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3" r:id="rId1"/>
  </p:sldMasterIdLst>
  <p:notesMasterIdLst>
    <p:notesMasterId r:id="rId139"/>
  </p:notesMasterIdLst>
  <p:sldIdLst>
    <p:sldId id="256" r:id="rId2"/>
    <p:sldId id="257" r:id="rId3"/>
    <p:sldId id="261" r:id="rId4"/>
    <p:sldId id="396" r:id="rId5"/>
    <p:sldId id="397" r:id="rId6"/>
    <p:sldId id="399" r:id="rId7"/>
    <p:sldId id="412" r:id="rId8"/>
    <p:sldId id="400" r:id="rId9"/>
    <p:sldId id="413" r:id="rId10"/>
    <p:sldId id="403" r:id="rId11"/>
    <p:sldId id="398" r:id="rId12"/>
    <p:sldId id="268" r:id="rId13"/>
    <p:sldId id="277" r:id="rId14"/>
    <p:sldId id="269" r:id="rId15"/>
    <p:sldId id="401" r:id="rId16"/>
    <p:sldId id="407" r:id="rId17"/>
    <p:sldId id="408" r:id="rId18"/>
    <p:sldId id="404" r:id="rId19"/>
    <p:sldId id="405" r:id="rId20"/>
    <p:sldId id="406" r:id="rId21"/>
    <p:sldId id="402" r:id="rId22"/>
    <p:sldId id="414" r:id="rId23"/>
    <p:sldId id="409" r:id="rId24"/>
    <p:sldId id="410" r:id="rId25"/>
    <p:sldId id="282" r:id="rId26"/>
    <p:sldId id="357" r:id="rId27"/>
    <p:sldId id="283" r:id="rId28"/>
    <p:sldId id="296" r:id="rId29"/>
    <p:sldId id="297" r:id="rId30"/>
    <p:sldId id="295" r:id="rId31"/>
    <p:sldId id="298" r:id="rId32"/>
    <p:sldId id="299" r:id="rId33"/>
    <p:sldId id="326" r:id="rId34"/>
    <p:sldId id="416" r:id="rId35"/>
    <p:sldId id="417" r:id="rId36"/>
    <p:sldId id="302" r:id="rId37"/>
    <p:sldId id="300" r:id="rId38"/>
    <p:sldId id="284" r:id="rId39"/>
    <p:sldId id="285" r:id="rId40"/>
    <p:sldId id="344" r:id="rId41"/>
    <p:sldId id="286" r:id="rId42"/>
    <p:sldId id="345" r:id="rId43"/>
    <p:sldId id="287" r:id="rId44"/>
    <p:sldId id="346" r:id="rId45"/>
    <p:sldId id="288" r:id="rId46"/>
    <p:sldId id="347" r:id="rId47"/>
    <p:sldId id="289" r:id="rId48"/>
    <p:sldId id="348" r:id="rId49"/>
    <p:sldId id="290" r:id="rId50"/>
    <p:sldId id="349" r:id="rId51"/>
    <p:sldId id="291" r:id="rId52"/>
    <p:sldId id="350" r:id="rId53"/>
    <p:sldId id="292" r:id="rId54"/>
    <p:sldId id="293" r:id="rId55"/>
    <p:sldId id="294" r:id="rId56"/>
    <p:sldId id="301" r:id="rId57"/>
    <p:sldId id="323" r:id="rId58"/>
    <p:sldId id="324" r:id="rId59"/>
    <p:sldId id="325" r:id="rId60"/>
    <p:sldId id="304" r:id="rId61"/>
    <p:sldId id="305" r:id="rId62"/>
    <p:sldId id="306" r:id="rId63"/>
    <p:sldId id="307" r:id="rId64"/>
    <p:sldId id="308" r:id="rId65"/>
    <p:sldId id="309" r:id="rId66"/>
    <p:sldId id="310" r:id="rId67"/>
    <p:sldId id="311" r:id="rId68"/>
    <p:sldId id="312" r:id="rId69"/>
    <p:sldId id="313" r:id="rId70"/>
    <p:sldId id="314" r:id="rId71"/>
    <p:sldId id="315" r:id="rId72"/>
    <p:sldId id="316" r:id="rId73"/>
    <p:sldId id="317" r:id="rId74"/>
    <p:sldId id="318" r:id="rId75"/>
    <p:sldId id="320" r:id="rId76"/>
    <p:sldId id="319" r:id="rId77"/>
    <p:sldId id="321" r:id="rId78"/>
    <p:sldId id="322"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03" r:id="rId92"/>
    <p:sldId id="351" r:id="rId93"/>
    <p:sldId id="356" r:id="rId94"/>
    <p:sldId id="352" r:id="rId95"/>
    <p:sldId id="384" r:id="rId96"/>
    <p:sldId id="353" r:id="rId97"/>
    <p:sldId id="383" r:id="rId98"/>
    <p:sldId id="393" r:id="rId99"/>
    <p:sldId id="354" r:id="rId100"/>
    <p:sldId id="355" r:id="rId101"/>
    <p:sldId id="342" r:id="rId102"/>
    <p:sldId id="386" r:id="rId103"/>
    <p:sldId id="387" r:id="rId104"/>
    <p:sldId id="388" r:id="rId105"/>
    <p:sldId id="360" r:id="rId106"/>
    <p:sldId id="361" r:id="rId107"/>
    <p:sldId id="377" r:id="rId108"/>
    <p:sldId id="362" r:id="rId109"/>
    <p:sldId id="364" r:id="rId110"/>
    <p:sldId id="366" r:id="rId111"/>
    <p:sldId id="365" r:id="rId112"/>
    <p:sldId id="390" r:id="rId113"/>
    <p:sldId id="391" r:id="rId114"/>
    <p:sldId id="368" r:id="rId115"/>
    <p:sldId id="367" r:id="rId116"/>
    <p:sldId id="371" r:id="rId117"/>
    <p:sldId id="369" r:id="rId118"/>
    <p:sldId id="370" r:id="rId119"/>
    <p:sldId id="372" r:id="rId120"/>
    <p:sldId id="373" r:id="rId121"/>
    <p:sldId id="376" r:id="rId122"/>
    <p:sldId id="382" r:id="rId123"/>
    <p:sldId id="375" r:id="rId124"/>
    <p:sldId id="374" r:id="rId125"/>
    <p:sldId id="392" r:id="rId126"/>
    <p:sldId id="385" r:id="rId127"/>
    <p:sldId id="415" r:id="rId128"/>
    <p:sldId id="394" r:id="rId129"/>
    <p:sldId id="395" r:id="rId130"/>
    <p:sldId id="379" r:id="rId131"/>
    <p:sldId id="380" r:id="rId132"/>
    <p:sldId id="381" r:id="rId133"/>
    <p:sldId id="389" r:id="rId134"/>
    <p:sldId id="272" r:id="rId135"/>
    <p:sldId id="358" r:id="rId136"/>
    <p:sldId id="266" r:id="rId137"/>
    <p:sldId id="281" r:id="rId138"/>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900"/>
    <a:srgbClr val="663300"/>
    <a:srgbClr val="003366"/>
    <a:srgbClr val="800000"/>
    <a:srgbClr val="FF0000"/>
    <a:srgbClr val="008000"/>
    <a:srgbClr val="A50021"/>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1" d="100"/>
          <a:sy n="91" d="100"/>
        </p:scale>
        <p:origin x="96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ltLang="en-US"/>
          </a:p>
        </p:txBody>
      </p:sp>
      <p:sp>
        <p:nvSpPr>
          <p:cNvPr id="2355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ltLang="en-US"/>
          </a:p>
        </p:txBody>
      </p:sp>
      <p:sp>
        <p:nvSpPr>
          <p:cNvPr id="3076"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355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2355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ltLang="en-US"/>
          </a:p>
        </p:txBody>
      </p:sp>
      <p:sp>
        <p:nvSpPr>
          <p:cNvPr id="2355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4A3C6D3-4E80-43F8-90E2-D76103688BC3}" type="slidenum">
              <a:rPr lang="en-US" altLang="en-US"/>
              <a:pPr>
                <a:defRPr/>
              </a:pPr>
              <a:t>‹#›</a:t>
            </a:fld>
            <a:endParaRPr lang="en-US" altLang="en-US"/>
          </a:p>
        </p:txBody>
      </p:sp>
    </p:spTree>
    <p:extLst>
      <p:ext uri="{BB962C8B-B14F-4D97-AF65-F5344CB8AC3E}">
        <p14:creationId xmlns:p14="http://schemas.microsoft.com/office/powerpoint/2010/main" val="259169191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7087837-C87C-4E6E-BDD3-E38387E549AB}" type="slidenum">
              <a:rPr lang="en-US" altLang="en-US" smtClean="0"/>
              <a:pPr/>
              <a:t>1</a:t>
            </a:fld>
            <a:endParaRPr lang="en-US" altLang="en-US" smtClean="0"/>
          </a:p>
        </p:txBody>
      </p:sp>
      <p:sp>
        <p:nvSpPr>
          <p:cNvPr id="5123" name="Rectangle 2"/>
          <p:cNvSpPr>
            <a:spLocks noRot="1" noChangeArrowheads="1" noTextEdit="1"/>
          </p:cNvSpPr>
          <p:nvPr>
            <p:ph type="sldImg"/>
          </p:nvPr>
        </p:nvSpPr>
        <p:spPr>
          <a:ln/>
        </p:spPr>
      </p:sp>
      <p:sp>
        <p:nvSpPr>
          <p:cNvPr id="512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4854112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3C42174-3A38-4BC4-A77E-C90E30A14D31}" type="slidenum">
              <a:rPr lang="en-US" altLang="en-US" smtClean="0"/>
              <a:pPr/>
              <a:t>10</a:t>
            </a:fld>
            <a:endParaRPr lang="en-US" altLang="en-US" smtClean="0"/>
          </a:p>
        </p:txBody>
      </p:sp>
      <p:sp>
        <p:nvSpPr>
          <p:cNvPr id="23555" name="Rectangle 2"/>
          <p:cNvSpPr>
            <a:spLocks noRot="1" noChangeArrowheads="1" noTextEdit="1"/>
          </p:cNvSpPr>
          <p:nvPr>
            <p:ph type="sldImg"/>
          </p:nvPr>
        </p:nvSpPr>
        <p:spPr>
          <a:ln/>
        </p:spPr>
      </p:sp>
      <p:sp>
        <p:nvSpPr>
          <p:cNvPr id="2355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5248022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E2B344E-E0DA-491C-9FB1-77BC4BC9E7CA}" type="slidenum">
              <a:rPr lang="en-US" altLang="en-US" smtClean="0"/>
              <a:pPr/>
              <a:t>11</a:t>
            </a:fld>
            <a:endParaRPr lang="en-US" altLang="en-US" smtClean="0"/>
          </a:p>
        </p:txBody>
      </p:sp>
      <p:sp>
        <p:nvSpPr>
          <p:cNvPr id="25603" name="Rectangle 2"/>
          <p:cNvSpPr>
            <a:spLocks noRo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8018680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663D627-B12B-463F-9341-390AFA10214B}" type="slidenum">
              <a:rPr lang="en-US" altLang="en-US" smtClean="0"/>
              <a:pPr/>
              <a:t>12</a:t>
            </a:fld>
            <a:endParaRPr lang="en-US" altLang="en-US" smtClean="0"/>
          </a:p>
        </p:txBody>
      </p:sp>
      <p:sp>
        <p:nvSpPr>
          <p:cNvPr id="27651" name="Rectangle 2"/>
          <p:cNvSpPr>
            <a:spLocks noRot="1" noChangeArrowheads="1" noTextEdit="1"/>
          </p:cNvSpPr>
          <p:nvPr>
            <p:ph type="sldImg"/>
          </p:nvPr>
        </p:nvSpPr>
        <p:spPr>
          <a:ln/>
        </p:spPr>
      </p:sp>
      <p:sp>
        <p:nvSpPr>
          <p:cNvPr id="2765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2916819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9A7C5B5-B5B5-4EE4-B6BC-501B2E6DF14D}" type="slidenum">
              <a:rPr lang="en-US" altLang="en-US" smtClean="0"/>
              <a:pPr/>
              <a:t>13</a:t>
            </a:fld>
            <a:endParaRPr lang="en-US" altLang="en-US" smtClean="0"/>
          </a:p>
        </p:txBody>
      </p:sp>
      <p:sp>
        <p:nvSpPr>
          <p:cNvPr id="29699" name="Rectangle 2"/>
          <p:cNvSpPr>
            <a:spLocks noRot="1" noChangeArrowheads="1" noTextEdit="1"/>
          </p:cNvSpPr>
          <p:nvPr>
            <p:ph type="sldImg"/>
          </p:nvPr>
        </p:nvSpPr>
        <p:spPr>
          <a:ln/>
        </p:spPr>
      </p:sp>
      <p:sp>
        <p:nvSpPr>
          <p:cNvPr id="2970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8064573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3F17F8D-2984-4CB1-B9E7-E887169484AD}" type="slidenum">
              <a:rPr lang="en-US" altLang="en-US" smtClean="0"/>
              <a:pPr/>
              <a:t>14</a:t>
            </a:fld>
            <a:endParaRPr lang="en-US" altLang="en-US" smtClean="0"/>
          </a:p>
        </p:txBody>
      </p:sp>
      <p:sp>
        <p:nvSpPr>
          <p:cNvPr id="31747" name="Rectangle 2"/>
          <p:cNvSpPr>
            <a:spLocks noRot="1" noChangeArrowheads="1" noTextEdit="1"/>
          </p:cNvSpPr>
          <p:nvPr>
            <p:ph type="sldImg"/>
          </p:nvPr>
        </p:nvSpPr>
        <p:spPr>
          <a:ln/>
        </p:spPr>
      </p:sp>
      <p:sp>
        <p:nvSpPr>
          <p:cNvPr id="3174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0497816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CC1B34A-C19C-4BBC-8425-CDE5D56952ED}" type="slidenum">
              <a:rPr lang="en-US" altLang="en-US" smtClean="0"/>
              <a:pPr/>
              <a:t>15</a:t>
            </a:fld>
            <a:endParaRPr lang="en-US" altLang="en-US" smtClean="0"/>
          </a:p>
        </p:txBody>
      </p:sp>
      <p:sp>
        <p:nvSpPr>
          <p:cNvPr id="33795" name="Rectangle 2"/>
          <p:cNvSpPr>
            <a:spLocks noRot="1" noChangeArrowheads="1" noTextEdit="1"/>
          </p:cNvSpPr>
          <p:nvPr>
            <p:ph type="sldImg"/>
          </p:nvPr>
        </p:nvSpPr>
        <p:spPr>
          <a:ln/>
        </p:spPr>
      </p:sp>
      <p:sp>
        <p:nvSpPr>
          <p:cNvPr id="3379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0224923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17243DD-6821-4203-A82C-0B107BD5529B}" type="slidenum">
              <a:rPr lang="en-US" altLang="en-US" smtClean="0"/>
              <a:pPr/>
              <a:t>16</a:t>
            </a:fld>
            <a:endParaRPr lang="en-US" altLang="en-US" smtClean="0"/>
          </a:p>
        </p:txBody>
      </p:sp>
      <p:sp>
        <p:nvSpPr>
          <p:cNvPr id="35843" name="Rectangle 2"/>
          <p:cNvSpPr>
            <a:spLocks noRot="1" noChangeArrowheads="1" noTextEdit="1"/>
          </p:cNvSpPr>
          <p:nvPr>
            <p:ph type="sldImg"/>
          </p:nvPr>
        </p:nvSpPr>
        <p:spPr>
          <a:ln/>
        </p:spPr>
      </p:sp>
      <p:sp>
        <p:nvSpPr>
          <p:cNvPr id="3584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9033137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519D872-88BA-4135-83E9-6E64D87B0360}" type="slidenum">
              <a:rPr lang="en-US" altLang="en-US" smtClean="0"/>
              <a:pPr/>
              <a:t>17</a:t>
            </a:fld>
            <a:endParaRPr lang="en-US" altLang="en-US" smtClean="0"/>
          </a:p>
        </p:txBody>
      </p:sp>
      <p:sp>
        <p:nvSpPr>
          <p:cNvPr id="37891" name="Rectangle 2"/>
          <p:cNvSpPr>
            <a:spLocks noRot="1" noChangeArrowheads="1" noTextEdit="1"/>
          </p:cNvSpPr>
          <p:nvPr>
            <p:ph type="sldImg"/>
          </p:nvPr>
        </p:nvSpPr>
        <p:spPr>
          <a:ln/>
        </p:spPr>
      </p:sp>
      <p:sp>
        <p:nvSpPr>
          <p:cNvPr id="3789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3928815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3DAB651-7649-4A19-941C-4D30CCF8B081}" type="slidenum">
              <a:rPr lang="en-US" altLang="en-US" smtClean="0"/>
              <a:pPr/>
              <a:t>18</a:t>
            </a:fld>
            <a:endParaRPr lang="en-US" altLang="en-US" smtClean="0"/>
          </a:p>
        </p:txBody>
      </p:sp>
      <p:sp>
        <p:nvSpPr>
          <p:cNvPr id="39939" name="Rectangle 2"/>
          <p:cNvSpPr>
            <a:spLocks noRot="1" noChangeArrowheads="1" noTextEdit="1"/>
          </p:cNvSpPr>
          <p:nvPr>
            <p:ph type="sldImg"/>
          </p:nvPr>
        </p:nvSpPr>
        <p:spPr>
          <a:ln/>
        </p:spPr>
      </p:sp>
      <p:sp>
        <p:nvSpPr>
          <p:cNvPr id="3994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4642842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522C676-25A0-49FB-B16E-F61419F6C4A3}" type="slidenum">
              <a:rPr lang="en-US" altLang="en-US" smtClean="0"/>
              <a:pPr/>
              <a:t>19</a:t>
            </a:fld>
            <a:endParaRPr lang="en-US" altLang="en-US" smtClean="0"/>
          </a:p>
        </p:txBody>
      </p:sp>
      <p:sp>
        <p:nvSpPr>
          <p:cNvPr id="41987" name="Rectangle 2"/>
          <p:cNvSpPr>
            <a:spLocks noRot="1" noChangeArrowheads="1" noTextEdit="1"/>
          </p:cNvSpPr>
          <p:nvPr>
            <p:ph type="sldImg"/>
          </p:nvPr>
        </p:nvSpPr>
        <p:spPr>
          <a:ln/>
        </p:spPr>
      </p:sp>
      <p:sp>
        <p:nvSpPr>
          <p:cNvPr id="4198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450441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07D28C8-53DF-499A-A806-6C39AEE0CC65}" type="slidenum">
              <a:rPr lang="en-US" altLang="en-US" smtClean="0"/>
              <a:pPr/>
              <a:t>2</a:t>
            </a:fld>
            <a:endParaRPr lang="en-US" altLang="en-US" smtClean="0"/>
          </a:p>
        </p:txBody>
      </p:sp>
      <p:sp>
        <p:nvSpPr>
          <p:cNvPr id="7171" name="Rectangle 2"/>
          <p:cNvSpPr>
            <a:spLocks noRo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r>
              <a:rPr lang="en-US" altLang="en-US" smtClean="0"/>
              <a:t>Here are the highlights of this presentation.</a:t>
            </a:r>
          </a:p>
        </p:txBody>
      </p:sp>
    </p:spTree>
    <p:extLst>
      <p:ext uri="{BB962C8B-B14F-4D97-AF65-F5344CB8AC3E}">
        <p14:creationId xmlns:p14="http://schemas.microsoft.com/office/powerpoint/2010/main" val="21342216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4B002EC-9112-4A75-B6FA-F596E51B4084}" type="slidenum">
              <a:rPr lang="en-US" altLang="en-US" smtClean="0"/>
              <a:pPr/>
              <a:t>20</a:t>
            </a:fld>
            <a:endParaRPr lang="en-US" altLang="en-US" smtClean="0"/>
          </a:p>
        </p:txBody>
      </p:sp>
      <p:sp>
        <p:nvSpPr>
          <p:cNvPr id="44035" name="Rectangle 2"/>
          <p:cNvSpPr>
            <a:spLocks noRot="1" noChangeArrowheads="1" noTextEdit="1"/>
          </p:cNvSpPr>
          <p:nvPr>
            <p:ph type="sldImg"/>
          </p:nvPr>
        </p:nvSpPr>
        <p:spPr>
          <a:ln/>
        </p:spPr>
      </p:sp>
      <p:sp>
        <p:nvSpPr>
          <p:cNvPr id="4403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8255410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F9FAD8A-72EA-4054-A22C-E23EE0FD912B}" type="slidenum">
              <a:rPr lang="en-US" altLang="en-US" smtClean="0"/>
              <a:pPr/>
              <a:t>21</a:t>
            </a:fld>
            <a:endParaRPr lang="en-US" altLang="en-US" smtClean="0"/>
          </a:p>
        </p:txBody>
      </p:sp>
      <p:sp>
        <p:nvSpPr>
          <p:cNvPr id="46083" name="Rectangle 2"/>
          <p:cNvSpPr>
            <a:spLocks noRot="1" noChangeArrowheads="1" noTextEdit="1"/>
          </p:cNvSpPr>
          <p:nvPr>
            <p:ph type="sldImg"/>
          </p:nvPr>
        </p:nvSpPr>
        <p:spPr>
          <a:ln/>
        </p:spPr>
      </p:sp>
      <p:sp>
        <p:nvSpPr>
          <p:cNvPr id="4608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7890797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E1B3A92-A17C-4E52-8E30-FD94AFB3CC25}" type="slidenum">
              <a:rPr lang="en-US" altLang="en-US" smtClean="0"/>
              <a:pPr/>
              <a:t>22</a:t>
            </a:fld>
            <a:endParaRPr lang="en-US" altLang="en-US" smtClean="0"/>
          </a:p>
        </p:txBody>
      </p:sp>
      <p:sp>
        <p:nvSpPr>
          <p:cNvPr id="48131" name="Rectangle 2"/>
          <p:cNvSpPr>
            <a:spLocks noRot="1" noChangeArrowheads="1" noTextEdit="1"/>
          </p:cNvSpPr>
          <p:nvPr>
            <p:ph type="sldImg"/>
          </p:nvPr>
        </p:nvSpPr>
        <p:spPr>
          <a:ln/>
        </p:spPr>
      </p:sp>
      <p:sp>
        <p:nvSpPr>
          <p:cNvPr id="4813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9739606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1CD3338-A930-4278-ACCF-6F1DEEAF714E}" type="slidenum">
              <a:rPr lang="en-US" altLang="en-US" smtClean="0"/>
              <a:pPr/>
              <a:t>23</a:t>
            </a:fld>
            <a:endParaRPr lang="en-US" altLang="en-US" smtClean="0"/>
          </a:p>
        </p:txBody>
      </p:sp>
      <p:sp>
        <p:nvSpPr>
          <p:cNvPr id="50179" name="Rectangle 2"/>
          <p:cNvSpPr>
            <a:spLocks noRot="1" noChangeArrowheads="1" noTextEdit="1"/>
          </p:cNvSpPr>
          <p:nvPr>
            <p:ph type="sldImg"/>
          </p:nvPr>
        </p:nvSpPr>
        <p:spPr>
          <a:ln/>
        </p:spPr>
      </p:sp>
      <p:sp>
        <p:nvSpPr>
          <p:cNvPr id="5018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8942069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696761E-09C9-4AC0-8083-3EE2264784DE}" type="slidenum">
              <a:rPr lang="en-US" altLang="en-US" smtClean="0"/>
              <a:pPr/>
              <a:t>24</a:t>
            </a:fld>
            <a:endParaRPr lang="en-US" altLang="en-US" smtClean="0"/>
          </a:p>
        </p:txBody>
      </p:sp>
      <p:sp>
        <p:nvSpPr>
          <p:cNvPr id="52227" name="Rectangle 2"/>
          <p:cNvSpPr>
            <a:spLocks noRot="1" noChangeArrowheads="1" noTextEdit="1"/>
          </p:cNvSpPr>
          <p:nvPr>
            <p:ph type="sldImg"/>
          </p:nvPr>
        </p:nvSpPr>
        <p:spPr>
          <a:ln/>
        </p:spPr>
      </p:sp>
      <p:sp>
        <p:nvSpPr>
          <p:cNvPr id="5222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9462511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301A935-C4F2-4E8B-AFCB-B876CA0B2CC8}" type="slidenum">
              <a:rPr lang="en-US" altLang="en-US" smtClean="0"/>
              <a:pPr/>
              <a:t>92</a:t>
            </a:fld>
            <a:endParaRPr lang="en-US" altLang="en-US" smtClean="0"/>
          </a:p>
        </p:txBody>
      </p:sp>
      <p:sp>
        <p:nvSpPr>
          <p:cNvPr id="122883" name="Rectangle 2"/>
          <p:cNvSpPr>
            <a:spLocks noRot="1" noChangeArrowheads="1" noTextEdit="1"/>
          </p:cNvSpPr>
          <p:nvPr>
            <p:ph type="sldImg"/>
          </p:nvPr>
        </p:nvSpPr>
        <p:spPr>
          <a:ln/>
        </p:spPr>
      </p:sp>
      <p:sp>
        <p:nvSpPr>
          <p:cNvPr id="122884" name="Rectangle 3"/>
          <p:cNvSpPr>
            <a:spLocks noGrp="1" noChangeArrowheads="1"/>
          </p:cNvSpPr>
          <p:nvPr>
            <p:ph type="body" idx="1"/>
          </p:nvPr>
        </p:nvSpPr>
        <p:spPr>
          <a:noFill/>
        </p:spPr>
        <p:txBody>
          <a:bodyPr/>
          <a:lstStyle/>
          <a:p>
            <a:pPr eaLnBrk="1" hangingPunct="1"/>
            <a:r>
              <a:rPr lang="en-US" altLang="en-US" smtClean="0">
                <a:cs typeface="Arial" panose="020B0604020202020204" pitchFamily="34" charset="0"/>
              </a:rPr>
              <a:t>(1)  The floating dial is used to determine the direction in which you are pointing your compass.  The outer “black” ring of numbers and tickmarks is used finding directions in mils while the “red” inner ring is used for direction in degrees.</a:t>
            </a:r>
            <a:endParaRPr lang="en-US" altLang="en-US" smtClean="0">
              <a:cs typeface="Times New Roman" panose="02020603050405020304" pitchFamily="18" charset="0"/>
            </a:endParaRPr>
          </a:p>
          <a:p>
            <a:pPr eaLnBrk="1" hangingPunct="1"/>
            <a:r>
              <a:rPr lang="en-US" altLang="en-US" smtClean="0">
                <a:cs typeface="Arial" panose="020B0604020202020204" pitchFamily="34" charset="0"/>
              </a:rPr>
              <a:t>  (2)  There are 360 degrees or 6400 mils in a circle.  These are marked on the floating disk by a tick mark every 5 degrees or 20 mils.  However, not every tick mark is numbered.  You will have to determine the number for these lines using the numbers that are shown.</a:t>
            </a:r>
            <a:endParaRPr lang="en-US" altLang="en-US" smtClean="0">
              <a:cs typeface="Times New Roman" panose="02020603050405020304" pitchFamily="18" charset="0"/>
            </a:endParaRPr>
          </a:p>
          <a:p>
            <a:pPr eaLnBrk="1" hangingPunct="1"/>
            <a:endParaRPr lang="en-US" altLang="en-US" smtClean="0"/>
          </a:p>
        </p:txBody>
      </p:sp>
    </p:spTree>
    <p:extLst>
      <p:ext uri="{BB962C8B-B14F-4D97-AF65-F5344CB8AC3E}">
        <p14:creationId xmlns:p14="http://schemas.microsoft.com/office/powerpoint/2010/main" val="9080452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971C72D-E349-4EE1-8FDB-787A55379122}" type="slidenum">
              <a:rPr lang="en-US" altLang="en-US" smtClean="0"/>
              <a:pPr/>
              <a:t>93</a:t>
            </a:fld>
            <a:endParaRPr lang="en-US" altLang="en-US" smtClean="0"/>
          </a:p>
        </p:txBody>
      </p:sp>
      <p:sp>
        <p:nvSpPr>
          <p:cNvPr id="124931" name="Rectangle 2"/>
          <p:cNvSpPr>
            <a:spLocks noRot="1" noChangeArrowheads="1" noTextEdit="1"/>
          </p:cNvSpPr>
          <p:nvPr>
            <p:ph type="sldImg"/>
          </p:nvPr>
        </p:nvSpPr>
        <p:spPr>
          <a:ln/>
        </p:spPr>
      </p:sp>
      <p:sp>
        <p:nvSpPr>
          <p:cNvPr id="124932" name="Rectangle 3"/>
          <p:cNvSpPr>
            <a:spLocks noGrp="1" noChangeArrowheads="1"/>
          </p:cNvSpPr>
          <p:nvPr>
            <p:ph type="body" idx="1"/>
          </p:nvPr>
        </p:nvSpPr>
        <p:spPr>
          <a:noFill/>
        </p:spPr>
        <p:txBody>
          <a:bodyPr/>
          <a:lstStyle/>
          <a:p>
            <a:pPr eaLnBrk="1" hangingPunct="1"/>
            <a:r>
              <a:rPr lang="en-US" altLang="en-US" smtClean="0">
                <a:cs typeface="Arial" panose="020B0604020202020204" pitchFamily="34" charset="0"/>
              </a:rPr>
              <a:t>(1)  The floating dial is used to determine the direction in which you are pointing your compass.  The outer “black” ring of numbers and tickmarks is used finding directions in mils while the “red” inner ring is used for direction in degrees.</a:t>
            </a:r>
            <a:endParaRPr lang="en-US" altLang="en-US" smtClean="0">
              <a:cs typeface="Times New Roman" panose="02020603050405020304" pitchFamily="18" charset="0"/>
            </a:endParaRPr>
          </a:p>
          <a:p>
            <a:pPr eaLnBrk="1" hangingPunct="1"/>
            <a:r>
              <a:rPr lang="en-US" altLang="en-US" smtClean="0">
                <a:cs typeface="Arial" panose="020B0604020202020204" pitchFamily="34" charset="0"/>
              </a:rPr>
              <a:t>  (2)  There are 360 degrees or 6400 mils in a circle.  These are marked on the floating disk by a tick mark every 5 degrees or 20 mils.  However, not every tick mark is numbered.  You will have to determine the number for these lines using the numbers that are shown.</a:t>
            </a:r>
            <a:endParaRPr lang="en-US" altLang="en-US" smtClean="0">
              <a:cs typeface="Times New Roman" panose="02020603050405020304" pitchFamily="18" charset="0"/>
            </a:endParaRPr>
          </a:p>
          <a:p>
            <a:pPr eaLnBrk="1" hangingPunct="1"/>
            <a:endParaRPr lang="en-US" altLang="en-US" smtClean="0"/>
          </a:p>
        </p:txBody>
      </p:sp>
    </p:spTree>
    <p:extLst>
      <p:ext uri="{BB962C8B-B14F-4D97-AF65-F5344CB8AC3E}">
        <p14:creationId xmlns:p14="http://schemas.microsoft.com/office/powerpoint/2010/main" val="15903849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1ECA661-0818-4585-BE68-762253989A02}" type="slidenum">
              <a:rPr lang="en-US" altLang="en-US" smtClean="0"/>
              <a:pPr/>
              <a:t>94</a:t>
            </a:fld>
            <a:endParaRPr lang="en-US" altLang="en-US" smtClean="0"/>
          </a:p>
        </p:txBody>
      </p:sp>
      <p:sp>
        <p:nvSpPr>
          <p:cNvPr id="126979" name="Rectangle 2"/>
          <p:cNvSpPr>
            <a:spLocks noRot="1" noChangeArrowheads="1" noTextEdit="1"/>
          </p:cNvSpPr>
          <p:nvPr>
            <p:ph type="sldImg"/>
          </p:nvPr>
        </p:nvSpPr>
        <p:spPr>
          <a:ln/>
        </p:spPr>
      </p:sp>
      <p:sp>
        <p:nvSpPr>
          <p:cNvPr id="126980" name="Rectangle 3"/>
          <p:cNvSpPr>
            <a:spLocks noGrp="1" noChangeArrowheads="1"/>
          </p:cNvSpPr>
          <p:nvPr>
            <p:ph type="body" idx="1"/>
          </p:nvPr>
        </p:nvSpPr>
        <p:spPr>
          <a:noFill/>
        </p:spPr>
        <p:txBody>
          <a:bodyPr/>
          <a:lstStyle/>
          <a:p>
            <a:pPr eaLnBrk="1" hangingPunct="1"/>
            <a:r>
              <a:rPr lang="en-US" altLang="en-US" smtClean="0">
                <a:cs typeface="Arial" panose="020B0604020202020204" pitchFamily="34" charset="0"/>
              </a:rPr>
              <a:t>Compass-to-Cheek technique for holding a compass.</a:t>
            </a:r>
            <a:r>
              <a:rPr lang="en-US" altLang="en-US" smtClean="0"/>
              <a:t> </a:t>
            </a:r>
            <a:r>
              <a:rPr lang="en-US" altLang="en-US" smtClean="0">
                <a:cs typeface="Arial" panose="020B0604020202020204" pitchFamily="34" charset="0"/>
              </a:rPr>
              <a:t>When an azimuth has to be accurate you must use the compass-to-cheek method.  To do this, open the cover to a 90-degree angle to the base.  Position the eyepiece at a 45 degree angle to the base. Once you have the compass open, place your thumb through the thumb loop, form a steady base with your third and fourth fingers, and extend your index finger along the compass base.  The compass will then rest firmly on the remaining fingers.</a:t>
            </a:r>
            <a:endParaRPr lang="en-US" altLang="en-US" smtClean="0">
              <a:cs typeface="Times New Roman" panose="02020603050405020304" pitchFamily="18" charset="0"/>
            </a:endParaRPr>
          </a:p>
          <a:p>
            <a:pPr eaLnBrk="1" hangingPunct="1"/>
            <a:r>
              <a:rPr lang="en-US" altLang="en-US" smtClean="0">
                <a:cs typeface="Arial" panose="020B0604020202020204" pitchFamily="34" charset="0"/>
              </a:rPr>
              <a:t> (2)  Place the hand holding the compass into the palm of the other hand. Bring both hands up to your face and position the thumb that is through the thumb loop against the cheekbone. (3) Look through the lens of the eyepiece.  If the dial is not in focus, move the eyepiece up or down until the dial is in focus.  Align the sighting slot of the eyepiece with the sighting wire in the cover on the point for which the azimuth is being determined.  Look through the lens of the eyepiece and read the azimuth under the index line.</a:t>
            </a:r>
            <a:endParaRPr lang="en-US" altLang="en-US" smtClean="0"/>
          </a:p>
          <a:p>
            <a:pPr eaLnBrk="1" hangingPunct="1"/>
            <a:endParaRPr lang="en-US" altLang="en-US" smtClean="0"/>
          </a:p>
        </p:txBody>
      </p:sp>
    </p:spTree>
    <p:extLst>
      <p:ext uri="{BB962C8B-B14F-4D97-AF65-F5344CB8AC3E}">
        <p14:creationId xmlns:p14="http://schemas.microsoft.com/office/powerpoint/2010/main" val="17147050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CB3D8C6-9D3D-4C0D-9616-88E9312EEE45}" type="slidenum">
              <a:rPr lang="en-US" altLang="en-US" smtClean="0"/>
              <a:pPr/>
              <a:t>95</a:t>
            </a:fld>
            <a:endParaRPr lang="en-US" altLang="en-US" smtClean="0"/>
          </a:p>
        </p:txBody>
      </p:sp>
      <p:sp>
        <p:nvSpPr>
          <p:cNvPr id="129027" name="Rectangle 2"/>
          <p:cNvSpPr>
            <a:spLocks noRot="1" noChangeArrowheads="1" noTextEdit="1"/>
          </p:cNvSpPr>
          <p:nvPr>
            <p:ph type="sldImg"/>
          </p:nvPr>
        </p:nvSpPr>
        <p:spPr>
          <a:ln/>
        </p:spPr>
      </p:sp>
      <p:sp>
        <p:nvSpPr>
          <p:cNvPr id="129028" name="Rectangle 3"/>
          <p:cNvSpPr>
            <a:spLocks noGrp="1" noChangeArrowheads="1"/>
          </p:cNvSpPr>
          <p:nvPr>
            <p:ph type="body" idx="1"/>
          </p:nvPr>
        </p:nvSpPr>
        <p:spPr>
          <a:noFill/>
        </p:spPr>
        <p:txBody>
          <a:bodyPr/>
          <a:lstStyle/>
          <a:p>
            <a:pPr eaLnBrk="1" hangingPunct="1"/>
            <a:r>
              <a:rPr lang="en-US" altLang="en-US" smtClean="0">
                <a:cs typeface="Arial" panose="020B0604020202020204" pitchFamily="34" charset="0"/>
              </a:rPr>
              <a:t>Compass-to-Cheek technique for holding a compass.</a:t>
            </a:r>
            <a:r>
              <a:rPr lang="en-US" altLang="en-US" smtClean="0"/>
              <a:t> </a:t>
            </a:r>
            <a:r>
              <a:rPr lang="en-US" altLang="en-US" smtClean="0">
                <a:cs typeface="Arial" panose="020B0604020202020204" pitchFamily="34" charset="0"/>
              </a:rPr>
              <a:t>When an azimuth has to be accurate you must use the compass-to-cheek method.  To do this, open the cover to a 90-degree angle to the base.  Position the eyepiece at a 45 degree angle to the base. Once you have the compass open, place your thumb through the thumb loop, form a steady base with your third and fourth fingers, and extend your index finger along the compass base.  The compass will then rest firmly on the remaining fingers.</a:t>
            </a:r>
            <a:endParaRPr lang="en-US" altLang="en-US" smtClean="0">
              <a:cs typeface="Times New Roman" panose="02020603050405020304" pitchFamily="18" charset="0"/>
            </a:endParaRPr>
          </a:p>
          <a:p>
            <a:pPr eaLnBrk="1" hangingPunct="1"/>
            <a:r>
              <a:rPr lang="en-US" altLang="en-US" smtClean="0">
                <a:cs typeface="Arial" panose="020B0604020202020204" pitchFamily="34" charset="0"/>
              </a:rPr>
              <a:t> (2)  Place the hand holding the compass into the palm of the other hand. Bring both hands up to your face and position the thumb that is through the thumb loop against the cheekbone. (3) Look through the lens of the eyepiece.  If the dial is not in focus, move the eyepiece up or down until the dial is in focus.  Align the sighting slot of the eyepiece with the sighting wire in the cover on the point for which the azimuth is being determined.  Look through the lens of the eyepiece and read the azimuth under the index line.</a:t>
            </a:r>
            <a:endParaRPr lang="en-US" altLang="en-US" smtClean="0"/>
          </a:p>
          <a:p>
            <a:pPr eaLnBrk="1" hangingPunct="1"/>
            <a:endParaRPr lang="en-US" altLang="en-US" smtClean="0"/>
          </a:p>
        </p:txBody>
      </p:sp>
    </p:spTree>
    <p:extLst>
      <p:ext uri="{BB962C8B-B14F-4D97-AF65-F5344CB8AC3E}">
        <p14:creationId xmlns:p14="http://schemas.microsoft.com/office/powerpoint/2010/main" val="33691806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A535DB7-A382-47B6-9549-E6C6274AD645}" type="slidenum">
              <a:rPr lang="en-US" altLang="en-US" smtClean="0"/>
              <a:pPr/>
              <a:t>96</a:t>
            </a:fld>
            <a:endParaRPr lang="en-US" altLang="en-US" smtClean="0"/>
          </a:p>
        </p:txBody>
      </p:sp>
      <p:sp>
        <p:nvSpPr>
          <p:cNvPr id="131075" name="Rectangle 2"/>
          <p:cNvSpPr>
            <a:spLocks noRot="1" noChangeArrowheads="1" noTextEdit="1"/>
          </p:cNvSpPr>
          <p:nvPr>
            <p:ph type="sldImg"/>
          </p:nvPr>
        </p:nvSpPr>
        <p:spPr>
          <a:ln/>
        </p:spPr>
      </p:sp>
      <p:sp>
        <p:nvSpPr>
          <p:cNvPr id="131076" name="Rectangle 3"/>
          <p:cNvSpPr>
            <a:spLocks noGrp="1" noChangeArrowheads="1"/>
          </p:cNvSpPr>
          <p:nvPr>
            <p:ph type="body" idx="1"/>
          </p:nvPr>
        </p:nvSpPr>
        <p:spPr>
          <a:noFill/>
        </p:spPr>
        <p:txBody>
          <a:bodyPr/>
          <a:lstStyle/>
          <a:p>
            <a:pPr eaLnBrk="1" hangingPunct="1"/>
            <a:r>
              <a:rPr lang="en-US" altLang="en-US" smtClean="0">
                <a:cs typeface="Arial" panose="020B0604020202020204" pitchFamily="34" charset="0"/>
              </a:rPr>
              <a:t>Centerhold technique for holding a compass. </a:t>
            </a:r>
            <a:r>
              <a:rPr lang="en-US" altLang="en-US" smtClean="0">
                <a:cs typeface="Times New Roman" panose="02020603050405020304" pitchFamily="18" charset="0"/>
              </a:rPr>
              <a:t>The second method for shooting an azimuth is the centerhold method.  This method is only used when a precise azimuth is not required. (1).  To shoot an azimuth using this method, open the compass so that the cover forms a straightedge with the base.  The eyepiece is moved back out of the way since it is not used. (2)   Next, place your thumb through the loop, form a steady base with your third and fourth fingers, and extend your finger along the side of the compass. Place the thumb of the other hand between the eyepiece and lens, extend the index finger along the remaining side of the compass, wrap the remaining fingers around the fingers of the other hand, and pull your elbows firmly into your side.  This will place the compass between your chin and your belt. (3)  To measure an azimuth, turn your entire body toward the object and point the compass cover directly at the object.  Look down and read the azimuth from beneath the fixed black index line.  </a:t>
            </a:r>
          </a:p>
          <a:p>
            <a:pPr eaLnBrk="1" hangingPunct="1"/>
            <a:r>
              <a:rPr lang="en-US" altLang="en-US" smtClean="0">
                <a:cs typeface="Times New Roman" panose="02020603050405020304" pitchFamily="18" charset="0"/>
              </a:rPr>
              <a:t> </a:t>
            </a:r>
          </a:p>
          <a:p>
            <a:pPr eaLnBrk="1" hangingPunct="1"/>
            <a:r>
              <a:rPr lang="en-US" altLang="en-US" smtClean="0">
                <a:cs typeface="Times New Roman" panose="02020603050405020304" pitchFamily="18" charset="0"/>
              </a:rPr>
              <a:t>          (4)  To lay out a direction to move on, hold the compass in the same manner.  Rotate your whole body until the azimuth to be moved on is under the index line of the compass, then move in the direction of the cover.</a:t>
            </a:r>
          </a:p>
          <a:p>
            <a:pPr eaLnBrk="1" hangingPunct="1"/>
            <a:endParaRPr lang="en-US" altLang="en-US" smtClean="0"/>
          </a:p>
        </p:txBody>
      </p:sp>
    </p:spTree>
    <p:extLst>
      <p:ext uri="{BB962C8B-B14F-4D97-AF65-F5344CB8AC3E}">
        <p14:creationId xmlns:p14="http://schemas.microsoft.com/office/powerpoint/2010/main" val="1660342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FE13B83-FAB3-42F4-B30B-3EDEEB18677C}" type="slidenum">
              <a:rPr lang="en-US" altLang="en-US" smtClean="0"/>
              <a:pPr/>
              <a:t>3</a:t>
            </a:fld>
            <a:endParaRPr lang="en-US" altLang="en-US" smtClean="0"/>
          </a:p>
        </p:txBody>
      </p:sp>
      <p:sp>
        <p:nvSpPr>
          <p:cNvPr id="9219" name="Rectangle 2"/>
          <p:cNvSpPr>
            <a:spLocks noRot="1" noChangeArrowheads="1" noTextEdit="1"/>
          </p:cNvSpPr>
          <p:nvPr>
            <p:ph type="sldImg"/>
          </p:nvPr>
        </p:nvSpPr>
        <p:spPr>
          <a:ln/>
        </p:spPr>
      </p:sp>
      <p:sp>
        <p:nvSpPr>
          <p:cNvPr id="922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8942020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65BB37F-F1F9-4B06-BB41-11D510E0CF17}" type="slidenum">
              <a:rPr lang="en-US" altLang="en-US" smtClean="0"/>
              <a:pPr/>
              <a:t>97</a:t>
            </a:fld>
            <a:endParaRPr lang="en-US" altLang="en-US" smtClean="0"/>
          </a:p>
        </p:txBody>
      </p:sp>
      <p:sp>
        <p:nvSpPr>
          <p:cNvPr id="133123" name="Rectangle 2"/>
          <p:cNvSpPr>
            <a:spLocks noRot="1" noChangeArrowheads="1" noTextEdit="1"/>
          </p:cNvSpPr>
          <p:nvPr>
            <p:ph type="sldImg"/>
          </p:nvPr>
        </p:nvSpPr>
        <p:spPr>
          <a:ln/>
        </p:spPr>
      </p:sp>
      <p:sp>
        <p:nvSpPr>
          <p:cNvPr id="133124" name="Rectangle 3"/>
          <p:cNvSpPr>
            <a:spLocks noGrp="1" noChangeArrowheads="1"/>
          </p:cNvSpPr>
          <p:nvPr>
            <p:ph type="body" idx="1"/>
          </p:nvPr>
        </p:nvSpPr>
        <p:spPr>
          <a:noFill/>
        </p:spPr>
        <p:txBody>
          <a:bodyPr/>
          <a:lstStyle/>
          <a:p>
            <a:pPr eaLnBrk="1" hangingPunct="1"/>
            <a:r>
              <a:rPr lang="en-US" altLang="en-US" smtClean="0">
                <a:cs typeface="Arial" panose="020B0604020202020204" pitchFamily="34" charset="0"/>
              </a:rPr>
              <a:t>Centerhold technique for holding a compass. </a:t>
            </a:r>
            <a:r>
              <a:rPr lang="en-US" altLang="en-US" smtClean="0">
                <a:cs typeface="Times New Roman" panose="02020603050405020304" pitchFamily="18" charset="0"/>
              </a:rPr>
              <a:t>The second method for shooting an azimuth is the centerhold method.  This method is only used when a precise azimuth is not required. (1).  To shoot an azimuth using this method, open the compass so that the cover forms a straightedge with the base.  The eyepiece is moved back out of the way since it is not used. (2)   Next, place your thumb through the loop, form a steady base with your third and fourth fingers, and extend your finger along the side of the compass. Place the thumb of the other hand between the eyepiece and lens, extend the index finger along the remaining side of the compass, wrap the remaining fingers around the fingers of the other hand, and pull your elbows firmly into your side.  This will place the compass between your chin and your belt. (3)  To measure an azimuth, turn your entire body toward the object and point the compass cover directly at the object.  Look down and read the azimuth from beneath the fixed black index line.  </a:t>
            </a:r>
          </a:p>
          <a:p>
            <a:pPr eaLnBrk="1" hangingPunct="1"/>
            <a:r>
              <a:rPr lang="en-US" altLang="en-US" smtClean="0">
                <a:cs typeface="Times New Roman" panose="02020603050405020304" pitchFamily="18" charset="0"/>
              </a:rPr>
              <a:t> </a:t>
            </a:r>
          </a:p>
          <a:p>
            <a:pPr eaLnBrk="1" hangingPunct="1"/>
            <a:r>
              <a:rPr lang="en-US" altLang="en-US" smtClean="0">
                <a:cs typeface="Times New Roman" panose="02020603050405020304" pitchFamily="18" charset="0"/>
              </a:rPr>
              <a:t>          (4)  To lay out a direction to move on, hold the compass in the same manner.  Rotate your whole body until the azimuth to be moved on is under the index line of the compass, then move in the direction of the cover.</a:t>
            </a:r>
          </a:p>
          <a:p>
            <a:pPr eaLnBrk="1" hangingPunct="1"/>
            <a:endParaRPr lang="en-US" altLang="en-US" smtClean="0"/>
          </a:p>
        </p:txBody>
      </p:sp>
    </p:spTree>
    <p:extLst>
      <p:ext uri="{BB962C8B-B14F-4D97-AF65-F5344CB8AC3E}">
        <p14:creationId xmlns:p14="http://schemas.microsoft.com/office/powerpoint/2010/main" val="30230183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3EA93E1-A0C1-4533-88E2-747FCFEAEB54}" type="slidenum">
              <a:rPr lang="en-US" altLang="en-US" smtClean="0"/>
              <a:pPr/>
              <a:t>98</a:t>
            </a:fld>
            <a:endParaRPr lang="en-US" altLang="en-US" smtClean="0"/>
          </a:p>
        </p:txBody>
      </p:sp>
      <p:sp>
        <p:nvSpPr>
          <p:cNvPr id="135171" name="Rectangle 2"/>
          <p:cNvSpPr>
            <a:spLocks noRot="1" noChangeArrowheads="1" noTextEdit="1"/>
          </p:cNvSpPr>
          <p:nvPr>
            <p:ph type="sldImg"/>
          </p:nvPr>
        </p:nvSpPr>
        <p:spPr>
          <a:ln/>
        </p:spPr>
      </p:sp>
      <p:sp>
        <p:nvSpPr>
          <p:cNvPr id="13517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1932087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271519C-ACE1-4AF5-92F9-04066113E3B8}" type="slidenum">
              <a:rPr lang="en-US" altLang="en-US" smtClean="0"/>
              <a:pPr/>
              <a:t>99</a:t>
            </a:fld>
            <a:endParaRPr lang="en-US" altLang="en-US" smtClean="0"/>
          </a:p>
        </p:txBody>
      </p:sp>
      <p:sp>
        <p:nvSpPr>
          <p:cNvPr id="137219" name="Rectangle 2"/>
          <p:cNvSpPr>
            <a:spLocks noRot="1" noChangeArrowheads="1" noTextEdit="1"/>
          </p:cNvSpPr>
          <p:nvPr>
            <p:ph type="sldImg"/>
          </p:nvPr>
        </p:nvSpPr>
        <p:spPr>
          <a:ln/>
        </p:spPr>
      </p:sp>
      <p:sp>
        <p:nvSpPr>
          <p:cNvPr id="137220" name="Rectangle 3"/>
          <p:cNvSpPr>
            <a:spLocks noGrp="1" noChangeArrowheads="1"/>
          </p:cNvSpPr>
          <p:nvPr>
            <p:ph type="body" idx="1"/>
          </p:nvPr>
        </p:nvSpPr>
        <p:spPr>
          <a:noFill/>
        </p:spPr>
        <p:txBody>
          <a:bodyPr/>
          <a:lstStyle/>
          <a:p>
            <a:pPr eaLnBrk="1" hangingPunct="1"/>
            <a:r>
              <a:rPr lang="en-US" altLang="en-US" smtClean="0">
                <a:cs typeface="Arial" panose="020B0604020202020204" pitchFamily="34" charset="0"/>
              </a:rPr>
              <a:t>Look for the index line when sighting the compass. Where the index line crosses the scales of the floating disk, it shows an azimuth of 320 degrees in our example This is the degrees to follow to reach the hill as shown.  If you understand these readings and can apply either of the holding and sighting techniques of shooting an azimuth, you will be proficient in this task.</a:t>
            </a:r>
            <a:endParaRPr lang="en-US" altLang="en-US" smtClean="0">
              <a:cs typeface="Times New Roman" panose="02020603050405020304" pitchFamily="18" charset="0"/>
            </a:endParaRPr>
          </a:p>
          <a:p>
            <a:pPr eaLnBrk="1" hangingPunct="1"/>
            <a:endParaRPr lang="en-US" altLang="en-US" smtClean="0"/>
          </a:p>
        </p:txBody>
      </p:sp>
    </p:spTree>
    <p:extLst>
      <p:ext uri="{BB962C8B-B14F-4D97-AF65-F5344CB8AC3E}">
        <p14:creationId xmlns:p14="http://schemas.microsoft.com/office/powerpoint/2010/main" val="4283792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B4ED1B7-93F6-4E0A-BFCF-931CA04D556D}" type="slidenum">
              <a:rPr lang="en-US" altLang="en-US" smtClean="0"/>
              <a:pPr/>
              <a:t>100</a:t>
            </a:fld>
            <a:endParaRPr lang="en-US" altLang="en-US" smtClean="0"/>
          </a:p>
        </p:txBody>
      </p:sp>
      <p:sp>
        <p:nvSpPr>
          <p:cNvPr id="139267" name="Rectangle 2"/>
          <p:cNvSpPr>
            <a:spLocks noRot="1" noChangeArrowheads="1" noTextEdit="1"/>
          </p:cNvSpPr>
          <p:nvPr>
            <p:ph type="sldImg"/>
          </p:nvPr>
        </p:nvSpPr>
        <p:spPr>
          <a:ln/>
        </p:spPr>
      </p:sp>
      <p:sp>
        <p:nvSpPr>
          <p:cNvPr id="13926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1984477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7215E96-74E6-4B51-AC57-1C8D7337FD6A}" type="slidenum">
              <a:rPr lang="en-US" altLang="en-US" smtClean="0"/>
              <a:pPr/>
              <a:t>133</a:t>
            </a:fld>
            <a:endParaRPr lang="en-US" altLang="en-US" smtClean="0"/>
          </a:p>
        </p:txBody>
      </p:sp>
      <p:sp>
        <p:nvSpPr>
          <p:cNvPr id="174083" name="Rectangle 2"/>
          <p:cNvSpPr>
            <a:spLocks noRot="1" noChangeArrowheads="1" noTextEdit="1"/>
          </p:cNvSpPr>
          <p:nvPr>
            <p:ph type="sldImg"/>
          </p:nvPr>
        </p:nvSpPr>
        <p:spPr>
          <a:ln/>
        </p:spPr>
      </p:sp>
      <p:sp>
        <p:nvSpPr>
          <p:cNvPr id="17408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0281021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776831A-9E49-4168-B8CE-3264C2C17EE6}" type="slidenum">
              <a:rPr lang="en-US" altLang="en-US" smtClean="0"/>
              <a:pPr/>
              <a:t>134</a:t>
            </a:fld>
            <a:endParaRPr lang="en-US" altLang="en-US" smtClean="0"/>
          </a:p>
        </p:txBody>
      </p:sp>
      <p:sp>
        <p:nvSpPr>
          <p:cNvPr id="176131" name="Rectangle 2"/>
          <p:cNvSpPr>
            <a:spLocks noRot="1" noChangeArrowheads="1" noTextEdit="1"/>
          </p:cNvSpPr>
          <p:nvPr>
            <p:ph type="sldImg"/>
          </p:nvPr>
        </p:nvSpPr>
        <p:spPr>
          <a:ln/>
        </p:spPr>
      </p:sp>
      <p:sp>
        <p:nvSpPr>
          <p:cNvPr id="17613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407714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1A53BA3-4EF1-4CEE-9993-B131B14AD375}" type="slidenum">
              <a:rPr lang="en-US" altLang="en-US" smtClean="0"/>
              <a:pPr/>
              <a:t>135</a:t>
            </a:fld>
            <a:endParaRPr lang="en-US" altLang="en-US" smtClean="0"/>
          </a:p>
        </p:txBody>
      </p:sp>
      <p:sp>
        <p:nvSpPr>
          <p:cNvPr id="178179" name="Rectangle 2"/>
          <p:cNvSpPr>
            <a:spLocks noRot="1" noChangeArrowheads="1" noTextEdit="1"/>
          </p:cNvSpPr>
          <p:nvPr>
            <p:ph type="sldImg"/>
          </p:nvPr>
        </p:nvSpPr>
        <p:spPr>
          <a:ln/>
        </p:spPr>
      </p:sp>
      <p:sp>
        <p:nvSpPr>
          <p:cNvPr id="17818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6193302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7B49769-39B0-4BAD-82A1-D90C1AA021A0}" type="slidenum">
              <a:rPr lang="en-US" altLang="en-US" smtClean="0"/>
              <a:pPr/>
              <a:t>136</a:t>
            </a:fld>
            <a:endParaRPr lang="en-US" altLang="en-US" smtClean="0"/>
          </a:p>
        </p:txBody>
      </p:sp>
      <p:sp>
        <p:nvSpPr>
          <p:cNvPr id="180227" name="Rectangle 2"/>
          <p:cNvSpPr>
            <a:spLocks noRot="1" noChangeArrowheads="1" noTextEdit="1"/>
          </p:cNvSpPr>
          <p:nvPr>
            <p:ph type="sldImg"/>
          </p:nvPr>
        </p:nvSpPr>
        <p:spPr>
          <a:ln/>
        </p:spPr>
      </p:sp>
      <p:sp>
        <p:nvSpPr>
          <p:cNvPr id="180228" name="Rectangle 3"/>
          <p:cNvSpPr>
            <a:spLocks noGrp="1" noChangeArrowheads="1"/>
          </p:cNvSpPr>
          <p:nvPr>
            <p:ph type="body" idx="1"/>
          </p:nvPr>
        </p:nvSpPr>
        <p:spPr>
          <a:noFill/>
        </p:spPr>
        <p:txBody>
          <a:bodyPr/>
          <a:lstStyle/>
          <a:p>
            <a:pPr eaLnBrk="1" hangingPunct="1"/>
            <a:r>
              <a:rPr lang="en-US" altLang="en-US" smtClean="0"/>
              <a:t>Questions.  </a:t>
            </a:r>
          </a:p>
        </p:txBody>
      </p:sp>
    </p:spTree>
    <p:extLst>
      <p:ext uri="{BB962C8B-B14F-4D97-AF65-F5344CB8AC3E}">
        <p14:creationId xmlns:p14="http://schemas.microsoft.com/office/powerpoint/2010/main" val="17214054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5C4E80F-6A96-4CFF-B657-8AC44F9729BA}" type="slidenum">
              <a:rPr lang="en-US" altLang="en-US" smtClean="0"/>
              <a:pPr/>
              <a:t>137</a:t>
            </a:fld>
            <a:endParaRPr lang="en-US" altLang="en-US" smtClean="0"/>
          </a:p>
        </p:txBody>
      </p:sp>
      <p:sp>
        <p:nvSpPr>
          <p:cNvPr id="182275" name="Rectangle 2"/>
          <p:cNvSpPr>
            <a:spLocks noRot="1" noChangeArrowheads="1" noTextEdit="1"/>
          </p:cNvSpPr>
          <p:nvPr>
            <p:ph type="sldImg"/>
          </p:nvPr>
        </p:nvSpPr>
        <p:spPr>
          <a:ln/>
        </p:spPr>
      </p:sp>
      <p:sp>
        <p:nvSpPr>
          <p:cNvPr id="18227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4091036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9C57DB8-BD59-4719-9E97-2540553B3533}" type="slidenum">
              <a:rPr lang="en-US" altLang="en-US" smtClean="0"/>
              <a:pPr/>
              <a:t>4</a:t>
            </a:fld>
            <a:endParaRPr lang="en-US" altLang="en-US" smtClean="0"/>
          </a:p>
        </p:txBody>
      </p:sp>
      <p:sp>
        <p:nvSpPr>
          <p:cNvPr id="11267" name="Rectangle 2"/>
          <p:cNvSpPr>
            <a:spLocks noRot="1" noChangeArrowheads="1" noTextEdit="1"/>
          </p:cNvSpPr>
          <p:nvPr>
            <p:ph type="sldImg"/>
          </p:nvPr>
        </p:nvSpPr>
        <p:spPr>
          <a:ln/>
        </p:spPr>
      </p:sp>
      <p:sp>
        <p:nvSpPr>
          <p:cNvPr id="1126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843388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4ECC67B-76F5-4B1B-A546-36D28985A087}" type="slidenum">
              <a:rPr lang="en-US" altLang="en-US" smtClean="0"/>
              <a:pPr/>
              <a:t>5</a:t>
            </a:fld>
            <a:endParaRPr lang="en-US" altLang="en-US" smtClean="0"/>
          </a:p>
        </p:txBody>
      </p:sp>
      <p:sp>
        <p:nvSpPr>
          <p:cNvPr id="13315" name="Rectangle 2"/>
          <p:cNvSpPr>
            <a:spLocks noRot="1" noChangeArrowheads="1" noTextEdit="1"/>
          </p:cNvSpPr>
          <p:nvPr>
            <p:ph type="sldImg"/>
          </p:nvPr>
        </p:nvSpPr>
        <p:spPr>
          <a:ln/>
        </p:spPr>
      </p:sp>
      <p:sp>
        <p:nvSpPr>
          <p:cNvPr id="1331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141592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74B8684-7E48-4A80-BBDD-EC9C81A0C93B}" type="slidenum">
              <a:rPr lang="en-US" altLang="en-US" smtClean="0"/>
              <a:pPr/>
              <a:t>6</a:t>
            </a:fld>
            <a:endParaRPr lang="en-US" altLang="en-US" smtClean="0"/>
          </a:p>
        </p:txBody>
      </p:sp>
      <p:sp>
        <p:nvSpPr>
          <p:cNvPr id="15363" name="Rectangle 2"/>
          <p:cNvSpPr>
            <a:spLocks noRot="1" noChangeArrowheads="1" noTextEdit="1"/>
          </p:cNvSpPr>
          <p:nvPr>
            <p:ph type="sldImg"/>
          </p:nvPr>
        </p:nvSpPr>
        <p:spPr>
          <a:ln/>
        </p:spPr>
      </p:sp>
      <p:sp>
        <p:nvSpPr>
          <p:cNvPr id="1536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194364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F542029-BC9E-43C2-9B66-EAF1C42558A9}" type="slidenum">
              <a:rPr lang="en-US" altLang="en-US" smtClean="0"/>
              <a:pPr/>
              <a:t>7</a:t>
            </a:fld>
            <a:endParaRPr lang="en-US" altLang="en-US" smtClean="0"/>
          </a:p>
        </p:txBody>
      </p:sp>
      <p:sp>
        <p:nvSpPr>
          <p:cNvPr id="17411" name="Rectangle 2"/>
          <p:cNvSpPr>
            <a:spLocks noRo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7911428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DBD10F7-6918-4721-BDEE-93FBF767E1DE}" type="slidenum">
              <a:rPr lang="en-US" altLang="en-US" smtClean="0"/>
              <a:pPr/>
              <a:t>8</a:t>
            </a:fld>
            <a:endParaRPr lang="en-US" altLang="en-US" smtClean="0"/>
          </a:p>
        </p:txBody>
      </p:sp>
      <p:sp>
        <p:nvSpPr>
          <p:cNvPr id="19459" name="Rectangle 2"/>
          <p:cNvSpPr>
            <a:spLocks noRot="1" noChangeArrowheads="1" noTextEdit="1"/>
          </p:cNvSpPr>
          <p:nvPr>
            <p:ph type="sldImg"/>
          </p:nvPr>
        </p:nvSpPr>
        <p:spPr>
          <a:ln/>
        </p:spPr>
      </p:sp>
      <p:sp>
        <p:nvSpPr>
          <p:cNvPr id="1946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9452354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8EB7C33-E0AE-40DF-9D4C-AE1C54CD2C93}" type="slidenum">
              <a:rPr lang="en-US" altLang="en-US" smtClean="0"/>
              <a:pPr/>
              <a:t>9</a:t>
            </a:fld>
            <a:endParaRPr lang="en-US" altLang="en-US" smtClean="0"/>
          </a:p>
        </p:txBody>
      </p:sp>
      <p:sp>
        <p:nvSpPr>
          <p:cNvPr id="21507" name="Rectangle 2"/>
          <p:cNvSpPr>
            <a:spLocks noRot="1" noChangeArrowheads="1" noTextEdit="1"/>
          </p:cNvSpPr>
          <p:nvPr>
            <p:ph type="sldImg"/>
          </p:nvPr>
        </p:nvSpPr>
        <p:spPr>
          <a:ln/>
        </p:spPr>
      </p:sp>
      <p:sp>
        <p:nvSpPr>
          <p:cNvPr id="2150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410811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vl1pPr>
          </a:lstStyle>
          <a:p>
            <a:pPr>
              <a:defRPr/>
            </a:pPr>
            <a:endParaRPr lang="en-US" altLang="en-US"/>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934200" y="6534150"/>
            <a:ext cx="2133600" cy="476250"/>
          </a:xfrm>
          <a:prstGeom prst="rect">
            <a:avLst/>
          </a:prstGeom>
        </p:spPr>
        <p:txBody>
          <a:bodyPr/>
          <a:lstStyle>
            <a:lvl1pPr>
              <a:defRPr/>
            </a:lvl1pPr>
          </a:lstStyle>
          <a:p>
            <a:pPr>
              <a:defRPr/>
            </a:pPr>
            <a:fld id="{D17D9F59-2322-46F3-90C2-43BCB2BDCF9D}" type="slidenum">
              <a:rPr lang="en-US" altLang="en-US" smtClean="0"/>
              <a:pPr>
                <a:defRPr/>
              </a:pPr>
              <a:t>‹#›</a:t>
            </a:fld>
            <a:endParaRPr lang="en-US" altLang="en-US"/>
          </a:p>
        </p:txBody>
      </p:sp>
    </p:spTree>
    <p:extLst>
      <p:ext uri="{BB962C8B-B14F-4D97-AF65-F5344CB8AC3E}">
        <p14:creationId xmlns:p14="http://schemas.microsoft.com/office/powerpoint/2010/main" val="3933148275"/>
      </p:ext>
    </p:extLst>
  </p:cSld>
  <p:clrMapOvr>
    <a:masterClrMapping/>
  </p:clrMapOvr>
  <p:transition spd="med">
    <p:split/>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587501" y="173040"/>
            <a:ext cx="5773738" cy="579437"/>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2"/>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vl1pPr>
          </a:lstStyle>
          <a:p>
            <a:pPr>
              <a:defRPr/>
            </a:pPr>
            <a:endParaRPr lang="en-US" altLang="en-US"/>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934200" y="6534150"/>
            <a:ext cx="2133600" cy="476250"/>
          </a:xfrm>
          <a:prstGeom prst="rect">
            <a:avLst/>
          </a:prstGeom>
        </p:spPr>
        <p:txBody>
          <a:bodyPr/>
          <a:lstStyle>
            <a:lvl1pPr>
              <a:defRPr/>
            </a:lvl1pPr>
          </a:lstStyle>
          <a:p>
            <a:pPr>
              <a:defRPr/>
            </a:pPr>
            <a:fld id="{78CCF268-925F-4252-A4BA-9B16F4D554D2}" type="slidenum">
              <a:rPr lang="en-US" altLang="en-US" smtClean="0"/>
              <a:pPr>
                <a:defRPr/>
              </a:pPr>
              <a:t>‹#›</a:t>
            </a:fld>
            <a:endParaRPr lang="en-US" altLang="en-US"/>
          </a:p>
        </p:txBody>
      </p:sp>
    </p:spTree>
    <p:extLst>
      <p:ext uri="{BB962C8B-B14F-4D97-AF65-F5344CB8AC3E}">
        <p14:creationId xmlns:p14="http://schemas.microsoft.com/office/powerpoint/2010/main" val="4110802010"/>
      </p:ext>
    </p:extLst>
  </p:cSld>
  <p:clrMapOvr>
    <a:masterClrMapping/>
  </p:clrMapOvr>
  <p:transition spd="med">
    <p:split/>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73040"/>
            <a:ext cx="2057400" cy="59531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73040"/>
            <a:ext cx="6019800" cy="59531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vl1pPr>
          </a:lstStyle>
          <a:p>
            <a:pPr>
              <a:defRPr/>
            </a:pPr>
            <a:endParaRPr lang="en-US" altLang="en-US"/>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pPr>
              <a:defRPr/>
            </a:pPr>
            <a:r>
              <a:rPr lang="en-US" altLang="en-US" smtClean="0"/>
              <a:t>Expert Field Medical Badge Test Control Office</a:t>
            </a:r>
            <a:endParaRPr lang="en-US" altLang="en-US"/>
          </a:p>
        </p:txBody>
      </p:sp>
      <p:sp>
        <p:nvSpPr>
          <p:cNvPr id="6" name="Slide Number Placeholder 5"/>
          <p:cNvSpPr>
            <a:spLocks noGrp="1"/>
          </p:cNvSpPr>
          <p:nvPr>
            <p:ph type="sldNum" sz="quarter" idx="12"/>
          </p:nvPr>
        </p:nvSpPr>
        <p:spPr>
          <a:xfrm>
            <a:off x="6934200" y="6534150"/>
            <a:ext cx="2133600" cy="476250"/>
          </a:xfrm>
          <a:prstGeom prst="rect">
            <a:avLst/>
          </a:prstGeom>
        </p:spPr>
        <p:txBody>
          <a:bodyPr/>
          <a:lstStyle>
            <a:lvl1pPr>
              <a:defRPr/>
            </a:lvl1pPr>
          </a:lstStyle>
          <a:p>
            <a:pPr>
              <a:defRPr/>
            </a:pPr>
            <a:fld id="{2572DAD1-2661-43F7-9A7F-52E9167BD757}" type="slidenum">
              <a:rPr lang="en-US" altLang="en-US" smtClean="0"/>
              <a:pPr>
                <a:defRPr/>
              </a:pPr>
              <a:t>‹#›</a:t>
            </a:fld>
            <a:endParaRPr lang="en-US" altLang="en-US"/>
          </a:p>
        </p:txBody>
      </p:sp>
    </p:spTree>
    <p:extLst>
      <p:ext uri="{BB962C8B-B14F-4D97-AF65-F5344CB8AC3E}">
        <p14:creationId xmlns:p14="http://schemas.microsoft.com/office/powerpoint/2010/main" val="3977802617"/>
      </p:ext>
    </p:extLst>
  </p:cSld>
  <p:clrMapOvr>
    <a:masterClrMapping/>
  </p:clrMapOvr>
  <p:transition spd="med">
    <p:split/>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6918486"/>
      </p:ext>
    </p:extLst>
  </p:cSld>
  <p:clrMapOvr>
    <a:masterClrMapping/>
  </p:clrMapOvr>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0723969"/>
      </p:ext>
    </p:extLst>
  </p:cSld>
  <p:clrMapOvr>
    <a:masterClrMapping/>
  </p:clrMapOvr>
  <p:hf sldNum="0"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177754"/>
      </p:ext>
    </p:extLst>
  </p:cSld>
  <p:clrMapOvr>
    <a:masterClrMapping/>
  </p:clrMapOvr>
  <p:hf sldNum="0"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405424"/>
      </p:ext>
    </p:extLst>
  </p:cSld>
  <p:clrMapOvr>
    <a:masterClrMapping/>
  </p:clrMapOvr>
  <p:hf sldNum="0" hdr="0" dt="0"/>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7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2067680"/>
      </p:ext>
    </p:extLst>
  </p:cSld>
  <p:clrMapOvr>
    <a:masterClrMapping/>
  </p:clrMapOvr>
  <p:hf sldNum="0"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Rectangle 1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ltLang="en-US"/>
          </a:p>
        </p:txBody>
      </p:sp>
      <p:sp>
        <p:nvSpPr>
          <p:cNvPr id="4" name="Rectangle 15"/>
          <p:cNvSpPr>
            <a:spLocks noGrp="1" noChangeArrowheads="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5" name="Rectangle 1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E0B6213B-1DD0-410F-9A40-20B3A3927CD5}" type="slidenum">
              <a:rPr lang="en-US" altLang="en-US" smtClean="0"/>
              <a:pPr>
                <a:defRPr/>
              </a:pPr>
              <a:t>‹#›</a:t>
            </a:fld>
            <a:endParaRPr lang="en-US" altLang="en-US"/>
          </a:p>
        </p:txBody>
      </p:sp>
    </p:spTree>
    <p:extLst>
      <p:ext uri="{BB962C8B-B14F-4D97-AF65-F5344CB8AC3E}">
        <p14:creationId xmlns:p14="http://schemas.microsoft.com/office/powerpoint/2010/main" val="2374955145"/>
      </p:ext>
    </p:extLst>
  </p:cSld>
  <p:clrMapOvr>
    <a:masterClrMapping/>
  </p:clrMapOvr>
  <p:hf sldNum="0"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Rectangle 1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ltLang="en-US"/>
          </a:p>
        </p:txBody>
      </p:sp>
      <p:sp>
        <p:nvSpPr>
          <p:cNvPr id="4" name="Rectangle 15"/>
          <p:cNvSpPr>
            <a:spLocks noGrp="1" noChangeArrowheads="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5" name="Rectangle 1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E0B6213B-1DD0-410F-9A40-20B3A3927CD5}" type="slidenum">
              <a:rPr lang="en-US" altLang="en-US" smtClean="0"/>
              <a:pPr>
                <a:defRPr/>
              </a:pPr>
              <a:t>‹#›</a:t>
            </a:fld>
            <a:endParaRPr lang="en-US" altLang="en-US"/>
          </a:p>
        </p:txBody>
      </p:sp>
    </p:spTree>
    <p:extLst>
      <p:ext uri="{BB962C8B-B14F-4D97-AF65-F5344CB8AC3E}">
        <p14:creationId xmlns:p14="http://schemas.microsoft.com/office/powerpoint/2010/main" val="21453395"/>
      </p:ext>
    </p:extLst>
  </p:cSld>
  <p:clrMapOvr>
    <a:masterClrMapping/>
  </p:clrMapOvr>
  <p:hf sldNum="0"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8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7270377"/>
      </p:ext>
    </p:extLst>
  </p:cSld>
  <p:clrMapOvr>
    <a:masterClrMapping/>
  </p:clrMapOvr>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87501" y="173040"/>
            <a:ext cx="5773738" cy="579437"/>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2"/>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vl1pPr>
          </a:lstStyle>
          <a:p>
            <a:pPr>
              <a:defRPr/>
            </a:pPr>
            <a:endParaRPr lang="en-US" altLang="en-US"/>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934200" y="6534150"/>
            <a:ext cx="2133600" cy="476250"/>
          </a:xfrm>
          <a:prstGeom prst="rect">
            <a:avLst/>
          </a:prstGeom>
        </p:spPr>
        <p:txBody>
          <a:bodyPr/>
          <a:lstStyle>
            <a:lvl1pPr>
              <a:defRPr/>
            </a:lvl1pPr>
          </a:lstStyle>
          <a:p>
            <a:pPr>
              <a:defRPr/>
            </a:pPr>
            <a:fld id="{66BB3F31-A94F-4A62-B3DE-DE4548F955E9}" type="slidenum">
              <a:rPr lang="en-US" altLang="en-US" smtClean="0"/>
              <a:pPr>
                <a:defRPr/>
              </a:pPr>
              <a:t>‹#›</a:t>
            </a:fld>
            <a:endParaRPr lang="en-US" altLang="en-US"/>
          </a:p>
        </p:txBody>
      </p:sp>
    </p:spTree>
    <p:extLst>
      <p:ext uri="{BB962C8B-B14F-4D97-AF65-F5344CB8AC3E}">
        <p14:creationId xmlns:p14="http://schemas.microsoft.com/office/powerpoint/2010/main" val="1314834134"/>
      </p:ext>
    </p:extLst>
  </p:cSld>
  <p:clrMapOvr>
    <a:masterClrMapping/>
  </p:clrMapOvr>
  <p:transition spd="med">
    <p:split/>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9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964178"/>
      </p:ext>
    </p:extLst>
  </p:cSld>
  <p:clrMapOvr>
    <a:masterClrMapping/>
  </p:clrMapOvr>
  <p:hf sldNum="0" hdr="0" dt="0"/>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2"/>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86907786"/>
      </p:ext>
    </p:extLst>
  </p:cSld>
  <p:clrMapOvr>
    <a:masterClrMapping/>
  </p:clrMapOvr>
  <p:hf sldNum="0" hdr="0" dt="0"/>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2"/>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24663293"/>
      </p:ext>
    </p:extLst>
  </p:cSld>
  <p:clrMapOvr>
    <a:masterClrMapping/>
  </p:clrMapOvr>
  <p:hf sldNum="0"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2"/>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22751723"/>
      </p:ext>
    </p:extLst>
  </p:cSld>
  <p:clrMapOvr>
    <a:masterClrMapping/>
  </p:clrMapOvr>
  <p:hf sldNum="0" hdr="0" dt="0"/>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1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2"/>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14424417"/>
      </p:ext>
    </p:extLst>
  </p:cSld>
  <p:clrMapOvr>
    <a:masterClrMapping/>
  </p:clrMapOvr>
  <p:hf sldNum="0" hdr="0" dt="0"/>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1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2"/>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33083404"/>
      </p:ext>
    </p:extLst>
  </p:cSld>
  <p:clrMapOvr>
    <a:masterClrMapping/>
  </p:clrMapOvr>
  <p:hf sldNum="0"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1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2"/>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75468953"/>
      </p:ext>
    </p:extLst>
  </p:cSld>
  <p:clrMapOvr>
    <a:masterClrMapping/>
  </p:clrMapOvr>
  <p:hf sldNum="0" hdr="0" dt="0"/>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1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2"/>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57115537"/>
      </p:ext>
    </p:extLst>
  </p:cSld>
  <p:clrMapOvr>
    <a:masterClrMapping/>
  </p:clrMapOvr>
  <p:hf sldNum="0" hdr="0" dt="0"/>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2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2"/>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71337441"/>
      </p:ext>
    </p:extLst>
  </p:cSld>
  <p:clrMapOvr>
    <a:masterClrMapping/>
  </p:clrMapOvr>
  <p:hf sldNum="0"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2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2"/>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97604369"/>
      </p:ext>
    </p:extLst>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a:prstGeom prst="rect">
            <a:avLst/>
          </a:prstGeo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vl1pPr>
          </a:lstStyle>
          <a:p>
            <a:pPr>
              <a:defRPr/>
            </a:pPr>
            <a:endParaRPr lang="en-US" altLang="en-US"/>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934200" y="6534150"/>
            <a:ext cx="2133600" cy="476250"/>
          </a:xfrm>
          <a:prstGeom prst="rect">
            <a:avLst/>
          </a:prstGeom>
        </p:spPr>
        <p:txBody>
          <a:bodyPr/>
          <a:lstStyle>
            <a:lvl1pPr>
              <a:defRPr/>
            </a:lvl1pPr>
          </a:lstStyle>
          <a:p>
            <a:pPr>
              <a:defRPr/>
            </a:pPr>
            <a:fld id="{EA44FBA9-1127-4D0B-8701-2CF7B24DA37C}" type="slidenum">
              <a:rPr lang="en-US" altLang="en-US" smtClean="0"/>
              <a:pPr>
                <a:defRPr/>
              </a:pPr>
              <a:t>‹#›</a:t>
            </a:fld>
            <a:endParaRPr lang="en-US" altLang="en-US"/>
          </a:p>
        </p:txBody>
      </p:sp>
    </p:spTree>
    <p:extLst>
      <p:ext uri="{BB962C8B-B14F-4D97-AF65-F5344CB8AC3E}">
        <p14:creationId xmlns:p14="http://schemas.microsoft.com/office/powerpoint/2010/main" val="1484558800"/>
      </p:ext>
    </p:extLst>
  </p:cSld>
  <p:clrMapOvr>
    <a:masterClrMapping/>
  </p:clrMapOvr>
  <p:transition spd="med">
    <p:split/>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2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2"/>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57190376"/>
      </p:ext>
    </p:extLst>
  </p:cSld>
  <p:clrMapOvr>
    <a:masterClrMapping/>
  </p:clrMapOvr>
  <p:hf sldNum="0" hdr="0" dt="0"/>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2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2"/>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91671596"/>
      </p:ext>
    </p:extLst>
  </p:cSld>
  <p:clrMapOvr>
    <a:masterClrMapping/>
  </p:clrMapOvr>
  <p:hf sldNum="0"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2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2"/>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59995745"/>
      </p:ext>
    </p:extLst>
  </p:cSld>
  <p:clrMapOvr>
    <a:masterClrMapping/>
  </p:clrMapOvr>
  <p:hf sldNum="0" hdr="0" dt="0"/>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2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2"/>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68457397"/>
      </p:ext>
    </p:extLst>
  </p:cSld>
  <p:clrMapOvr>
    <a:masterClrMapping/>
  </p:clrMapOvr>
  <p:hf sldNum="0" hdr="0" dt="0"/>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2"/>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33943018"/>
      </p:ext>
    </p:extLst>
  </p:cSld>
  <p:clrMapOvr>
    <a:masterClrMapping/>
  </p:clrMapOvr>
  <p:hf sldNum="0" hd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a:prstGeom prst="rect">
            <a:avLst/>
          </a:prstGeom>
        </p:spPr>
        <p:txBody>
          <a:bodyPr/>
          <a:lstStyle/>
          <a:p>
            <a:pPr lvl="0"/>
            <a:r>
              <a:rPr lang="en-US" noProof="0" smtClean="0"/>
              <a:t>Click icon to add table</a:t>
            </a:r>
            <a:endParaRPr lang="en-US" noProof="0" dirty="0"/>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lgn="ctr" eaLnBrk="0" hangingPunct="0">
              <a:defRPr>
                <a:cs typeface="+mn-cs"/>
              </a:defRPr>
            </a:lvl1pPr>
          </a:lstStyle>
          <a:p>
            <a:pPr>
              <a:defRPr/>
            </a:pPr>
            <a:endParaRPr lang="en-US" alt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lgn="ctr" eaLnBrk="0" hangingPunct="0">
              <a:defRPr>
                <a:cs typeface="+mn-cs"/>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lgn="ctr" eaLnBrk="0" hangingPunct="0">
              <a:defRPr>
                <a:cs typeface="+mn-cs"/>
              </a:defRPr>
            </a:lvl1pPr>
          </a:lstStyle>
          <a:p>
            <a:pPr>
              <a:defRPr/>
            </a:pPr>
            <a:fld id="{E0B6213B-1DD0-410F-9A40-20B3A3927CD5}" type="slidenum">
              <a:rPr lang="en-US" altLang="en-US" smtClean="0"/>
              <a:pPr>
                <a:defRPr/>
              </a:pPr>
              <a:t>‹#›</a:t>
            </a:fld>
            <a:endParaRPr lang="en-US" altLang="en-US"/>
          </a:p>
        </p:txBody>
      </p:sp>
    </p:spTree>
    <p:extLst>
      <p:ext uri="{BB962C8B-B14F-4D97-AF65-F5344CB8AC3E}">
        <p14:creationId xmlns:p14="http://schemas.microsoft.com/office/powerpoint/2010/main" val="2702347755"/>
      </p:ext>
    </p:extLst>
  </p:cSld>
  <p:clrMapOvr>
    <a:masterClrMapping/>
  </p:clrMapOvr>
  <p:hf sldNum="0" hd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4114800"/>
            <a:ext cx="7772400" cy="1981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xfrm>
            <a:off x="685800" y="6248400"/>
            <a:ext cx="1905000" cy="457200"/>
          </a:xfrm>
          <a:prstGeom prst="rect">
            <a:avLst/>
          </a:prstGeom>
        </p:spPr>
        <p:txBody>
          <a:bodyPr/>
          <a:lstStyle>
            <a:lvl1pPr algn="ctr" eaLnBrk="0" hangingPunct="0">
              <a:defRPr>
                <a:cs typeface="+mn-cs"/>
              </a:defRPr>
            </a:lvl1pPr>
          </a:lstStyle>
          <a:p>
            <a:pPr>
              <a:defRPr/>
            </a:pPr>
            <a:endParaRPr lang="en-US" altLang="en-US"/>
          </a:p>
        </p:txBody>
      </p:sp>
      <p:sp>
        <p:nvSpPr>
          <p:cNvPr id="7" name="Rectangle 5"/>
          <p:cNvSpPr>
            <a:spLocks noGrp="1" noChangeArrowheads="1"/>
          </p:cNvSpPr>
          <p:nvPr>
            <p:ph type="ftr" sz="quarter" idx="11"/>
          </p:nvPr>
        </p:nvSpPr>
        <p:spPr>
          <a:xfrm>
            <a:off x="3124200" y="6248400"/>
            <a:ext cx="2895600" cy="457200"/>
          </a:xfrm>
          <a:prstGeom prst="rect">
            <a:avLst/>
          </a:prstGeom>
        </p:spPr>
        <p:txBody>
          <a:bodyPr/>
          <a:lstStyle>
            <a:lvl1pPr algn="ctr" eaLnBrk="0" hangingPunct="0">
              <a:defRPr>
                <a:cs typeface="+mn-cs"/>
              </a:defRPr>
            </a:lvl1pPr>
          </a:lstStyle>
          <a:p>
            <a:pPr>
              <a:defRPr/>
            </a:pPr>
            <a:endParaRPr lang="en-US"/>
          </a:p>
        </p:txBody>
      </p:sp>
      <p:sp>
        <p:nvSpPr>
          <p:cNvPr id="8" name="Rectangle 6"/>
          <p:cNvSpPr>
            <a:spLocks noGrp="1" noChangeArrowheads="1"/>
          </p:cNvSpPr>
          <p:nvPr>
            <p:ph type="sldNum" sz="quarter" idx="12"/>
          </p:nvPr>
        </p:nvSpPr>
        <p:spPr>
          <a:xfrm>
            <a:off x="6553200" y="6248400"/>
            <a:ext cx="1905000" cy="457200"/>
          </a:xfrm>
          <a:prstGeom prst="rect">
            <a:avLst/>
          </a:prstGeom>
        </p:spPr>
        <p:txBody>
          <a:bodyPr/>
          <a:lstStyle>
            <a:lvl1pPr algn="ctr" eaLnBrk="0" hangingPunct="0">
              <a:defRPr>
                <a:cs typeface="+mn-cs"/>
              </a:defRPr>
            </a:lvl1pPr>
          </a:lstStyle>
          <a:p>
            <a:pPr>
              <a:defRPr/>
            </a:pPr>
            <a:fld id="{E0B6213B-1DD0-410F-9A40-20B3A3927CD5}" type="slidenum">
              <a:rPr lang="en-US" altLang="en-US" smtClean="0"/>
              <a:pPr>
                <a:defRPr/>
              </a:pPr>
              <a:t>‹#›</a:t>
            </a:fld>
            <a:endParaRPr lang="en-US" altLang="en-US"/>
          </a:p>
        </p:txBody>
      </p:sp>
    </p:spTree>
    <p:extLst>
      <p:ext uri="{BB962C8B-B14F-4D97-AF65-F5344CB8AC3E}">
        <p14:creationId xmlns:p14="http://schemas.microsoft.com/office/powerpoint/2010/main" val="3797486915"/>
      </p:ext>
    </p:extLst>
  </p:cSld>
  <p:clrMapOvr>
    <a:masterClrMapping/>
  </p:clrMapOvr>
  <p:hf sldNum="0" hd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E761AE47-E616-4C59-ACC4-EF39667703E7}" type="slidenum">
              <a:rPr lang="en-US" altLang="en-US"/>
              <a:pPr>
                <a:defRPr/>
              </a:pPr>
              <a:t>‹#›</a:t>
            </a:fld>
            <a:endParaRPr lang="en-US" altLang="en-US"/>
          </a:p>
        </p:txBody>
      </p:sp>
    </p:spTree>
    <p:extLst>
      <p:ext uri="{BB962C8B-B14F-4D97-AF65-F5344CB8AC3E}">
        <p14:creationId xmlns:p14="http://schemas.microsoft.com/office/powerpoint/2010/main" val="16505673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ltLang="en-US"/>
          </a:p>
        </p:txBody>
      </p:sp>
      <p:sp>
        <p:nvSpPr>
          <p:cNvPr id="8"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DD8E2703-CFC2-4939-9EC7-9D0FCDB748C7}" type="slidenum">
              <a:rPr lang="en-US" altLang="en-US"/>
              <a:pPr>
                <a:defRPr/>
              </a:pPr>
              <a:t>‹#›</a:t>
            </a:fld>
            <a:endParaRPr lang="en-US" altLang="en-US"/>
          </a:p>
        </p:txBody>
      </p:sp>
    </p:spTree>
    <p:extLst>
      <p:ext uri="{BB962C8B-B14F-4D97-AF65-F5344CB8AC3E}">
        <p14:creationId xmlns:p14="http://schemas.microsoft.com/office/powerpoint/2010/main" val="11861702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8B704419-782E-4A63-8058-07C3786D4F2B}" type="slidenum">
              <a:rPr lang="en-US" altLang="en-US"/>
              <a:pPr>
                <a:defRPr/>
              </a:pPr>
              <a:t>‹#›</a:t>
            </a:fld>
            <a:endParaRPr lang="en-US" altLang="en-US"/>
          </a:p>
        </p:txBody>
      </p:sp>
    </p:spTree>
    <p:extLst>
      <p:ext uri="{BB962C8B-B14F-4D97-AF65-F5344CB8AC3E}">
        <p14:creationId xmlns:p14="http://schemas.microsoft.com/office/powerpoint/2010/main" val="1463434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87501" y="173040"/>
            <a:ext cx="5773738" cy="579437"/>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xfrm>
            <a:off x="457200" y="6245225"/>
            <a:ext cx="2133600" cy="476250"/>
          </a:xfrm>
          <a:prstGeom prst="rect">
            <a:avLst/>
          </a:prstGeom>
        </p:spPr>
        <p:txBody>
          <a:bodyPr/>
          <a:lstStyle>
            <a:lvl1pPr>
              <a:defRPr/>
            </a:lvl1pPr>
          </a:lstStyle>
          <a:p>
            <a:pPr>
              <a:defRPr/>
            </a:pPr>
            <a:endParaRPr lang="en-US" altLang="en-US"/>
          </a:p>
        </p:txBody>
      </p:sp>
      <p:sp>
        <p:nvSpPr>
          <p:cNvPr id="6"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7" name="Slide Number Placeholder 5"/>
          <p:cNvSpPr>
            <a:spLocks noGrp="1"/>
          </p:cNvSpPr>
          <p:nvPr>
            <p:ph type="sldNum" sz="quarter" idx="12"/>
          </p:nvPr>
        </p:nvSpPr>
        <p:spPr>
          <a:xfrm>
            <a:off x="6934200" y="6534150"/>
            <a:ext cx="2133600" cy="476250"/>
          </a:xfrm>
          <a:prstGeom prst="rect">
            <a:avLst/>
          </a:prstGeom>
        </p:spPr>
        <p:txBody>
          <a:bodyPr/>
          <a:lstStyle>
            <a:lvl1pPr>
              <a:defRPr/>
            </a:lvl1pPr>
          </a:lstStyle>
          <a:p>
            <a:pPr>
              <a:defRPr/>
            </a:pPr>
            <a:fld id="{656A8FFF-A74F-4E96-9ACB-C3F5B0146760}" type="slidenum">
              <a:rPr lang="en-US" altLang="en-US" smtClean="0"/>
              <a:pPr>
                <a:defRPr/>
              </a:pPr>
              <a:t>‹#›</a:t>
            </a:fld>
            <a:endParaRPr lang="en-US" altLang="en-US"/>
          </a:p>
        </p:txBody>
      </p:sp>
    </p:spTree>
    <p:extLst>
      <p:ext uri="{BB962C8B-B14F-4D97-AF65-F5344CB8AC3E}">
        <p14:creationId xmlns:p14="http://schemas.microsoft.com/office/powerpoint/2010/main" val="4017609114"/>
      </p:ext>
    </p:extLst>
  </p:cSld>
  <p:clrMapOvr>
    <a:masterClrMapping/>
  </p:clrMapOvr>
  <p:transition spd="med">
    <p:split/>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457200" y="6245225"/>
            <a:ext cx="2133600" cy="476250"/>
          </a:xfrm>
          <a:prstGeom prst="rect">
            <a:avLst/>
          </a:prstGeom>
        </p:spPr>
        <p:txBody>
          <a:bodyPr/>
          <a:lstStyle>
            <a:lvl1pPr>
              <a:defRPr/>
            </a:lvl1pPr>
          </a:lstStyle>
          <a:p>
            <a:pPr>
              <a:defRPr/>
            </a:pPr>
            <a:endParaRPr lang="en-US" altLang="en-US"/>
          </a:p>
        </p:txBody>
      </p:sp>
      <p:sp>
        <p:nvSpPr>
          <p:cNvPr id="8"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9" name="Slide Number Placeholder 5"/>
          <p:cNvSpPr>
            <a:spLocks noGrp="1"/>
          </p:cNvSpPr>
          <p:nvPr>
            <p:ph type="sldNum" sz="quarter" idx="12"/>
          </p:nvPr>
        </p:nvSpPr>
        <p:spPr>
          <a:xfrm>
            <a:off x="6934200" y="6534150"/>
            <a:ext cx="2133600" cy="476250"/>
          </a:xfrm>
          <a:prstGeom prst="rect">
            <a:avLst/>
          </a:prstGeom>
        </p:spPr>
        <p:txBody>
          <a:bodyPr/>
          <a:lstStyle>
            <a:lvl1pPr>
              <a:defRPr/>
            </a:lvl1pPr>
          </a:lstStyle>
          <a:p>
            <a:pPr>
              <a:defRPr/>
            </a:pPr>
            <a:fld id="{C37351A9-FC2B-4AB3-9E02-726FD330E32B}" type="slidenum">
              <a:rPr lang="en-US" altLang="en-US" smtClean="0"/>
              <a:pPr>
                <a:defRPr/>
              </a:pPr>
              <a:t>‹#›</a:t>
            </a:fld>
            <a:endParaRPr lang="en-US" altLang="en-US"/>
          </a:p>
        </p:txBody>
      </p:sp>
    </p:spTree>
    <p:extLst>
      <p:ext uri="{BB962C8B-B14F-4D97-AF65-F5344CB8AC3E}">
        <p14:creationId xmlns:p14="http://schemas.microsoft.com/office/powerpoint/2010/main" val="536286646"/>
      </p:ext>
    </p:extLst>
  </p:cSld>
  <p:clrMapOvr>
    <a:masterClrMapping/>
  </p:clrMapOvr>
  <p:transition spd="med">
    <p:split/>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87501" y="173040"/>
            <a:ext cx="5773738" cy="579437"/>
          </a:xfrm>
          <a:prstGeom prst="rect">
            <a:avLst/>
          </a:prstGeom>
        </p:spPr>
        <p:txBody>
          <a:bodyPr/>
          <a:lstStyle/>
          <a:p>
            <a:r>
              <a:rPr lang="en-US" smtClean="0"/>
              <a:t>Click to edit Master title style</a:t>
            </a:r>
            <a:endParaRPr lang="en-US"/>
          </a:p>
        </p:txBody>
      </p:sp>
      <p:sp>
        <p:nvSpPr>
          <p:cNvPr id="3" name="Date Placeholder 3"/>
          <p:cNvSpPr>
            <a:spLocks noGrp="1"/>
          </p:cNvSpPr>
          <p:nvPr>
            <p:ph type="dt" sz="half" idx="10"/>
          </p:nvPr>
        </p:nvSpPr>
        <p:spPr>
          <a:xfrm>
            <a:off x="457200" y="6245225"/>
            <a:ext cx="2133600" cy="476250"/>
          </a:xfrm>
          <a:prstGeom prst="rect">
            <a:avLst/>
          </a:prstGeom>
        </p:spPr>
        <p:txBody>
          <a:bodyPr/>
          <a:lstStyle>
            <a:lvl1pPr>
              <a:defRPr/>
            </a:lvl1pPr>
          </a:lstStyle>
          <a:p>
            <a:pPr>
              <a:defRPr/>
            </a:pPr>
            <a:endParaRPr lang="en-US" altLang="en-US"/>
          </a:p>
        </p:txBody>
      </p:sp>
      <p:sp>
        <p:nvSpPr>
          <p:cNvPr id="4"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5" name="Slide Number Placeholder 5"/>
          <p:cNvSpPr>
            <a:spLocks noGrp="1"/>
          </p:cNvSpPr>
          <p:nvPr>
            <p:ph type="sldNum" sz="quarter" idx="12"/>
          </p:nvPr>
        </p:nvSpPr>
        <p:spPr>
          <a:xfrm>
            <a:off x="6934200" y="6534150"/>
            <a:ext cx="2133600" cy="476250"/>
          </a:xfrm>
          <a:prstGeom prst="rect">
            <a:avLst/>
          </a:prstGeom>
        </p:spPr>
        <p:txBody>
          <a:bodyPr/>
          <a:lstStyle>
            <a:lvl1pPr>
              <a:defRPr/>
            </a:lvl1pPr>
          </a:lstStyle>
          <a:p>
            <a:pPr>
              <a:defRPr/>
            </a:pPr>
            <a:fld id="{A25401FC-2538-4B4B-B9A5-17AD887E10D1}" type="slidenum">
              <a:rPr lang="en-US" altLang="en-US" smtClean="0"/>
              <a:pPr>
                <a:defRPr/>
              </a:pPr>
              <a:t>‹#›</a:t>
            </a:fld>
            <a:endParaRPr lang="en-US" altLang="en-US"/>
          </a:p>
        </p:txBody>
      </p:sp>
    </p:spTree>
    <p:extLst>
      <p:ext uri="{BB962C8B-B14F-4D97-AF65-F5344CB8AC3E}">
        <p14:creationId xmlns:p14="http://schemas.microsoft.com/office/powerpoint/2010/main" val="3992162974"/>
      </p:ext>
    </p:extLst>
  </p:cSld>
  <p:clrMapOvr>
    <a:masterClrMapping/>
  </p:clrMapOvr>
  <p:transition spd="med">
    <p:split/>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245225"/>
            <a:ext cx="2133600" cy="476250"/>
          </a:xfrm>
          <a:prstGeom prst="rect">
            <a:avLst/>
          </a:prstGeom>
        </p:spPr>
        <p:txBody>
          <a:bodyPr/>
          <a:lstStyle>
            <a:lvl1pPr>
              <a:defRPr/>
            </a:lvl1pPr>
          </a:lstStyle>
          <a:p>
            <a:pPr>
              <a:defRPr/>
            </a:pPr>
            <a:endParaRPr lang="en-US" altLang="en-US"/>
          </a:p>
        </p:txBody>
      </p:sp>
      <p:sp>
        <p:nvSpPr>
          <p:cNvPr id="3"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4" name="Slide Number Placeholder 5"/>
          <p:cNvSpPr>
            <a:spLocks noGrp="1"/>
          </p:cNvSpPr>
          <p:nvPr>
            <p:ph type="sldNum" sz="quarter" idx="12"/>
          </p:nvPr>
        </p:nvSpPr>
        <p:spPr>
          <a:xfrm>
            <a:off x="6934200" y="6534150"/>
            <a:ext cx="2133600" cy="476250"/>
          </a:xfrm>
          <a:prstGeom prst="rect">
            <a:avLst/>
          </a:prstGeom>
        </p:spPr>
        <p:txBody>
          <a:bodyPr/>
          <a:lstStyle>
            <a:lvl1pPr>
              <a:defRPr/>
            </a:lvl1pPr>
          </a:lstStyle>
          <a:p>
            <a:pPr>
              <a:defRPr/>
            </a:pPr>
            <a:fld id="{E55A0985-6066-423D-A73D-7217434AFE0B}" type="slidenum">
              <a:rPr lang="en-US" altLang="en-US" smtClean="0"/>
              <a:pPr>
                <a:defRPr/>
              </a:pPr>
              <a:t>‹#›</a:t>
            </a:fld>
            <a:endParaRPr lang="en-US" altLang="en-US"/>
          </a:p>
        </p:txBody>
      </p:sp>
    </p:spTree>
    <p:extLst>
      <p:ext uri="{BB962C8B-B14F-4D97-AF65-F5344CB8AC3E}">
        <p14:creationId xmlns:p14="http://schemas.microsoft.com/office/powerpoint/2010/main" val="660589290"/>
      </p:ext>
    </p:extLst>
  </p:cSld>
  <p:clrMapOvr>
    <a:masterClrMapping/>
  </p:clrMapOvr>
  <p:transition spd="med">
    <p:split/>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3"/>
          <p:cNvSpPr>
            <a:spLocks noGrp="1"/>
          </p:cNvSpPr>
          <p:nvPr>
            <p:ph type="dt" sz="half" idx="10"/>
          </p:nvPr>
        </p:nvSpPr>
        <p:spPr>
          <a:xfrm>
            <a:off x="457200" y="6245225"/>
            <a:ext cx="2133600" cy="476250"/>
          </a:xfrm>
          <a:prstGeom prst="rect">
            <a:avLst/>
          </a:prstGeom>
        </p:spPr>
        <p:txBody>
          <a:bodyPr/>
          <a:lstStyle>
            <a:lvl1pPr>
              <a:defRPr/>
            </a:lvl1pPr>
          </a:lstStyle>
          <a:p>
            <a:pPr>
              <a:defRPr/>
            </a:pPr>
            <a:endParaRPr lang="en-US" altLang="en-US"/>
          </a:p>
        </p:txBody>
      </p:sp>
      <p:sp>
        <p:nvSpPr>
          <p:cNvPr id="6"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7" name="Slide Number Placeholder 5"/>
          <p:cNvSpPr>
            <a:spLocks noGrp="1"/>
          </p:cNvSpPr>
          <p:nvPr>
            <p:ph type="sldNum" sz="quarter" idx="12"/>
          </p:nvPr>
        </p:nvSpPr>
        <p:spPr>
          <a:xfrm>
            <a:off x="6934200" y="6534150"/>
            <a:ext cx="2133600" cy="476250"/>
          </a:xfrm>
          <a:prstGeom prst="rect">
            <a:avLst/>
          </a:prstGeom>
        </p:spPr>
        <p:txBody>
          <a:bodyPr/>
          <a:lstStyle>
            <a:lvl1pPr>
              <a:defRPr/>
            </a:lvl1pPr>
          </a:lstStyle>
          <a:p>
            <a:pPr>
              <a:defRPr/>
            </a:pPr>
            <a:fld id="{D01233FC-5BA2-4D73-BE93-25B8EA7A2B42}" type="slidenum">
              <a:rPr lang="en-US" altLang="en-US" smtClean="0"/>
              <a:pPr>
                <a:defRPr/>
              </a:pPr>
              <a:t>‹#›</a:t>
            </a:fld>
            <a:endParaRPr lang="en-US" altLang="en-US"/>
          </a:p>
        </p:txBody>
      </p:sp>
    </p:spTree>
    <p:extLst>
      <p:ext uri="{BB962C8B-B14F-4D97-AF65-F5344CB8AC3E}">
        <p14:creationId xmlns:p14="http://schemas.microsoft.com/office/powerpoint/2010/main" val="2256418472"/>
      </p:ext>
    </p:extLst>
  </p:cSld>
  <p:clrMapOvr>
    <a:masterClrMapping/>
  </p:clrMapOvr>
  <p:transition spd="med">
    <p:split/>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3"/>
          <p:cNvSpPr>
            <a:spLocks noGrp="1"/>
          </p:cNvSpPr>
          <p:nvPr>
            <p:ph type="dt" sz="half" idx="10"/>
          </p:nvPr>
        </p:nvSpPr>
        <p:spPr>
          <a:xfrm>
            <a:off x="457200" y="6245225"/>
            <a:ext cx="2133600" cy="476250"/>
          </a:xfrm>
          <a:prstGeom prst="rect">
            <a:avLst/>
          </a:prstGeom>
        </p:spPr>
        <p:txBody>
          <a:bodyPr/>
          <a:lstStyle>
            <a:lvl1pPr>
              <a:defRPr/>
            </a:lvl1pPr>
          </a:lstStyle>
          <a:p>
            <a:pPr>
              <a:defRPr/>
            </a:pPr>
            <a:endParaRPr lang="en-US" altLang="en-US"/>
          </a:p>
        </p:txBody>
      </p:sp>
      <p:sp>
        <p:nvSpPr>
          <p:cNvPr id="6"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7" name="Slide Number Placeholder 5"/>
          <p:cNvSpPr>
            <a:spLocks noGrp="1"/>
          </p:cNvSpPr>
          <p:nvPr>
            <p:ph type="sldNum" sz="quarter" idx="12"/>
          </p:nvPr>
        </p:nvSpPr>
        <p:spPr>
          <a:xfrm>
            <a:off x="6934200" y="6534150"/>
            <a:ext cx="2133600" cy="476250"/>
          </a:xfrm>
          <a:prstGeom prst="rect">
            <a:avLst/>
          </a:prstGeom>
        </p:spPr>
        <p:txBody>
          <a:bodyPr/>
          <a:lstStyle>
            <a:lvl1pPr>
              <a:defRPr/>
            </a:lvl1pPr>
          </a:lstStyle>
          <a:p>
            <a:pPr>
              <a:defRPr/>
            </a:pPr>
            <a:fld id="{DF52A361-83C9-4C02-8190-F50BF324B382}" type="slidenum">
              <a:rPr lang="en-US" altLang="en-US" smtClean="0"/>
              <a:pPr>
                <a:defRPr/>
              </a:pPr>
              <a:t>‹#›</a:t>
            </a:fld>
            <a:endParaRPr lang="en-US" altLang="en-US"/>
          </a:p>
        </p:txBody>
      </p:sp>
    </p:spTree>
    <p:extLst>
      <p:ext uri="{BB962C8B-B14F-4D97-AF65-F5344CB8AC3E}">
        <p14:creationId xmlns:p14="http://schemas.microsoft.com/office/powerpoint/2010/main" val="91277766"/>
      </p:ext>
    </p:extLst>
  </p:cSld>
  <p:clrMapOvr>
    <a:masterClrMapping/>
  </p:clrMapOvr>
  <p:transition spd="med">
    <p:split/>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2.jpe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45" Type="http://schemas.openxmlformats.org/officeDocument/2006/relationships/image" Target="../media/image5.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4.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3.jpe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6" descr="top-corner"/>
          <p:cNvPicPr>
            <a:picLocks noChangeAspect="1" noChangeArrowheads="1"/>
          </p:cNvPicPr>
          <p:nvPr/>
        </p:nvPicPr>
        <p:blipFill>
          <a:blip r:embed="rId41" cstate="print"/>
          <a:srcRect/>
          <a:stretch>
            <a:fillRect/>
          </a:stretch>
        </p:blipFill>
        <p:spPr bwMode="auto">
          <a:xfrm>
            <a:off x="5848350" y="0"/>
            <a:ext cx="3295650" cy="3810000"/>
          </a:xfrm>
          <a:prstGeom prst="rect">
            <a:avLst/>
          </a:prstGeom>
          <a:noFill/>
          <a:ln w="9525">
            <a:noFill/>
            <a:miter lim="800000"/>
            <a:headEnd/>
            <a:tailEnd/>
          </a:ln>
        </p:spPr>
      </p:pic>
      <p:pic>
        <p:nvPicPr>
          <p:cNvPr id="1027" name="Picture 15" descr="top-corner"/>
          <p:cNvPicPr>
            <a:picLocks noChangeAspect="1" noChangeArrowheads="1"/>
          </p:cNvPicPr>
          <p:nvPr/>
        </p:nvPicPr>
        <p:blipFill>
          <a:blip r:embed="rId42" cstate="print"/>
          <a:srcRect/>
          <a:stretch>
            <a:fillRect/>
          </a:stretch>
        </p:blipFill>
        <p:spPr bwMode="auto">
          <a:xfrm>
            <a:off x="0" y="3048000"/>
            <a:ext cx="3295650" cy="3810000"/>
          </a:xfrm>
          <a:prstGeom prst="rect">
            <a:avLst/>
          </a:prstGeom>
          <a:noFill/>
          <a:ln w="9525">
            <a:noFill/>
            <a:miter lim="800000"/>
            <a:headEnd/>
            <a:tailEnd/>
          </a:ln>
        </p:spPr>
      </p:pic>
      <p:pic>
        <p:nvPicPr>
          <p:cNvPr id="1028" name="Picture 9" descr="top-corner"/>
          <p:cNvPicPr>
            <a:picLocks noChangeAspect="1" noChangeArrowheads="1"/>
          </p:cNvPicPr>
          <p:nvPr/>
        </p:nvPicPr>
        <p:blipFill>
          <a:blip r:embed="rId43" cstate="print"/>
          <a:srcRect/>
          <a:stretch>
            <a:fillRect/>
          </a:stretch>
        </p:blipFill>
        <p:spPr bwMode="auto">
          <a:xfrm>
            <a:off x="5334000" y="3556000"/>
            <a:ext cx="3810000" cy="3295650"/>
          </a:xfrm>
          <a:prstGeom prst="rect">
            <a:avLst/>
          </a:prstGeom>
          <a:noFill/>
          <a:ln w="9525">
            <a:noFill/>
            <a:miter lim="800000"/>
            <a:headEnd/>
            <a:tailEnd/>
          </a:ln>
        </p:spPr>
      </p:pic>
      <p:pic>
        <p:nvPicPr>
          <p:cNvPr id="1029" name="Picture 3" descr="top-corner"/>
          <p:cNvPicPr>
            <a:picLocks noChangeAspect="1" noChangeArrowheads="1"/>
          </p:cNvPicPr>
          <p:nvPr/>
        </p:nvPicPr>
        <p:blipFill>
          <a:blip r:embed="rId44" cstate="print"/>
          <a:srcRect/>
          <a:stretch>
            <a:fillRect/>
          </a:stretch>
        </p:blipFill>
        <p:spPr bwMode="auto">
          <a:xfrm>
            <a:off x="0" y="0"/>
            <a:ext cx="3810000" cy="3295650"/>
          </a:xfrm>
          <a:prstGeom prst="rect">
            <a:avLst/>
          </a:prstGeom>
          <a:noFill/>
          <a:ln w="9525">
            <a:noFill/>
            <a:miter lim="800000"/>
            <a:headEnd/>
            <a:tailEnd/>
          </a:ln>
        </p:spPr>
      </p:pic>
      <p:pic>
        <p:nvPicPr>
          <p:cNvPr id="2" name="Picture 1"/>
          <p:cNvPicPr>
            <a:picLocks noChangeAspect="1"/>
          </p:cNvPicPr>
          <p:nvPr/>
        </p:nvPicPr>
        <p:blipFill>
          <a:blip r:embed="rId45"/>
          <a:stretch>
            <a:fillRect/>
          </a:stretch>
        </p:blipFill>
        <p:spPr>
          <a:xfrm>
            <a:off x="37579" y="6477002"/>
            <a:ext cx="5386013" cy="355477"/>
          </a:xfrm>
          <a:prstGeom prst="rect">
            <a:avLst/>
          </a:prstGeom>
        </p:spPr>
      </p:pic>
    </p:spTree>
    <p:extLst>
      <p:ext uri="{BB962C8B-B14F-4D97-AF65-F5344CB8AC3E}">
        <p14:creationId xmlns:p14="http://schemas.microsoft.com/office/powerpoint/2010/main" val="427335608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 id="2147483720" r:id="rId27"/>
    <p:sldLayoutId id="2147483721" r:id="rId28"/>
    <p:sldLayoutId id="2147483722" r:id="rId29"/>
    <p:sldLayoutId id="2147483723" r:id="rId30"/>
    <p:sldLayoutId id="2147483724" r:id="rId31"/>
    <p:sldLayoutId id="2147483725" r:id="rId32"/>
    <p:sldLayoutId id="2147483726" r:id="rId33"/>
    <p:sldLayoutId id="2147483727" r:id="rId34"/>
    <p:sldLayoutId id="2147483728" r:id="rId35"/>
    <p:sldLayoutId id="2147483729" r:id="rId36"/>
    <p:sldLayoutId id="2147483730" r:id="rId37"/>
    <p:sldLayoutId id="2147483731" r:id="rId38"/>
    <p:sldLayoutId id="2147483732" r:id="rId39"/>
  </p:sldLayoutIdLst>
  <p:transition spd="med">
    <p:split/>
  </p:transition>
  <p:timing>
    <p:tnLst>
      <p:par>
        <p:cTn id="1" dur="indefinite" restart="never" nodeType="tmRoot"/>
      </p:par>
    </p:tnLst>
  </p:timing>
  <p:hf sldNum="0" hdr="0" dt="0"/>
  <p:txStyles>
    <p:titleStyle>
      <a:lvl1pPr algn="ctr" rtl="0" eaLnBrk="1" fontAlgn="base" hangingPunct="1">
        <a:spcBef>
          <a:spcPct val="0"/>
        </a:spcBef>
        <a:spcAft>
          <a:spcPct val="0"/>
        </a:spcAft>
        <a:defRPr sz="2400" b="1">
          <a:solidFill>
            <a:schemeClr val="tx2"/>
          </a:solidFill>
          <a:latin typeface="+mj-lt"/>
          <a:ea typeface="+mj-ea"/>
          <a:cs typeface="+mj-cs"/>
        </a:defRPr>
      </a:lvl1pPr>
      <a:lvl2pPr algn="ctr" rtl="0" eaLnBrk="1" fontAlgn="base" hangingPunct="1">
        <a:spcBef>
          <a:spcPct val="0"/>
        </a:spcBef>
        <a:spcAft>
          <a:spcPct val="0"/>
        </a:spcAft>
        <a:defRPr sz="2400" b="1">
          <a:solidFill>
            <a:schemeClr val="tx2"/>
          </a:solidFill>
          <a:latin typeface="Arial" charset="0"/>
        </a:defRPr>
      </a:lvl2pPr>
      <a:lvl3pPr algn="ctr" rtl="0" eaLnBrk="1" fontAlgn="base" hangingPunct="1">
        <a:spcBef>
          <a:spcPct val="0"/>
        </a:spcBef>
        <a:spcAft>
          <a:spcPct val="0"/>
        </a:spcAft>
        <a:defRPr sz="2400" b="1">
          <a:solidFill>
            <a:schemeClr val="tx2"/>
          </a:solidFill>
          <a:latin typeface="Arial" charset="0"/>
        </a:defRPr>
      </a:lvl3pPr>
      <a:lvl4pPr algn="ctr" rtl="0" eaLnBrk="1" fontAlgn="base" hangingPunct="1">
        <a:spcBef>
          <a:spcPct val="0"/>
        </a:spcBef>
        <a:spcAft>
          <a:spcPct val="0"/>
        </a:spcAft>
        <a:defRPr sz="2400" b="1">
          <a:solidFill>
            <a:schemeClr val="tx2"/>
          </a:solidFill>
          <a:latin typeface="Arial" charset="0"/>
        </a:defRPr>
      </a:lvl4pPr>
      <a:lvl5pPr algn="ctr" rtl="0" eaLnBrk="1" fontAlgn="base" hangingPunct="1">
        <a:spcBef>
          <a:spcPct val="0"/>
        </a:spcBef>
        <a:spcAft>
          <a:spcPct val="0"/>
        </a:spcAft>
        <a:defRPr sz="2400" b="1">
          <a:solidFill>
            <a:schemeClr val="tx2"/>
          </a:solidFill>
          <a:latin typeface="Arial" charset="0"/>
        </a:defRPr>
      </a:lvl5pPr>
      <a:lvl6pPr marL="342900" algn="ctr" rtl="0" eaLnBrk="1" fontAlgn="base" hangingPunct="1">
        <a:spcBef>
          <a:spcPct val="0"/>
        </a:spcBef>
        <a:spcAft>
          <a:spcPct val="0"/>
        </a:spcAft>
        <a:defRPr sz="2400" b="1">
          <a:solidFill>
            <a:schemeClr val="tx2"/>
          </a:solidFill>
          <a:latin typeface="Arial" charset="0"/>
        </a:defRPr>
      </a:lvl6pPr>
      <a:lvl7pPr marL="685800" algn="ctr" rtl="0" eaLnBrk="1" fontAlgn="base" hangingPunct="1">
        <a:spcBef>
          <a:spcPct val="0"/>
        </a:spcBef>
        <a:spcAft>
          <a:spcPct val="0"/>
        </a:spcAft>
        <a:defRPr sz="2400" b="1">
          <a:solidFill>
            <a:schemeClr val="tx2"/>
          </a:solidFill>
          <a:latin typeface="Arial" charset="0"/>
        </a:defRPr>
      </a:lvl7pPr>
      <a:lvl8pPr marL="1028700" algn="ctr" rtl="0" eaLnBrk="1" fontAlgn="base" hangingPunct="1">
        <a:spcBef>
          <a:spcPct val="0"/>
        </a:spcBef>
        <a:spcAft>
          <a:spcPct val="0"/>
        </a:spcAft>
        <a:defRPr sz="2400" b="1">
          <a:solidFill>
            <a:schemeClr val="tx2"/>
          </a:solidFill>
          <a:latin typeface="Arial" charset="0"/>
        </a:defRPr>
      </a:lvl8pPr>
      <a:lvl9pPr marL="1371600" algn="ctr" rtl="0" eaLnBrk="1" fontAlgn="base" hangingPunct="1">
        <a:spcBef>
          <a:spcPct val="0"/>
        </a:spcBef>
        <a:spcAft>
          <a:spcPct val="0"/>
        </a:spcAft>
        <a:defRPr sz="2400" b="1">
          <a:solidFill>
            <a:schemeClr val="tx2"/>
          </a:solidFill>
          <a:latin typeface="Arial" charset="0"/>
        </a:defRPr>
      </a:lvl9pPr>
    </p:titleStyle>
    <p:bodyStyle>
      <a:lvl1pPr marL="257175" indent="-257175" algn="l" rtl="0" eaLnBrk="1" fontAlgn="base" hangingPunct="1">
        <a:spcBef>
          <a:spcPct val="20000"/>
        </a:spcBef>
        <a:spcAft>
          <a:spcPct val="0"/>
        </a:spcAft>
        <a:buChar char="•"/>
        <a:defRPr sz="2100">
          <a:solidFill>
            <a:schemeClr val="tx1"/>
          </a:solidFill>
          <a:latin typeface="+mn-lt"/>
          <a:ea typeface="+mn-ea"/>
          <a:cs typeface="+mn-cs"/>
        </a:defRPr>
      </a:lvl1pPr>
      <a:lvl2pPr marL="557213" indent="-214313" algn="l" rtl="0" eaLnBrk="1" fontAlgn="base" hangingPunct="1">
        <a:spcBef>
          <a:spcPct val="20000"/>
        </a:spcBef>
        <a:spcAft>
          <a:spcPct val="0"/>
        </a:spcAft>
        <a:buChar char="–"/>
        <a:defRPr sz="1800">
          <a:solidFill>
            <a:schemeClr val="tx1"/>
          </a:solidFill>
          <a:latin typeface="+mn-lt"/>
        </a:defRPr>
      </a:lvl2pPr>
      <a:lvl3pPr marL="857250" indent="-171450" algn="l" rtl="0" eaLnBrk="1" fontAlgn="base" hangingPunct="1">
        <a:spcBef>
          <a:spcPct val="20000"/>
        </a:spcBef>
        <a:spcAft>
          <a:spcPct val="0"/>
        </a:spcAft>
        <a:buChar char="•"/>
        <a:defRPr sz="1500">
          <a:solidFill>
            <a:schemeClr val="tx1"/>
          </a:solidFill>
          <a:latin typeface="+mn-lt"/>
        </a:defRPr>
      </a:lvl3pPr>
      <a:lvl4pPr marL="1200150" indent="-171450" algn="l" rtl="0" eaLnBrk="1" fontAlgn="base" hangingPunct="1">
        <a:spcBef>
          <a:spcPct val="20000"/>
        </a:spcBef>
        <a:spcAft>
          <a:spcPct val="0"/>
        </a:spcAft>
        <a:buChar char="–"/>
        <a:defRPr>
          <a:solidFill>
            <a:schemeClr val="tx1"/>
          </a:solidFill>
          <a:latin typeface="+mn-lt"/>
        </a:defRPr>
      </a:lvl4pPr>
      <a:lvl5pPr marL="1543050" indent="-171450" algn="l" rtl="0" eaLnBrk="1" fontAlgn="base" hangingPunct="1">
        <a:spcBef>
          <a:spcPct val="20000"/>
        </a:spcBef>
        <a:spcAft>
          <a:spcPct val="0"/>
        </a:spcAft>
        <a:buChar char="»"/>
        <a:defRPr>
          <a:solidFill>
            <a:schemeClr val="tx1"/>
          </a:solidFill>
          <a:latin typeface="+mn-lt"/>
        </a:defRPr>
      </a:lvl5pPr>
      <a:lvl6pPr marL="1885950" indent="-171450" algn="l" rtl="0" eaLnBrk="1" fontAlgn="base" hangingPunct="1">
        <a:spcBef>
          <a:spcPct val="20000"/>
        </a:spcBef>
        <a:spcAft>
          <a:spcPct val="0"/>
        </a:spcAft>
        <a:buChar char="»"/>
        <a:defRPr>
          <a:solidFill>
            <a:schemeClr val="tx1"/>
          </a:solidFill>
          <a:latin typeface="+mn-lt"/>
        </a:defRPr>
      </a:lvl6pPr>
      <a:lvl7pPr marL="2228850" indent="-171450" algn="l" rtl="0" eaLnBrk="1" fontAlgn="base" hangingPunct="1">
        <a:spcBef>
          <a:spcPct val="20000"/>
        </a:spcBef>
        <a:spcAft>
          <a:spcPct val="0"/>
        </a:spcAft>
        <a:buChar char="»"/>
        <a:defRPr>
          <a:solidFill>
            <a:schemeClr val="tx1"/>
          </a:solidFill>
          <a:latin typeface="+mn-lt"/>
        </a:defRPr>
      </a:lvl7pPr>
      <a:lvl8pPr marL="2571750" indent="-171450" algn="l" rtl="0" eaLnBrk="1" fontAlgn="base" hangingPunct="1">
        <a:spcBef>
          <a:spcPct val="20000"/>
        </a:spcBef>
        <a:spcAft>
          <a:spcPct val="0"/>
        </a:spcAft>
        <a:buChar char="»"/>
        <a:defRPr>
          <a:solidFill>
            <a:schemeClr val="tx1"/>
          </a:solidFill>
          <a:latin typeface="+mn-lt"/>
        </a:defRPr>
      </a:lvl8pPr>
      <a:lvl9pPr marL="2914650" indent="-171450"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7.xml"/><Relationship Id="rId1" Type="http://schemas.openxmlformats.org/officeDocument/2006/relationships/vmlDrawing" Target="../drawings/vmlDrawing1.v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emf"/></Relationships>
</file>

<file path=ppt/slides/_rels/slide10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37.xml"/><Relationship Id="rId1" Type="http://schemas.openxmlformats.org/officeDocument/2006/relationships/vmlDrawing" Target="../drawings/vmlDrawing2.vml"/><Relationship Id="rId4" Type="http://schemas.openxmlformats.org/officeDocument/2006/relationships/image" Target="../media/image53.emf"/></Relationships>
</file>

<file path=ppt/slides/_rels/slide10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37.xml"/><Relationship Id="rId1" Type="http://schemas.openxmlformats.org/officeDocument/2006/relationships/vmlDrawing" Target="../drawings/vmlDrawing3.vml"/><Relationship Id="rId5" Type="http://schemas.openxmlformats.org/officeDocument/2006/relationships/image" Target="../media/image56.jpeg"/><Relationship Id="rId4" Type="http://schemas.openxmlformats.org/officeDocument/2006/relationships/image" Target="../media/image53.emf"/></Relationships>
</file>

<file path=ppt/slides/_rels/slide10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1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37.xml"/><Relationship Id="rId1" Type="http://schemas.openxmlformats.org/officeDocument/2006/relationships/vmlDrawing" Target="../drawings/vmlDrawing4.vml"/><Relationship Id="rId5" Type="http://schemas.openxmlformats.org/officeDocument/2006/relationships/image" Target="../media/image56.jpeg"/><Relationship Id="rId4" Type="http://schemas.openxmlformats.org/officeDocument/2006/relationships/image" Target="../media/image53.emf"/></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oleObject" Target="../embeddings/oleObject5.bin"/><Relationship Id="rId7" Type="http://schemas.openxmlformats.org/officeDocument/2006/relationships/image" Target="../media/image61.png"/><Relationship Id="rId2" Type="http://schemas.openxmlformats.org/officeDocument/2006/relationships/slideLayout" Target="../slideLayouts/slideLayout37.xml"/><Relationship Id="rId1" Type="http://schemas.openxmlformats.org/officeDocument/2006/relationships/vmlDrawing" Target="../drawings/vmlDrawing5.vml"/><Relationship Id="rId6" Type="http://schemas.openxmlformats.org/officeDocument/2006/relationships/image" Target="../media/image60.jpeg"/><Relationship Id="rId5" Type="http://schemas.openxmlformats.org/officeDocument/2006/relationships/image" Target="../media/image54.jpeg"/><Relationship Id="rId4" Type="http://schemas.openxmlformats.org/officeDocument/2006/relationships/image" Target="../media/image53.emf"/></Relationships>
</file>

<file path=ppt/slides/_rels/slide12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65.jpeg"/><Relationship Id="rId4" Type="http://schemas.openxmlformats.org/officeDocument/2006/relationships/image" Target="../media/image53.emf"/></Relationships>
</file>

<file path=ppt/slides/_rels/slide13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53.emf"/></Relationships>
</file>

<file path=ppt/slides/_rels/slide132.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66.jpeg"/><Relationship Id="rId4" Type="http://schemas.openxmlformats.org/officeDocument/2006/relationships/image" Target="../media/image53.emf"/></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8.xml"/></Relationships>
</file>

<file path=ppt/slides/_rels/slide6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7.xml"/></Relationships>
</file>

<file path=ppt/slides/_rels/slide9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ctrTitle"/>
          </p:nvPr>
        </p:nvSpPr>
        <p:spPr>
          <a:xfrm>
            <a:off x="152400" y="2644775"/>
            <a:ext cx="8763000" cy="1470025"/>
          </a:xfrm>
        </p:spPr>
        <p:txBody>
          <a:bodyPr/>
          <a:lstStyle/>
          <a:p>
            <a:pPr eaLnBrk="1" hangingPunct="1"/>
            <a:r>
              <a:rPr lang="en-US" altLang="en-US" sz="4000" u="sng" smtClean="0">
                <a:solidFill>
                  <a:schemeClr val="tx1"/>
                </a:solidFill>
              </a:rPr>
              <a:t>LAND NAVIGATION</a:t>
            </a:r>
            <a:r>
              <a:rPr lang="en-US" altLang="en-US" sz="4000" smtClean="0">
                <a:solidFill>
                  <a:schemeClr val="tx1"/>
                </a:solidFill>
              </a:rPr>
              <a:t/>
            </a:r>
            <a:br>
              <a:rPr lang="en-US" altLang="en-US" sz="4000" smtClean="0">
                <a:solidFill>
                  <a:schemeClr val="tx1"/>
                </a:solidFill>
              </a:rPr>
            </a:br>
            <a:r>
              <a:rPr lang="en-US" altLang="en-US" sz="4000" smtClean="0">
                <a:solidFill>
                  <a:schemeClr val="tx1"/>
                </a:solidFill>
              </a:rPr>
              <a:t/>
            </a:r>
            <a:br>
              <a:rPr lang="en-US" altLang="en-US" sz="4000" smtClean="0">
                <a:solidFill>
                  <a:schemeClr val="tx1"/>
                </a:solidFill>
              </a:rPr>
            </a:br>
            <a:r>
              <a:rPr lang="en-US" altLang="en-US" sz="4000" smtClean="0">
                <a:solidFill>
                  <a:schemeClr val="tx1"/>
                </a:solidFill>
              </a:rPr>
              <a:t>Navigate from One Point to Another During the Day and Night</a:t>
            </a:r>
          </a:p>
        </p:txBody>
      </p:sp>
      <p:sp>
        <p:nvSpPr>
          <p:cNvPr id="4098" name="Rectangle 5"/>
          <p:cNvSpPr>
            <a:spLocks noGrp="1" noChangeArrowheads="1"/>
          </p:cNvSpPr>
          <p:nvPr>
            <p:ph type="ftr" sz="quarter" idx="11"/>
          </p:nvPr>
        </p:nvSpPr>
        <p:spPr>
          <a:xfrm>
            <a:off x="2590800" y="6477000"/>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
        <p:nvSpPr>
          <p:cNvPr id="4101" name="Rectangle 4"/>
          <p:cNvSpPr>
            <a:spLocks noChangeArrowheads="1"/>
          </p:cNvSpPr>
          <p:nvPr/>
        </p:nvSpPr>
        <p:spPr bwMode="auto">
          <a:xfrm>
            <a:off x="685800" y="-39687"/>
            <a:ext cx="7772400"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dirty="0">
                <a:solidFill>
                  <a:schemeClr val="tx2"/>
                </a:solidFill>
              </a:rPr>
              <a:t>EXPERT FIELD MEDICAL BADGE </a:t>
            </a:r>
            <a:br>
              <a:rPr lang="en-US" altLang="en-US" sz="3600" dirty="0">
                <a:solidFill>
                  <a:schemeClr val="tx2"/>
                </a:solidFill>
              </a:rPr>
            </a:br>
            <a:r>
              <a:rPr lang="en-US" altLang="en-US" sz="3600" dirty="0">
                <a:solidFill>
                  <a:schemeClr val="tx2"/>
                </a:solidFill>
              </a:rPr>
              <a:t>HANDS-ON TASKS</a:t>
            </a:r>
          </a:p>
        </p:txBody>
      </p:sp>
    </p:spTree>
  </p:cSld>
  <p:clrMapOvr>
    <a:masterClrMapping/>
  </p:clrMapOvr>
  <p:transition spd="med">
    <p:spli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a:xfrm>
            <a:off x="457200" y="0"/>
            <a:ext cx="8229600" cy="1143000"/>
          </a:xfrm>
        </p:spPr>
        <p:txBody>
          <a:bodyPr/>
          <a:lstStyle/>
          <a:p>
            <a:pPr eaLnBrk="1" hangingPunct="1"/>
            <a:r>
              <a:rPr lang="en-US" altLang="en-US" sz="4000" smtClean="0"/>
              <a:t>Land Nav Misc. Cont.</a:t>
            </a:r>
          </a:p>
        </p:txBody>
      </p:sp>
      <p:sp>
        <p:nvSpPr>
          <p:cNvPr id="22532" name="Rectangle 3"/>
          <p:cNvSpPr>
            <a:spLocks noGrp="1" noChangeArrowheads="1"/>
          </p:cNvSpPr>
          <p:nvPr>
            <p:ph idx="1"/>
          </p:nvPr>
        </p:nvSpPr>
        <p:spPr>
          <a:xfrm>
            <a:off x="457200" y="1143000"/>
            <a:ext cx="8229600" cy="5257800"/>
          </a:xfrm>
        </p:spPr>
        <p:txBody>
          <a:bodyPr/>
          <a:lstStyle/>
          <a:p>
            <a:pPr eaLnBrk="1" hangingPunct="1">
              <a:buFontTx/>
              <a:buNone/>
            </a:pPr>
            <a:r>
              <a:rPr lang="en-US" altLang="en-US" sz="2800" smtClean="0"/>
              <a:t>  The equipment required for the day and night courses is stated in the conditions statements for the tasks.  NO OTHER EQUIPMENT IS AUTHORIZED.  The host unit will issue the topographic map, score sheet, and the eight digit coordinates of the five points to the candidates for both the day and night courses.  The map and score sheet must be returned to the host unit upon completion of each course.</a:t>
            </a:r>
          </a:p>
        </p:txBody>
      </p:sp>
      <p:sp>
        <p:nvSpPr>
          <p:cNvPr id="22530"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Tree>
  </p:cSld>
  <p:clrMapOvr>
    <a:masterClrMapping/>
  </p:clrMapOvr>
  <p:transition spd="med">
    <p:split/>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Rectangle 2"/>
          <p:cNvSpPr>
            <a:spLocks noGrp="1" noChangeArrowheads="1"/>
          </p:cNvSpPr>
          <p:nvPr>
            <p:ph type="title"/>
          </p:nvPr>
        </p:nvSpPr>
        <p:spPr>
          <a:xfrm>
            <a:off x="457200" y="76200"/>
            <a:ext cx="8229600" cy="1143000"/>
          </a:xfrm>
        </p:spPr>
        <p:txBody>
          <a:bodyPr/>
          <a:lstStyle/>
          <a:p>
            <a:pPr eaLnBrk="1" hangingPunct="1"/>
            <a:r>
              <a:rPr lang="en-US" altLang="en-US" smtClean="0"/>
              <a:t>Back Azimuth</a:t>
            </a:r>
          </a:p>
        </p:txBody>
      </p:sp>
      <p:sp>
        <p:nvSpPr>
          <p:cNvPr id="138242"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
        <p:nvSpPr>
          <p:cNvPr id="138244" name="Rectangle 4"/>
          <p:cNvSpPr>
            <a:spLocks noChangeArrowheads="1"/>
          </p:cNvSpPr>
          <p:nvPr/>
        </p:nvSpPr>
        <p:spPr bwMode="auto">
          <a:xfrm>
            <a:off x="457200" y="1143000"/>
            <a:ext cx="83058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en-US" sz="2400"/>
              <a:t>  A back azimuth is like doing an about face</a:t>
            </a:r>
          </a:p>
          <a:p>
            <a:pPr eaLnBrk="1" hangingPunct="1">
              <a:spcBef>
                <a:spcPct val="0"/>
              </a:spcBef>
            </a:pPr>
            <a:endParaRPr lang="en-US" altLang="en-US" sz="2400"/>
          </a:p>
          <a:p>
            <a:pPr eaLnBrk="1" hangingPunct="1">
              <a:spcBef>
                <a:spcPct val="0"/>
              </a:spcBef>
            </a:pPr>
            <a:r>
              <a:rPr lang="en-US" altLang="en-US" sz="2400"/>
              <a:t>  How do you get a back azimuth:</a:t>
            </a:r>
          </a:p>
        </p:txBody>
      </p:sp>
      <p:sp>
        <p:nvSpPr>
          <p:cNvPr id="138245" name="Text Box 5"/>
          <p:cNvSpPr txBox="1">
            <a:spLocks noChangeArrowheads="1"/>
          </p:cNvSpPr>
          <p:nvPr/>
        </p:nvSpPr>
        <p:spPr bwMode="auto">
          <a:xfrm>
            <a:off x="990600" y="2362200"/>
            <a:ext cx="2362200" cy="179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u="sng">
                <a:solidFill>
                  <a:srgbClr val="003366"/>
                </a:solidFill>
              </a:rPr>
              <a:t>0</a:t>
            </a:r>
            <a:r>
              <a:rPr lang="en-US" altLang="en-US" u="sng">
                <a:solidFill>
                  <a:srgbClr val="003366"/>
                </a:solidFill>
                <a:cs typeface="Arial" panose="020B0604020202020204" pitchFamily="34" charset="0"/>
              </a:rPr>
              <a:t>°</a:t>
            </a:r>
            <a:r>
              <a:rPr lang="en-US" altLang="en-US" u="sng">
                <a:solidFill>
                  <a:srgbClr val="003366"/>
                </a:solidFill>
              </a:rPr>
              <a:t> to 180</a:t>
            </a:r>
            <a:r>
              <a:rPr lang="en-US" altLang="en-US" u="sng">
                <a:solidFill>
                  <a:srgbClr val="003366"/>
                </a:solidFill>
                <a:cs typeface="Arial" panose="020B0604020202020204" pitchFamily="34" charset="0"/>
              </a:rPr>
              <a:t>°</a:t>
            </a:r>
          </a:p>
          <a:p>
            <a:pPr algn="ctr" eaLnBrk="1" hangingPunct="1">
              <a:spcBef>
                <a:spcPct val="50000"/>
              </a:spcBef>
              <a:buFontTx/>
              <a:buNone/>
            </a:pPr>
            <a:r>
              <a:rPr lang="en-US" altLang="en-US">
                <a:solidFill>
                  <a:srgbClr val="003366"/>
                </a:solidFill>
              </a:rPr>
              <a:t>ADD     180</a:t>
            </a:r>
            <a:r>
              <a:rPr lang="en-US" altLang="en-US">
                <a:solidFill>
                  <a:srgbClr val="003366"/>
                </a:solidFill>
                <a:cs typeface="Arial" panose="020B0604020202020204" pitchFamily="34" charset="0"/>
              </a:rPr>
              <a:t>°</a:t>
            </a:r>
          </a:p>
        </p:txBody>
      </p:sp>
      <p:sp>
        <p:nvSpPr>
          <p:cNvPr id="138246" name="Text Box 6"/>
          <p:cNvSpPr txBox="1">
            <a:spLocks noChangeArrowheads="1"/>
          </p:cNvSpPr>
          <p:nvPr/>
        </p:nvSpPr>
        <p:spPr bwMode="auto">
          <a:xfrm>
            <a:off x="5410200" y="2362200"/>
            <a:ext cx="3276600" cy="179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u="sng">
                <a:solidFill>
                  <a:srgbClr val="663300"/>
                </a:solidFill>
              </a:rPr>
              <a:t>181</a:t>
            </a:r>
            <a:r>
              <a:rPr lang="en-US" altLang="en-US" u="sng">
                <a:solidFill>
                  <a:srgbClr val="663300"/>
                </a:solidFill>
                <a:cs typeface="Arial" panose="020B0604020202020204" pitchFamily="34" charset="0"/>
              </a:rPr>
              <a:t>°</a:t>
            </a:r>
            <a:r>
              <a:rPr lang="en-US" altLang="en-US" u="sng">
                <a:solidFill>
                  <a:srgbClr val="663300"/>
                </a:solidFill>
              </a:rPr>
              <a:t> to 360</a:t>
            </a:r>
            <a:r>
              <a:rPr lang="en-US" altLang="en-US" u="sng">
                <a:solidFill>
                  <a:srgbClr val="663300"/>
                </a:solidFill>
                <a:cs typeface="Arial" panose="020B0604020202020204" pitchFamily="34" charset="0"/>
              </a:rPr>
              <a:t>°</a:t>
            </a:r>
          </a:p>
          <a:p>
            <a:pPr algn="ctr" eaLnBrk="1" hangingPunct="1">
              <a:spcBef>
                <a:spcPct val="50000"/>
              </a:spcBef>
              <a:buFontTx/>
              <a:buNone/>
            </a:pPr>
            <a:r>
              <a:rPr lang="en-US" altLang="en-US">
                <a:solidFill>
                  <a:srgbClr val="663300"/>
                </a:solidFill>
              </a:rPr>
              <a:t>SUBTRACT 180</a:t>
            </a:r>
            <a:r>
              <a:rPr lang="en-US" altLang="en-US">
                <a:solidFill>
                  <a:srgbClr val="663300"/>
                </a:solidFill>
                <a:cs typeface="Arial" panose="020B0604020202020204" pitchFamily="34" charset="0"/>
              </a:rPr>
              <a:t>°</a:t>
            </a:r>
          </a:p>
        </p:txBody>
      </p:sp>
      <p:sp>
        <p:nvSpPr>
          <p:cNvPr id="147464" name="Rectangle 8"/>
          <p:cNvSpPr>
            <a:spLocks noChangeArrowheads="1"/>
          </p:cNvSpPr>
          <p:nvPr/>
        </p:nvSpPr>
        <p:spPr bwMode="auto">
          <a:xfrm>
            <a:off x="152400" y="5622925"/>
            <a:ext cx="897096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t>You are navigating to your point on an azimuth of 215</a:t>
            </a:r>
            <a:r>
              <a:rPr lang="en-US" altLang="en-US" sz="2000">
                <a:cs typeface="Arial" panose="020B0604020202020204" pitchFamily="34" charset="0"/>
              </a:rPr>
              <a:t>°.  You</a:t>
            </a:r>
            <a:r>
              <a:rPr lang="en-US" altLang="en-US" sz="2000"/>
              <a:t> can’t find your</a:t>
            </a:r>
          </a:p>
          <a:p>
            <a:pPr eaLnBrk="1" hangingPunct="1">
              <a:spcBef>
                <a:spcPct val="0"/>
              </a:spcBef>
              <a:buFontTx/>
              <a:buNone/>
            </a:pPr>
            <a:r>
              <a:rPr lang="en-US" altLang="en-US" sz="2000"/>
              <a:t>point and want to go back and try again.  Find the back azimuth of 215</a:t>
            </a:r>
            <a:r>
              <a:rPr lang="en-US" altLang="en-US" sz="2000">
                <a:cs typeface="Arial" panose="020B0604020202020204" pitchFamily="34" charset="0"/>
              </a:rPr>
              <a:t>°, which</a:t>
            </a:r>
          </a:p>
          <a:p>
            <a:pPr eaLnBrk="1" hangingPunct="1">
              <a:spcBef>
                <a:spcPct val="0"/>
              </a:spcBef>
              <a:buFontTx/>
              <a:buNone/>
            </a:pPr>
            <a:r>
              <a:rPr lang="en-US" altLang="en-US" sz="2000">
                <a:cs typeface="Arial" panose="020B0604020202020204" pitchFamily="34" charset="0"/>
              </a:rPr>
              <a:t>is 35°.  </a:t>
            </a:r>
            <a:r>
              <a:rPr lang="en-US" altLang="en-US" sz="2000"/>
              <a:t>Shoot an azimuth of 35° and go back to your previous point.</a:t>
            </a:r>
          </a:p>
        </p:txBody>
      </p:sp>
      <p:grpSp>
        <p:nvGrpSpPr>
          <p:cNvPr id="147466" name="Group 10"/>
          <p:cNvGrpSpPr>
            <a:grpSpLocks/>
          </p:cNvGrpSpPr>
          <p:nvPr/>
        </p:nvGrpSpPr>
        <p:grpSpPr bwMode="auto">
          <a:xfrm>
            <a:off x="152400" y="4098925"/>
            <a:ext cx="8829675" cy="1463675"/>
            <a:chOff x="96" y="2582"/>
            <a:chExt cx="5562" cy="922"/>
          </a:xfrm>
        </p:grpSpPr>
        <p:sp>
          <p:nvSpPr>
            <p:cNvPr id="138249" name="Rectangle 7"/>
            <p:cNvSpPr>
              <a:spLocks noChangeArrowheads="1"/>
            </p:cNvSpPr>
            <p:nvPr/>
          </p:nvSpPr>
          <p:spPr bwMode="auto">
            <a:xfrm>
              <a:off x="96" y="2870"/>
              <a:ext cx="5562" cy="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t>You are navigating to your point on an azimuth of 75</a:t>
              </a:r>
              <a:r>
                <a:rPr lang="en-US" altLang="en-US" sz="2000">
                  <a:cs typeface="Arial" panose="020B0604020202020204" pitchFamily="34" charset="0"/>
                </a:rPr>
                <a:t>°.  You</a:t>
              </a:r>
              <a:r>
                <a:rPr lang="en-US" altLang="en-US" sz="2000"/>
                <a:t> can’t find your</a:t>
              </a:r>
            </a:p>
            <a:p>
              <a:pPr eaLnBrk="1" hangingPunct="1">
                <a:spcBef>
                  <a:spcPct val="0"/>
                </a:spcBef>
                <a:buFontTx/>
                <a:buNone/>
              </a:pPr>
              <a:r>
                <a:rPr lang="en-US" altLang="en-US" sz="2000"/>
                <a:t>point and want to go back and try again.  Find the back azimuth of 75</a:t>
              </a:r>
              <a:r>
                <a:rPr lang="en-US" altLang="en-US" sz="2000">
                  <a:cs typeface="Arial" panose="020B0604020202020204" pitchFamily="34" charset="0"/>
                </a:rPr>
                <a:t>°, which</a:t>
              </a:r>
            </a:p>
            <a:p>
              <a:pPr eaLnBrk="1" hangingPunct="1">
                <a:spcBef>
                  <a:spcPct val="0"/>
                </a:spcBef>
                <a:buFontTx/>
                <a:buNone/>
              </a:pPr>
              <a:r>
                <a:rPr lang="en-US" altLang="en-US" sz="2000">
                  <a:cs typeface="Arial" panose="020B0604020202020204" pitchFamily="34" charset="0"/>
                </a:rPr>
                <a:t>is 255°.  </a:t>
              </a:r>
              <a:r>
                <a:rPr lang="en-US" altLang="en-US" sz="2000"/>
                <a:t>Shoot an azimuth of 255° and go back to your previous point.</a:t>
              </a:r>
            </a:p>
          </p:txBody>
        </p:sp>
        <p:sp>
          <p:nvSpPr>
            <p:cNvPr id="138250" name="Text Box 9"/>
            <p:cNvSpPr txBox="1">
              <a:spLocks noChangeArrowheads="1"/>
            </p:cNvSpPr>
            <p:nvPr/>
          </p:nvSpPr>
          <p:spPr bwMode="auto">
            <a:xfrm>
              <a:off x="2198" y="2582"/>
              <a:ext cx="1273"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u="sng"/>
                <a:t>FOR EXAMPLE</a:t>
              </a:r>
            </a:p>
          </p:txBody>
        </p:sp>
      </p:grpSp>
    </p:spTree>
  </p:cSld>
  <p:clrMapOvr>
    <a:masterClrMapping/>
  </p:clrMapOvr>
  <p:transition spd="med">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746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74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4"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1" name="Rectangle 2"/>
          <p:cNvSpPr>
            <a:spLocks noGrp="1" noChangeArrowheads="1"/>
          </p:cNvSpPr>
          <p:nvPr>
            <p:ph type="title"/>
          </p:nvPr>
        </p:nvSpPr>
        <p:spPr>
          <a:xfrm>
            <a:off x="457200" y="76200"/>
            <a:ext cx="8229600" cy="1143000"/>
          </a:xfrm>
        </p:spPr>
        <p:txBody>
          <a:bodyPr/>
          <a:lstStyle/>
          <a:p>
            <a:pPr eaLnBrk="1" hangingPunct="1"/>
            <a:r>
              <a:rPr lang="en-US" altLang="en-US" sz="4000" smtClean="0"/>
              <a:t>Pace Count</a:t>
            </a:r>
          </a:p>
        </p:txBody>
      </p:sp>
      <p:sp>
        <p:nvSpPr>
          <p:cNvPr id="140292" name="Rectangle 3"/>
          <p:cNvSpPr>
            <a:spLocks noGrp="1" noChangeArrowheads="1"/>
          </p:cNvSpPr>
          <p:nvPr>
            <p:ph idx="1"/>
          </p:nvPr>
        </p:nvSpPr>
        <p:spPr>
          <a:xfrm>
            <a:off x="457200" y="1143000"/>
            <a:ext cx="8229600" cy="4648200"/>
          </a:xfrm>
        </p:spPr>
        <p:txBody>
          <a:bodyPr/>
          <a:lstStyle/>
          <a:p>
            <a:pPr eaLnBrk="1" hangingPunct="1">
              <a:lnSpc>
                <a:spcPct val="90000"/>
              </a:lnSpc>
            </a:pPr>
            <a:r>
              <a:rPr lang="en-US" altLang="en-US" smtClean="0"/>
              <a:t>You learned how to figure the distance on the map, but to use that information on the course you need a pace count</a:t>
            </a:r>
          </a:p>
          <a:p>
            <a:pPr eaLnBrk="1" hangingPunct="1">
              <a:lnSpc>
                <a:spcPct val="90000"/>
              </a:lnSpc>
            </a:pPr>
            <a:r>
              <a:rPr lang="en-US" altLang="en-US" smtClean="0"/>
              <a:t>A pace count is the method used to determine distance as you walk on the land nav course </a:t>
            </a:r>
          </a:p>
          <a:p>
            <a:pPr eaLnBrk="1" hangingPunct="1">
              <a:lnSpc>
                <a:spcPct val="90000"/>
              </a:lnSpc>
            </a:pPr>
            <a:r>
              <a:rPr lang="en-US" altLang="en-US" smtClean="0"/>
              <a:t>The land nav site will have a 100 meter pace count for you</a:t>
            </a:r>
          </a:p>
          <a:p>
            <a:pPr lvl="1" eaLnBrk="1" hangingPunct="1">
              <a:lnSpc>
                <a:spcPct val="90000"/>
              </a:lnSpc>
            </a:pPr>
            <a:r>
              <a:rPr lang="en-US" altLang="en-US" smtClean="0"/>
              <a:t>Some sites will have one over rough terrain and another for on flat terrain</a:t>
            </a:r>
          </a:p>
        </p:txBody>
      </p:sp>
      <p:sp>
        <p:nvSpPr>
          <p:cNvPr id="140290"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Tree>
  </p:cSld>
  <p:clrMapOvr>
    <a:masterClrMapping/>
  </p:clrMapOvr>
  <p:transition spd="med">
    <p:split/>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5" name="Rectangle 2"/>
          <p:cNvSpPr>
            <a:spLocks noGrp="1" noChangeArrowheads="1"/>
          </p:cNvSpPr>
          <p:nvPr>
            <p:ph type="title"/>
          </p:nvPr>
        </p:nvSpPr>
        <p:spPr>
          <a:xfrm>
            <a:off x="457200" y="76200"/>
            <a:ext cx="8229600" cy="1143000"/>
          </a:xfrm>
        </p:spPr>
        <p:txBody>
          <a:bodyPr/>
          <a:lstStyle/>
          <a:p>
            <a:pPr eaLnBrk="1" hangingPunct="1"/>
            <a:r>
              <a:rPr lang="en-US" altLang="en-US" sz="4000" smtClean="0"/>
              <a:t>Determining Your </a:t>
            </a:r>
            <a:br>
              <a:rPr lang="en-US" altLang="en-US" sz="4000" smtClean="0"/>
            </a:br>
            <a:r>
              <a:rPr lang="en-US" altLang="en-US" sz="4000" smtClean="0"/>
              <a:t>100 Meter Pace Count</a:t>
            </a:r>
          </a:p>
        </p:txBody>
      </p:sp>
      <p:sp>
        <p:nvSpPr>
          <p:cNvPr id="141316" name="Rectangle 3"/>
          <p:cNvSpPr>
            <a:spLocks noGrp="1" noChangeArrowheads="1"/>
          </p:cNvSpPr>
          <p:nvPr>
            <p:ph idx="1"/>
          </p:nvPr>
        </p:nvSpPr>
        <p:spPr>
          <a:xfrm>
            <a:off x="457200" y="1295400"/>
            <a:ext cx="8229600" cy="3886200"/>
          </a:xfrm>
        </p:spPr>
        <p:txBody>
          <a:bodyPr/>
          <a:lstStyle/>
          <a:p>
            <a:pPr eaLnBrk="1" hangingPunct="1">
              <a:lnSpc>
                <a:spcPct val="90000"/>
              </a:lnSpc>
            </a:pPr>
            <a:r>
              <a:rPr lang="en-US" altLang="en-US" sz="2400" smtClean="0"/>
              <a:t>At the start of the 100 meter pace count, step off with your left foot first and walk towards the end point of the pace count route</a:t>
            </a:r>
          </a:p>
          <a:p>
            <a:pPr eaLnBrk="1" hangingPunct="1">
              <a:lnSpc>
                <a:spcPct val="90000"/>
              </a:lnSpc>
            </a:pPr>
            <a:r>
              <a:rPr lang="en-US" altLang="en-US" sz="2400" smtClean="0"/>
              <a:t>Every time your right foot hits the ground – COUNT</a:t>
            </a:r>
          </a:p>
          <a:p>
            <a:pPr lvl="1" eaLnBrk="1" hangingPunct="1">
              <a:lnSpc>
                <a:spcPct val="90000"/>
              </a:lnSpc>
            </a:pPr>
            <a:r>
              <a:rPr lang="en-US" altLang="en-US" sz="2000" smtClean="0"/>
              <a:t>Walk like you will be on the course</a:t>
            </a:r>
          </a:p>
          <a:p>
            <a:pPr lvl="1" eaLnBrk="1" hangingPunct="1">
              <a:lnSpc>
                <a:spcPct val="90000"/>
              </a:lnSpc>
            </a:pPr>
            <a:r>
              <a:rPr lang="en-US" altLang="en-US" sz="2000" smtClean="0"/>
              <a:t>Don’t take too long of steps</a:t>
            </a:r>
          </a:p>
          <a:p>
            <a:pPr eaLnBrk="1" hangingPunct="1">
              <a:lnSpc>
                <a:spcPct val="90000"/>
              </a:lnSpc>
            </a:pPr>
            <a:r>
              <a:rPr lang="en-US" altLang="en-US" sz="2400" smtClean="0"/>
              <a:t>When you get to the end of the 100 meter pace count, the number you are on is your 100 meter pace count  </a:t>
            </a:r>
          </a:p>
          <a:p>
            <a:pPr lvl="1" eaLnBrk="1" hangingPunct="1">
              <a:lnSpc>
                <a:spcPct val="90000"/>
              </a:lnSpc>
            </a:pPr>
            <a:r>
              <a:rPr lang="en-US" altLang="en-US" sz="2000" smtClean="0"/>
              <a:t>i.e. 64</a:t>
            </a:r>
          </a:p>
        </p:txBody>
      </p:sp>
      <p:sp>
        <p:nvSpPr>
          <p:cNvPr id="141314"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
        <p:nvSpPr>
          <p:cNvPr id="141317" name="Rectangle 4"/>
          <p:cNvSpPr>
            <a:spLocks noChangeArrowheads="1"/>
          </p:cNvSpPr>
          <p:nvPr/>
        </p:nvSpPr>
        <p:spPr bwMode="auto">
          <a:xfrm>
            <a:off x="685800" y="6096000"/>
            <a:ext cx="76200" cy="228600"/>
          </a:xfrm>
          <a:prstGeom prst="rect">
            <a:avLst/>
          </a:prstGeom>
          <a:solidFill>
            <a:srgbClr val="CC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41318" name="Rectangle 5"/>
          <p:cNvSpPr>
            <a:spLocks noChangeArrowheads="1"/>
          </p:cNvSpPr>
          <p:nvPr/>
        </p:nvSpPr>
        <p:spPr bwMode="auto">
          <a:xfrm>
            <a:off x="8001000" y="6096000"/>
            <a:ext cx="76200" cy="228600"/>
          </a:xfrm>
          <a:prstGeom prst="rect">
            <a:avLst/>
          </a:prstGeom>
          <a:solidFill>
            <a:srgbClr val="CC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41319" name="Text Box 6"/>
          <p:cNvSpPr txBox="1">
            <a:spLocks noChangeArrowheads="1"/>
          </p:cNvSpPr>
          <p:nvPr/>
        </p:nvSpPr>
        <p:spPr bwMode="auto">
          <a:xfrm>
            <a:off x="381000" y="6338888"/>
            <a:ext cx="666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Start</a:t>
            </a:r>
          </a:p>
        </p:txBody>
      </p:sp>
      <p:sp>
        <p:nvSpPr>
          <p:cNvPr id="141320" name="Text Box 7"/>
          <p:cNvSpPr txBox="1">
            <a:spLocks noChangeArrowheads="1"/>
          </p:cNvSpPr>
          <p:nvPr/>
        </p:nvSpPr>
        <p:spPr bwMode="auto">
          <a:xfrm>
            <a:off x="7791450" y="6324600"/>
            <a:ext cx="590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End</a:t>
            </a:r>
          </a:p>
        </p:txBody>
      </p:sp>
      <p:sp>
        <p:nvSpPr>
          <p:cNvPr id="141321" name="Line 8"/>
          <p:cNvSpPr>
            <a:spLocks noChangeShapeType="1"/>
          </p:cNvSpPr>
          <p:nvPr/>
        </p:nvSpPr>
        <p:spPr bwMode="auto">
          <a:xfrm>
            <a:off x="762000" y="6172200"/>
            <a:ext cx="7239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1322" name="Freeform 9"/>
          <p:cNvSpPr>
            <a:spLocks/>
          </p:cNvSpPr>
          <p:nvPr/>
        </p:nvSpPr>
        <p:spPr bwMode="auto">
          <a:xfrm>
            <a:off x="8153400" y="4267200"/>
            <a:ext cx="787400" cy="441325"/>
          </a:xfrm>
          <a:custGeom>
            <a:avLst/>
            <a:gdLst>
              <a:gd name="T0" fmla="*/ 673898506 w 462"/>
              <a:gd name="T1" fmla="*/ 0 h 251"/>
              <a:gd name="T2" fmla="*/ 406663126 w 462"/>
              <a:gd name="T3" fmla="*/ 170033204 h 251"/>
              <a:gd name="T4" fmla="*/ 490901292 w 462"/>
              <a:gd name="T5" fmla="*/ 160758346 h 251"/>
              <a:gd name="T6" fmla="*/ 203331563 w 462"/>
              <a:gd name="T7" fmla="*/ 377164081 h 251"/>
              <a:gd name="T8" fmla="*/ 339853429 w 462"/>
              <a:gd name="T9" fmla="*/ 361705399 h 251"/>
              <a:gd name="T10" fmla="*/ 0 w 462"/>
              <a:gd name="T11" fmla="*/ 633758524 h 251"/>
              <a:gd name="T12" fmla="*/ 537376639 w 462"/>
              <a:gd name="T13" fmla="*/ 621392633 h 251"/>
              <a:gd name="T14" fmla="*/ 537376639 w 462"/>
              <a:gd name="T15" fmla="*/ 775967154 h 251"/>
              <a:gd name="T16" fmla="*/ 775565139 w 462"/>
              <a:gd name="T17" fmla="*/ 775967154 h 251"/>
              <a:gd name="T18" fmla="*/ 775565139 w 462"/>
              <a:gd name="T19" fmla="*/ 621392633 h 251"/>
              <a:gd name="T20" fmla="*/ 1341988658 w 462"/>
              <a:gd name="T21" fmla="*/ 633758524 h 251"/>
              <a:gd name="T22" fmla="*/ 1007943582 w 462"/>
              <a:gd name="T23" fmla="*/ 352430540 h 251"/>
              <a:gd name="T24" fmla="*/ 1144467152 w 462"/>
              <a:gd name="T25" fmla="*/ 361705399 h 251"/>
              <a:gd name="T26" fmla="*/ 859801600 w 462"/>
              <a:gd name="T27" fmla="*/ 160758346 h 251"/>
              <a:gd name="T28" fmla="*/ 941135589 w 462"/>
              <a:gd name="T29" fmla="*/ 170033204 h 251"/>
              <a:gd name="T30" fmla="*/ 673898506 w 462"/>
              <a:gd name="T31" fmla="*/ 0 h 25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62" h="251">
                <a:moveTo>
                  <a:pt x="232" y="0"/>
                </a:moveTo>
                <a:lnTo>
                  <a:pt x="140" y="55"/>
                </a:lnTo>
                <a:lnTo>
                  <a:pt x="169" y="52"/>
                </a:lnTo>
                <a:lnTo>
                  <a:pt x="70" y="122"/>
                </a:lnTo>
                <a:lnTo>
                  <a:pt x="117" y="117"/>
                </a:lnTo>
                <a:lnTo>
                  <a:pt x="0" y="205"/>
                </a:lnTo>
                <a:lnTo>
                  <a:pt x="185" y="201"/>
                </a:lnTo>
                <a:lnTo>
                  <a:pt x="185" y="251"/>
                </a:lnTo>
                <a:lnTo>
                  <a:pt x="267" y="251"/>
                </a:lnTo>
                <a:lnTo>
                  <a:pt x="267" y="201"/>
                </a:lnTo>
                <a:lnTo>
                  <a:pt x="462" y="205"/>
                </a:lnTo>
                <a:lnTo>
                  <a:pt x="347" y="114"/>
                </a:lnTo>
                <a:lnTo>
                  <a:pt x="394" y="117"/>
                </a:lnTo>
                <a:lnTo>
                  <a:pt x="296" y="52"/>
                </a:lnTo>
                <a:lnTo>
                  <a:pt x="324" y="55"/>
                </a:lnTo>
                <a:lnTo>
                  <a:pt x="232" y="0"/>
                </a:lnTo>
                <a:close/>
              </a:path>
            </a:pathLst>
          </a:custGeom>
          <a:solidFill>
            <a:srgbClr val="008000"/>
          </a:solidFill>
          <a:ln w="3175">
            <a:solidFill>
              <a:srgbClr val="000000"/>
            </a:solidFill>
            <a:prstDash val="solid"/>
            <a:round/>
            <a:headEnd/>
            <a:tailEnd/>
          </a:ln>
        </p:spPr>
        <p:txBody>
          <a:bodyPr/>
          <a:lstStyle/>
          <a:p>
            <a:endParaRPr lang="en-US"/>
          </a:p>
        </p:txBody>
      </p:sp>
      <p:sp>
        <p:nvSpPr>
          <p:cNvPr id="141323" name="Freeform 10"/>
          <p:cNvSpPr>
            <a:spLocks/>
          </p:cNvSpPr>
          <p:nvPr/>
        </p:nvSpPr>
        <p:spPr bwMode="auto">
          <a:xfrm>
            <a:off x="6705600" y="6248400"/>
            <a:ext cx="787400" cy="441325"/>
          </a:xfrm>
          <a:custGeom>
            <a:avLst/>
            <a:gdLst>
              <a:gd name="T0" fmla="*/ 673898506 w 462"/>
              <a:gd name="T1" fmla="*/ 0 h 251"/>
              <a:gd name="T2" fmla="*/ 406663126 w 462"/>
              <a:gd name="T3" fmla="*/ 170033204 h 251"/>
              <a:gd name="T4" fmla="*/ 490901292 w 462"/>
              <a:gd name="T5" fmla="*/ 160758346 h 251"/>
              <a:gd name="T6" fmla="*/ 203331563 w 462"/>
              <a:gd name="T7" fmla="*/ 377164081 h 251"/>
              <a:gd name="T8" fmla="*/ 339853429 w 462"/>
              <a:gd name="T9" fmla="*/ 361705399 h 251"/>
              <a:gd name="T10" fmla="*/ 0 w 462"/>
              <a:gd name="T11" fmla="*/ 633758524 h 251"/>
              <a:gd name="T12" fmla="*/ 537376639 w 462"/>
              <a:gd name="T13" fmla="*/ 621392633 h 251"/>
              <a:gd name="T14" fmla="*/ 537376639 w 462"/>
              <a:gd name="T15" fmla="*/ 775967154 h 251"/>
              <a:gd name="T16" fmla="*/ 775565139 w 462"/>
              <a:gd name="T17" fmla="*/ 775967154 h 251"/>
              <a:gd name="T18" fmla="*/ 775565139 w 462"/>
              <a:gd name="T19" fmla="*/ 621392633 h 251"/>
              <a:gd name="T20" fmla="*/ 1341988658 w 462"/>
              <a:gd name="T21" fmla="*/ 633758524 h 251"/>
              <a:gd name="T22" fmla="*/ 1007943582 w 462"/>
              <a:gd name="T23" fmla="*/ 352430540 h 251"/>
              <a:gd name="T24" fmla="*/ 1144467152 w 462"/>
              <a:gd name="T25" fmla="*/ 361705399 h 251"/>
              <a:gd name="T26" fmla="*/ 859801600 w 462"/>
              <a:gd name="T27" fmla="*/ 160758346 h 251"/>
              <a:gd name="T28" fmla="*/ 941135589 w 462"/>
              <a:gd name="T29" fmla="*/ 170033204 h 251"/>
              <a:gd name="T30" fmla="*/ 673898506 w 462"/>
              <a:gd name="T31" fmla="*/ 0 h 25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62" h="251">
                <a:moveTo>
                  <a:pt x="232" y="0"/>
                </a:moveTo>
                <a:lnTo>
                  <a:pt x="140" y="55"/>
                </a:lnTo>
                <a:lnTo>
                  <a:pt x="169" y="52"/>
                </a:lnTo>
                <a:lnTo>
                  <a:pt x="70" y="122"/>
                </a:lnTo>
                <a:lnTo>
                  <a:pt x="117" y="117"/>
                </a:lnTo>
                <a:lnTo>
                  <a:pt x="0" y="205"/>
                </a:lnTo>
                <a:lnTo>
                  <a:pt x="185" y="201"/>
                </a:lnTo>
                <a:lnTo>
                  <a:pt x="185" y="251"/>
                </a:lnTo>
                <a:lnTo>
                  <a:pt x="267" y="251"/>
                </a:lnTo>
                <a:lnTo>
                  <a:pt x="267" y="201"/>
                </a:lnTo>
                <a:lnTo>
                  <a:pt x="462" y="205"/>
                </a:lnTo>
                <a:lnTo>
                  <a:pt x="347" y="114"/>
                </a:lnTo>
                <a:lnTo>
                  <a:pt x="394" y="117"/>
                </a:lnTo>
                <a:lnTo>
                  <a:pt x="296" y="52"/>
                </a:lnTo>
                <a:lnTo>
                  <a:pt x="324" y="55"/>
                </a:lnTo>
                <a:lnTo>
                  <a:pt x="232" y="0"/>
                </a:lnTo>
                <a:close/>
              </a:path>
            </a:pathLst>
          </a:custGeom>
          <a:solidFill>
            <a:srgbClr val="008000"/>
          </a:solidFill>
          <a:ln w="3175">
            <a:solidFill>
              <a:srgbClr val="000000"/>
            </a:solidFill>
            <a:prstDash val="solid"/>
            <a:round/>
            <a:headEnd/>
            <a:tailEnd/>
          </a:ln>
        </p:spPr>
        <p:txBody>
          <a:bodyPr/>
          <a:lstStyle/>
          <a:p>
            <a:endParaRPr lang="en-US"/>
          </a:p>
        </p:txBody>
      </p:sp>
      <p:sp>
        <p:nvSpPr>
          <p:cNvPr id="141324" name="Freeform 11"/>
          <p:cNvSpPr>
            <a:spLocks/>
          </p:cNvSpPr>
          <p:nvPr/>
        </p:nvSpPr>
        <p:spPr bwMode="auto">
          <a:xfrm>
            <a:off x="1524000" y="6248400"/>
            <a:ext cx="787400" cy="441325"/>
          </a:xfrm>
          <a:custGeom>
            <a:avLst/>
            <a:gdLst>
              <a:gd name="T0" fmla="*/ 673898506 w 462"/>
              <a:gd name="T1" fmla="*/ 0 h 251"/>
              <a:gd name="T2" fmla="*/ 406663126 w 462"/>
              <a:gd name="T3" fmla="*/ 170033204 h 251"/>
              <a:gd name="T4" fmla="*/ 490901292 w 462"/>
              <a:gd name="T5" fmla="*/ 160758346 h 251"/>
              <a:gd name="T6" fmla="*/ 203331563 w 462"/>
              <a:gd name="T7" fmla="*/ 377164081 h 251"/>
              <a:gd name="T8" fmla="*/ 339853429 w 462"/>
              <a:gd name="T9" fmla="*/ 361705399 h 251"/>
              <a:gd name="T10" fmla="*/ 0 w 462"/>
              <a:gd name="T11" fmla="*/ 633758524 h 251"/>
              <a:gd name="T12" fmla="*/ 537376639 w 462"/>
              <a:gd name="T13" fmla="*/ 621392633 h 251"/>
              <a:gd name="T14" fmla="*/ 537376639 w 462"/>
              <a:gd name="T15" fmla="*/ 775967154 h 251"/>
              <a:gd name="T16" fmla="*/ 775565139 w 462"/>
              <a:gd name="T17" fmla="*/ 775967154 h 251"/>
              <a:gd name="T18" fmla="*/ 775565139 w 462"/>
              <a:gd name="T19" fmla="*/ 621392633 h 251"/>
              <a:gd name="T20" fmla="*/ 1341988658 w 462"/>
              <a:gd name="T21" fmla="*/ 633758524 h 251"/>
              <a:gd name="T22" fmla="*/ 1007943582 w 462"/>
              <a:gd name="T23" fmla="*/ 352430540 h 251"/>
              <a:gd name="T24" fmla="*/ 1144467152 w 462"/>
              <a:gd name="T25" fmla="*/ 361705399 h 251"/>
              <a:gd name="T26" fmla="*/ 859801600 w 462"/>
              <a:gd name="T27" fmla="*/ 160758346 h 251"/>
              <a:gd name="T28" fmla="*/ 941135589 w 462"/>
              <a:gd name="T29" fmla="*/ 170033204 h 251"/>
              <a:gd name="T30" fmla="*/ 673898506 w 462"/>
              <a:gd name="T31" fmla="*/ 0 h 25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62" h="251">
                <a:moveTo>
                  <a:pt x="232" y="0"/>
                </a:moveTo>
                <a:lnTo>
                  <a:pt x="140" y="55"/>
                </a:lnTo>
                <a:lnTo>
                  <a:pt x="169" y="52"/>
                </a:lnTo>
                <a:lnTo>
                  <a:pt x="70" y="122"/>
                </a:lnTo>
                <a:lnTo>
                  <a:pt x="117" y="117"/>
                </a:lnTo>
                <a:lnTo>
                  <a:pt x="0" y="205"/>
                </a:lnTo>
                <a:lnTo>
                  <a:pt x="185" y="201"/>
                </a:lnTo>
                <a:lnTo>
                  <a:pt x="185" y="251"/>
                </a:lnTo>
                <a:lnTo>
                  <a:pt x="267" y="251"/>
                </a:lnTo>
                <a:lnTo>
                  <a:pt x="267" y="201"/>
                </a:lnTo>
                <a:lnTo>
                  <a:pt x="462" y="205"/>
                </a:lnTo>
                <a:lnTo>
                  <a:pt x="347" y="114"/>
                </a:lnTo>
                <a:lnTo>
                  <a:pt x="394" y="117"/>
                </a:lnTo>
                <a:lnTo>
                  <a:pt x="296" y="52"/>
                </a:lnTo>
                <a:lnTo>
                  <a:pt x="324" y="55"/>
                </a:lnTo>
                <a:lnTo>
                  <a:pt x="232" y="0"/>
                </a:lnTo>
                <a:close/>
              </a:path>
            </a:pathLst>
          </a:custGeom>
          <a:solidFill>
            <a:srgbClr val="008000"/>
          </a:solidFill>
          <a:ln w="3175">
            <a:solidFill>
              <a:srgbClr val="000000"/>
            </a:solidFill>
            <a:prstDash val="solid"/>
            <a:round/>
            <a:headEnd/>
            <a:tailEnd/>
          </a:ln>
        </p:spPr>
        <p:txBody>
          <a:bodyPr/>
          <a:lstStyle/>
          <a:p>
            <a:endParaRPr lang="en-US"/>
          </a:p>
        </p:txBody>
      </p:sp>
      <p:sp>
        <p:nvSpPr>
          <p:cNvPr id="141325" name="Freeform 13"/>
          <p:cNvSpPr>
            <a:spLocks/>
          </p:cNvSpPr>
          <p:nvPr/>
        </p:nvSpPr>
        <p:spPr bwMode="auto">
          <a:xfrm>
            <a:off x="3733800" y="4419600"/>
            <a:ext cx="787400" cy="441325"/>
          </a:xfrm>
          <a:custGeom>
            <a:avLst/>
            <a:gdLst>
              <a:gd name="T0" fmla="*/ 673898506 w 462"/>
              <a:gd name="T1" fmla="*/ 0 h 251"/>
              <a:gd name="T2" fmla="*/ 406663126 w 462"/>
              <a:gd name="T3" fmla="*/ 170033204 h 251"/>
              <a:gd name="T4" fmla="*/ 490901292 w 462"/>
              <a:gd name="T5" fmla="*/ 160758346 h 251"/>
              <a:gd name="T6" fmla="*/ 203331563 w 462"/>
              <a:gd name="T7" fmla="*/ 377164081 h 251"/>
              <a:gd name="T8" fmla="*/ 339853429 w 462"/>
              <a:gd name="T9" fmla="*/ 361705399 h 251"/>
              <a:gd name="T10" fmla="*/ 0 w 462"/>
              <a:gd name="T11" fmla="*/ 633758524 h 251"/>
              <a:gd name="T12" fmla="*/ 537376639 w 462"/>
              <a:gd name="T13" fmla="*/ 621392633 h 251"/>
              <a:gd name="T14" fmla="*/ 537376639 w 462"/>
              <a:gd name="T15" fmla="*/ 775967154 h 251"/>
              <a:gd name="T16" fmla="*/ 775565139 w 462"/>
              <a:gd name="T17" fmla="*/ 775967154 h 251"/>
              <a:gd name="T18" fmla="*/ 775565139 w 462"/>
              <a:gd name="T19" fmla="*/ 621392633 h 251"/>
              <a:gd name="T20" fmla="*/ 1341988658 w 462"/>
              <a:gd name="T21" fmla="*/ 633758524 h 251"/>
              <a:gd name="T22" fmla="*/ 1007943582 w 462"/>
              <a:gd name="T23" fmla="*/ 352430540 h 251"/>
              <a:gd name="T24" fmla="*/ 1144467152 w 462"/>
              <a:gd name="T25" fmla="*/ 361705399 h 251"/>
              <a:gd name="T26" fmla="*/ 859801600 w 462"/>
              <a:gd name="T27" fmla="*/ 160758346 h 251"/>
              <a:gd name="T28" fmla="*/ 941135589 w 462"/>
              <a:gd name="T29" fmla="*/ 170033204 h 251"/>
              <a:gd name="T30" fmla="*/ 673898506 w 462"/>
              <a:gd name="T31" fmla="*/ 0 h 25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62" h="251">
                <a:moveTo>
                  <a:pt x="232" y="0"/>
                </a:moveTo>
                <a:lnTo>
                  <a:pt x="140" y="55"/>
                </a:lnTo>
                <a:lnTo>
                  <a:pt x="169" y="52"/>
                </a:lnTo>
                <a:lnTo>
                  <a:pt x="70" y="122"/>
                </a:lnTo>
                <a:lnTo>
                  <a:pt x="117" y="117"/>
                </a:lnTo>
                <a:lnTo>
                  <a:pt x="0" y="205"/>
                </a:lnTo>
                <a:lnTo>
                  <a:pt x="185" y="201"/>
                </a:lnTo>
                <a:lnTo>
                  <a:pt x="185" y="251"/>
                </a:lnTo>
                <a:lnTo>
                  <a:pt x="267" y="251"/>
                </a:lnTo>
                <a:lnTo>
                  <a:pt x="267" y="201"/>
                </a:lnTo>
                <a:lnTo>
                  <a:pt x="462" y="205"/>
                </a:lnTo>
                <a:lnTo>
                  <a:pt x="347" y="114"/>
                </a:lnTo>
                <a:lnTo>
                  <a:pt x="394" y="117"/>
                </a:lnTo>
                <a:lnTo>
                  <a:pt x="296" y="52"/>
                </a:lnTo>
                <a:lnTo>
                  <a:pt x="324" y="55"/>
                </a:lnTo>
                <a:lnTo>
                  <a:pt x="232" y="0"/>
                </a:lnTo>
                <a:close/>
              </a:path>
            </a:pathLst>
          </a:custGeom>
          <a:solidFill>
            <a:srgbClr val="008000"/>
          </a:solidFill>
          <a:ln w="3175">
            <a:solidFill>
              <a:srgbClr val="000000"/>
            </a:solidFill>
            <a:prstDash val="solid"/>
            <a:round/>
            <a:headEnd/>
            <a:tailEnd/>
          </a:ln>
        </p:spPr>
        <p:txBody>
          <a:bodyPr/>
          <a:lstStyle/>
          <a:p>
            <a:endParaRPr lang="en-US"/>
          </a:p>
        </p:txBody>
      </p:sp>
      <p:sp>
        <p:nvSpPr>
          <p:cNvPr id="141326" name="Freeform 14"/>
          <p:cNvSpPr>
            <a:spLocks/>
          </p:cNvSpPr>
          <p:nvPr/>
        </p:nvSpPr>
        <p:spPr bwMode="auto">
          <a:xfrm>
            <a:off x="6248400" y="4343400"/>
            <a:ext cx="787400" cy="441325"/>
          </a:xfrm>
          <a:custGeom>
            <a:avLst/>
            <a:gdLst>
              <a:gd name="T0" fmla="*/ 673898506 w 462"/>
              <a:gd name="T1" fmla="*/ 0 h 251"/>
              <a:gd name="T2" fmla="*/ 406663126 w 462"/>
              <a:gd name="T3" fmla="*/ 170033204 h 251"/>
              <a:gd name="T4" fmla="*/ 490901292 w 462"/>
              <a:gd name="T5" fmla="*/ 160758346 h 251"/>
              <a:gd name="T6" fmla="*/ 203331563 w 462"/>
              <a:gd name="T7" fmla="*/ 377164081 h 251"/>
              <a:gd name="T8" fmla="*/ 339853429 w 462"/>
              <a:gd name="T9" fmla="*/ 361705399 h 251"/>
              <a:gd name="T10" fmla="*/ 0 w 462"/>
              <a:gd name="T11" fmla="*/ 633758524 h 251"/>
              <a:gd name="T12" fmla="*/ 537376639 w 462"/>
              <a:gd name="T13" fmla="*/ 621392633 h 251"/>
              <a:gd name="T14" fmla="*/ 537376639 w 462"/>
              <a:gd name="T15" fmla="*/ 775967154 h 251"/>
              <a:gd name="T16" fmla="*/ 775565139 w 462"/>
              <a:gd name="T17" fmla="*/ 775967154 h 251"/>
              <a:gd name="T18" fmla="*/ 775565139 w 462"/>
              <a:gd name="T19" fmla="*/ 621392633 h 251"/>
              <a:gd name="T20" fmla="*/ 1341988658 w 462"/>
              <a:gd name="T21" fmla="*/ 633758524 h 251"/>
              <a:gd name="T22" fmla="*/ 1007943582 w 462"/>
              <a:gd name="T23" fmla="*/ 352430540 h 251"/>
              <a:gd name="T24" fmla="*/ 1144467152 w 462"/>
              <a:gd name="T25" fmla="*/ 361705399 h 251"/>
              <a:gd name="T26" fmla="*/ 859801600 w 462"/>
              <a:gd name="T27" fmla="*/ 160758346 h 251"/>
              <a:gd name="T28" fmla="*/ 941135589 w 462"/>
              <a:gd name="T29" fmla="*/ 170033204 h 251"/>
              <a:gd name="T30" fmla="*/ 673898506 w 462"/>
              <a:gd name="T31" fmla="*/ 0 h 25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62" h="251">
                <a:moveTo>
                  <a:pt x="232" y="0"/>
                </a:moveTo>
                <a:lnTo>
                  <a:pt x="140" y="55"/>
                </a:lnTo>
                <a:lnTo>
                  <a:pt x="169" y="52"/>
                </a:lnTo>
                <a:lnTo>
                  <a:pt x="70" y="122"/>
                </a:lnTo>
                <a:lnTo>
                  <a:pt x="117" y="117"/>
                </a:lnTo>
                <a:lnTo>
                  <a:pt x="0" y="205"/>
                </a:lnTo>
                <a:lnTo>
                  <a:pt x="185" y="201"/>
                </a:lnTo>
                <a:lnTo>
                  <a:pt x="185" y="251"/>
                </a:lnTo>
                <a:lnTo>
                  <a:pt x="267" y="251"/>
                </a:lnTo>
                <a:lnTo>
                  <a:pt x="267" y="201"/>
                </a:lnTo>
                <a:lnTo>
                  <a:pt x="462" y="205"/>
                </a:lnTo>
                <a:lnTo>
                  <a:pt x="347" y="114"/>
                </a:lnTo>
                <a:lnTo>
                  <a:pt x="394" y="117"/>
                </a:lnTo>
                <a:lnTo>
                  <a:pt x="296" y="52"/>
                </a:lnTo>
                <a:lnTo>
                  <a:pt x="324" y="55"/>
                </a:lnTo>
                <a:lnTo>
                  <a:pt x="232" y="0"/>
                </a:lnTo>
                <a:close/>
              </a:path>
            </a:pathLst>
          </a:custGeom>
          <a:solidFill>
            <a:srgbClr val="008000"/>
          </a:solidFill>
          <a:ln w="3175">
            <a:solidFill>
              <a:srgbClr val="000000"/>
            </a:solidFill>
            <a:prstDash val="solid"/>
            <a:round/>
            <a:headEnd/>
            <a:tailEnd/>
          </a:ln>
        </p:spPr>
        <p:txBody>
          <a:bodyPr/>
          <a:lstStyle/>
          <a:p>
            <a:endParaRPr lang="en-US"/>
          </a:p>
        </p:txBody>
      </p:sp>
      <p:grpSp>
        <p:nvGrpSpPr>
          <p:cNvPr id="188462" name="Group 46"/>
          <p:cNvGrpSpPr>
            <a:grpSpLocks/>
          </p:cNvGrpSpPr>
          <p:nvPr/>
        </p:nvGrpSpPr>
        <p:grpSpPr bwMode="auto">
          <a:xfrm>
            <a:off x="533400" y="5105400"/>
            <a:ext cx="357188" cy="1081088"/>
            <a:chOff x="5216" y="1431"/>
            <a:chExt cx="225" cy="681"/>
          </a:xfrm>
        </p:grpSpPr>
        <p:sp>
          <p:nvSpPr>
            <p:cNvPr id="141328" name="Freeform 47"/>
            <p:cNvSpPr>
              <a:spLocks/>
            </p:cNvSpPr>
            <p:nvPr/>
          </p:nvSpPr>
          <p:spPr bwMode="auto">
            <a:xfrm>
              <a:off x="5232" y="1564"/>
              <a:ext cx="199" cy="273"/>
            </a:xfrm>
            <a:custGeom>
              <a:avLst/>
              <a:gdLst>
                <a:gd name="T0" fmla="*/ 36 w 994"/>
                <a:gd name="T1" fmla="*/ 30 h 1366"/>
                <a:gd name="T2" fmla="*/ 39 w 994"/>
                <a:gd name="T3" fmla="*/ 33 h 1366"/>
                <a:gd name="T4" fmla="*/ 38 w 994"/>
                <a:gd name="T5" fmla="*/ 34 h 1366"/>
                <a:gd name="T6" fmla="*/ 37 w 994"/>
                <a:gd name="T7" fmla="*/ 35 h 1366"/>
                <a:gd name="T8" fmla="*/ 38 w 994"/>
                <a:gd name="T9" fmla="*/ 41 h 1366"/>
                <a:gd name="T10" fmla="*/ 38 w 994"/>
                <a:gd name="T11" fmla="*/ 45 h 1366"/>
                <a:gd name="T12" fmla="*/ 39 w 994"/>
                <a:gd name="T13" fmla="*/ 49 h 1366"/>
                <a:gd name="T14" fmla="*/ 40 w 994"/>
                <a:gd name="T15" fmla="*/ 51 h 1366"/>
                <a:gd name="T16" fmla="*/ 39 w 994"/>
                <a:gd name="T17" fmla="*/ 52 h 1366"/>
                <a:gd name="T18" fmla="*/ 37 w 994"/>
                <a:gd name="T19" fmla="*/ 51 h 1366"/>
                <a:gd name="T20" fmla="*/ 35 w 994"/>
                <a:gd name="T21" fmla="*/ 50 h 1366"/>
                <a:gd name="T22" fmla="*/ 35 w 994"/>
                <a:gd name="T23" fmla="*/ 48 h 1366"/>
                <a:gd name="T24" fmla="*/ 35 w 994"/>
                <a:gd name="T25" fmla="*/ 42 h 1366"/>
                <a:gd name="T26" fmla="*/ 35 w 994"/>
                <a:gd name="T27" fmla="*/ 41 h 1366"/>
                <a:gd name="T28" fmla="*/ 34 w 994"/>
                <a:gd name="T29" fmla="*/ 40 h 1366"/>
                <a:gd name="T30" fmla="*/ 35 w 994"/>
                <a:gd name="T31" fmla="*/ 38 h 1366"/>
                <a:gd name="T32" fmla="*/ 33 w 994"/>
                <a:gd name="T33" fmla="*/ 36 h 1366"/>
                <a:gd name="T34" fmla="*/ 33 w 994"/>
                <a:gd name="T35" fmla="*/ 36 h 1366"/>
                <a:gd name="T36" fmla="*/ 32 w 994"/>
                <a:gd name="T37" fmla="*/ 37 h 1366"/>
                <a:gd name="T38" fmla="*/ 31 w 994"/>
                <a:gd name="T39" fmla="*/ 40 h 1366"/>
                <a:gd name="T40" fmla="*/ 32 w 994"/>
                <a:gd name="T41" fmla="*/ 44 h 1366"/>
                <a:gd name="T42" fmla="*/ 33 w 994"/>
                <a:gd name="T43" fmla="*/ 48 h 1366"/>
                <a:gd name="T44" fmla="*/ 34 w 994"/>
                <a:gd name="T45" fmla="*/ 48 h 1366"/>
                <a:gd name="T46" fmla="*/ 34 w 994"/>
                <a:gd name="T47" fmla="*/ 49 h 1366"/>
                <a:gd name="T48" fmla="*/ 34 w 994"/>
                <a:gd name="T49" fmla="*/ 51 h 1366"/>
                <a:gd name="T50" fmla="*/ 34 w 994"/>
                <a:gd name="T51" fmla="*/ 55 h 1366"/>
                <a:gd name="T52" fmla="*/ 4 w 994"/>
                <a:gd name="T53" fmla="*/ 33 h 1366"/>
                <a:gd name="T54" fmla="*/ 5 w 994"/>
                <a:gd name="T55" fmla="*/ 31 h 1366"/>
                <a:gd name="T56" fmla="*/ 5 w 994"/>
                <a:gd name="T57" fmla="*/ 30 h 1366"/>
                <a:gd name="T58" fmla="*/ 4 w 994"/>
                <a:gd name="T59" fmla="*/ 29 h 1366"/>
                <a:gd name="T60" fmla="*/ 4 w 994"/>
                <a:gd name="T61" fmla="*/ 28 h 1366"/>
                <a:gd name="T62" fmla="*/ 4 w 994"/>
                <a:gd name="T63" fmla="*/ 26 h 1366"/>
                <a:gd name="T64" fmla="*/ 3 w 994"/>
                <a:gd name="T65" fmla="*/ 25 h 1366"/>
                <a:gd name="T66" fmla="*/ 2 w 994"/>
                <a:gd name="T67" fmla="*/ 24 h 1366"/>
                <a:gd name="T68" fmla="*/ 1 w 994"/>
                <a:gd name="T69" fmla="*/ 24 h 1366"/>
                <a:gd name="T70" fmla="*/ 0 w 994"/>
                <a:gd name="T71" fmla="*/ 22 h 1366"/>
                <a:gd name="T72" fmla="*/ 0 w 994"/>
                <a:gd name="T73" fmla="*/ 20 h 1366"/>
                <a:gd name="T74" fmla="*/ 1 w 994"/>
                <a:gd name="T75" fmla="*/ 18 h 1366"/>
                <a:gd name="T76" fmla="*/ 2 w 994"/>
                <a:gd name="T77" fmla="*/ 17 h 1366"/>
                <a:gd name="T78" fmla="*/ 1 w 994"/>
                <a:gd name="T79" fmla="*/ 15 h 1366"/>
                <a:gd name="T80" fmla="*/ 2 w 994"/>
                <a:gd name="T81" fmla="*/ 13 h 1366"/>
                <a:gd name="T82" fmla="*/ 3 w 994"/>
                <a:gd name="T83" fmla="*/ 11 h 1366"/>
                <a:gd name="T84" fmla="*/ 4 w 994"/>
                <a:gd name="T85" fmla="*/ 9 h 1366"/>
                <a:gd name="T86" fmla="*/ 4 w 994"/>
                <a:gd name="T87" fmla="*/ 7 h 1366"/>
                <a:gd name="T88" fmla="*/ 6 w 994"/>
                <a:gd name="T89" fmla="*/ 3 h 1366"/>
                <a:gd name="T90" fmla="*/ 7 w 994"/>
                <a:gd name="T91" fmla="*/ 0 h 136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994" h="1366">
                  <a:moveTo>
                    <a:pt x="879" y="558"/>
                  </a:moveTo>
                  <a:lnTo>
                    <a:pt x="905" y="751"/>
                  </a:lnTo>
                  <a:lnTo>
                    <a:pt x="953" y="793"/>
                  </a:lnTo>
                  <a:lnTo>
                    <a:pt x="971" y="820"/>
                  </a:lnTo>
                  <a:lnTo>
                    <a:pt x="967" y="842"/>
                  </a:lnTo>
                  <a:lnTo>
                    <a:pt x="956" y="855"/>
                  </a:lnTo>
                  <a:lnTo>
                    <a:pt x="933" y="865"/>
                  </a:lnTo>
                  <a:lnTo>
                    <a:pt x="933" y="881"/>
                  </a:lnTo>
                  <a:lnTo>
                    <a:pt x="941" y="956"/>
                  </a:lnTo>
                  <a:lnTo>
                    <a:pt x="947" y="1026"/>
                  </a:lnTo>
                  <a:lnTo>
                    <a:pt x="956" y="1081"/>
                  </a:lnTo>
                  <a:lnTo>
                    <a:pt x="961" y="1124"/>
                  </a:lnTo>
                  <a:lnTo>
                    <a:pt x="967" y="1154"/>
                  </a:lnTo>
                  <a:lnTo>
                    <a:pt x="975" y="1220"/>
                  </a:lnTo>
                  <a:lnTo>
                    <a:pt x="984" y="1251"/>
                  </a:lnTo>
                  <a:lnTo>
                    <a:pt x="994" y="1283"/>
                  </a:lnTo>
                  <a:lnTo>
                    <a:pt x="994" y="1298"/>
                  </a:lnTo>
                  <a:lnTo>
                    <a:pt x="971" y="1304"/>
                  </a:lnTo>
                  <a:lnTo>
                    <a:pt x="947" y="1295"/>
                  </a:lnTo>
                  <a:lnTo>
                    <a:pt x="918" y="1274"/>
                  </a:lnTo>
                  <a:lnTo>
                    <a:pt x="905" y="1261"/>
                  </a:lnTo>
                  <a:lnTo>
                    <a:pt x="885" y="1246"/>
                  </a:lnTo>
                  <a:lnTo>
                    <a:pt x="879" y="1232"/>
                  </a:lnTo>
                  <a:lnTo>
                    <a:pt x="879" y="1205"/>
                  </a:lnTo>
                  <a:lnTo>
                    <a:pt x="879" y="1091"/>
                  </a:lnTo>
                  <a:lnTo>
                    <a:pt x="871" y="1049"/>
                  </a:lnTo>
                  <a:lnTo>
                    <a:pt x="863" y="1043"/>
                  </a:lnTo>
                  <a:lnTo>
                    <a:pt x="868" y="1021"/>
                  </a:lnTo>
                  <a:lnTo>
                    <a:pt x="857" y="1010"/>
                  </a:lnTo>
                  <a:lnTo>
                    <a:pt x="861" y="999"/>
                  </a:lnTo>
                  <a:lnTo>
                    <a:pt x="865" y="977"/>
                  </a:lnTo>
                  <a:lnTo>
                    <a:pt x="862" y="945"/>
                  </a:lnTo>
                  <a:lnTo>
                    <a:pt x="849" y="914"/>
                  </a:lnTo>
                  <a:lnTo>
                    <a:pt x="836" y="901"/>
                  </a:lnTo>
                  <a:lnTo>
                    <a:pt x="823" y="901"/>
                  </a:lnTo>
                  <a:lnTo>
                    <a:pt x="812" y="911"/>
                  </a:lnTo>
                  <a:lnTo>
                    <a:pt x="798" y="923"/>
                  </a:lnTo>
                  <a:lnTo>
                    <a:pt x="791" y="937"/>
                  </a:lnTo>
                  <a:lnTo>
                    <a:pt x="780" y="962"/>
                  </a:lnTo>
                  <a:lnTo>
                    <a:pt x="775" y="995"/>
                  </a:lnTo>
                  <a:lnTo>
                    <a:pt x="780" y="1043"/>
                  </a:lnTo>
                  <a:lnTo>
                    <a:pt x="794" y="1108"/>
                  </a:lnTo>
                  <a:lnTo>
                    <a:pt x="802" y="1135"/>
                  </a:lnTo>
                  <a:lnTo>
                    <a:pt x="822" y="1205"/>
                  </a:lnTo>
                  <a:lnTo>
                    <a:pt x="844" y="1201"/>
                  </a:lnTo>
                  <a:lnTo>
                    <a:pt x="855" y="1210"/>
                  </a:lnTo>
                  <a:lnTo>
                    <a:pt x="857" y="1225"/>
                  </a:lnTo>
                  <a:lnTo>
                    <a:pt x="849" y="1238"/>
                  </a:lnTo>
                  <a:lnTo>
                    <a:pt x="830" y="1243"/>
                  </a:lnTo>
                  <a:lnTo>
                    <a:pt x="840" y="1286"/>
                  </a:lnTo>
                  <a:lnTo>
                    <a:pt x="849" y="1350"/>
                  </a:lnTo>
                  <a:lnTo>
                    <a:pt x="849" y="1366"/>
                  </a:lnTo>
                  <a:lnTo>
                    <a:pt x="92" y="829"/>
                  </a:lnTo>
                  <a:lnTo>
                    <a:pt x="110" y="817"/>
                  </a:lnTo>
                  <a:lnTo>
                    <a:pt x="123" y="800"/>
                  </a:lnTo>
                  <a:lnTo>
                    <a:pt x="137" y="775"/>
                  </a:lnTo>
                  <a:lnTo>
                    <a:pt x="140" y="754"/>
                  </a:lnTo>
                  <a:lnTo>
                    <a:pt x="123" y="743"/>
                  </a:lnTo>
                  <a:lnTo>
                    <a:pt x="114" y="737"/>
                  </a:lnTo>
                  <a:lnTo>
                    <a:pt x="111" y="721"/>
                  </a:lnTo>
                  <a:lnTo>
                    <a:pt x="110" y="704"/>
                  </a:lnTo>
                  <a:lnTo>
                    <a:pt x="112" y="691"/>
                  </a:lnTo>
                  <a:lnTo>
                    <a:pt x="110" y="671"/>
                  </a:lnTo>
                  <a:lnTo>
                    <a:pt x="103" y="650"/>
                  </a:lnTo>
                  <a:lnTo>
                    <a:pt x="101" y="631"/>
                  </a:lnTo>
                  <a:lnTo>
                    <a:pt x="87" y="613"/>
                  </a:lnTo>
                  <a:lnTo>
                    <a:pt x="69" y="606"/>
                  </a:lnTo>
                  <a:lnTo>
                    <a:pt x="57" y="604"/>
                  </a:lnTo>
                  <a:lnTo>
                    <a:pt x="42" y="604"/>
                  </a:lnTo>
                  <a:lnTo>
                    <a:pt x="24" y="597"/>
                  </a:lnTo>
                  <a:lnTo>
                    <a:pt x="13" y="578"/>
                  </a:lnTo>
                  <a:lnTo>
                    <a:pt x="6" y="545"/>
                  </a:lnTo>
                  <a:lnTo>
                    <a:pt x="4" y="520"/>
                  </a:lnTo>
                  <a:lnTo>
                    <a:pt x="0" y="490"/>
                  </a:lnTo>
                  <a:lnTo>
                    <a:pt x="4" y="464"/>
                  </a:lnTo>
                  <a:lnTo>
                    <a:pt x="13" y="442"/>
                  </a:lnTo>
                  <a:lnTo>
                    <a:pt x="27" y="426"/>
                  </a:lnTo>
                  <a:lnTo>
                    <a:pt x="41" y="413"/>
                  </a:lnTo>
                  <a:lnTo>
                    <a:pt x="41" y="388"/>
                  </a:lnTo>
                  <a:lnTo>
                    <a:pt x="34" y="368"/>
                  </a:lnTo>
                  <a:lnTo>
                    <a:pt x="37" y="342"/>
                  </a:lnTo>
                  <a:lnTo>
                    <a:pt x="54" y="316"/>
                  </a:lnTo>
                  <a:lnTo>
                    <a:pt x="62" y="300"/>
                  </a:lnTo>
                  <a:lnTo>
                    <a:pt x="69" y="283"/>
                  </a:lnTo>
                  <a:lnTo>
                    <a:pt x="83" y="251"/>
                  </a:lnTo>
                  <a:lnTo>
                    <a:pt x="91" y="229"/>
                  </a:lnTo>
                  <a:lnTo>
                    <a:pt x="93" y="220"/>
                  </a:lnTo>
                  <a:lnTo>
                    <a:pt x="110" y="172"/>
                  </a:lnTo>
                  <a:lnTo>
                    <a:pt x="123" y="121"/>
                  </a:lnTo>
                  <a:lnTo>
                    <a:pt x="138" y="74"/>
                  </a:lnTo>
                  <a:lnTo>
                    <a:pt x="152" y="40"/>
                  </a:lnTo>
                  <a:lnTo>
                    <a:pt x="174" y="0"/>
                  </a:lnTo>
                  <a:lnTo>
                    <a:pt x="879" y="558"/>
                  </a:lnTo>
                  <a:close/>
                </a:path>
              </a:pathLst>
            </a:custGeom>
            <a:solidFill>
              <a:srgbClr val="404000"/>
            </a:solidFill>
            <a:ln w="0">
              <a:solidFill>
                <a:srgbClr val="000000"/>
              </a:solidFill>
              <a:prstDash val="solid"/>
              <a:round/>
              <a:headEnd/>
              <a:tailEnd/>
            </a:ln>
          </p:spPr>
          <p:txBody>
            <a:bodyPr/>
            <a:lstStyle/>
            <a:p>
              <a:endParaRPr lang="en-US"/>
            </a:p>
          </p:txBody>
        </p:sp>
        <p:sp>
          <p:nvSpPr>
            <p:cNvPr id="141329" name="Freeform 48"/>
            <p:cNvSpPr>
              <a:spLocks/>
            </p:cNvSpPr>
            <p:nvPr/>
          </p:nvSpPr>
          <p:spPr bwMode="auto">
            <a:xfrm>
              <a:off x="5267" y="1431"/>
              <a:ext cx="174" cy="245"/>
            </a:xfrm>
            <a:custGeom>
              <a:avLst/>
              <a:gdLst>
                <a:gd name="T0" fmla="*/ 2 w 874"/>
                <a:gd name="T1" fmla="*/ 25 h 1222"/>
                <a:gd name="T2" fmla="*/ 5 w 874"/>
                <a:gd name="T3" fmla="*/ 24 h 1222"/>
                <a:gd name="T4" fmla="*/ 6 w 874"/>
                <a:gd name="T5" fmla="*/ 23 h 1222"/>
                <a:gd name="T6" fmla="*/ 7 w 874"/>
                <a:gd name="T7" fmla="*/ 21 h 1222"/>
                <a:gd name="T8" fmla="*/ 7 w 874"/>
                <a:gd name="T9" fmla="*/ 17 h 1222"/>
                <a:gd name="T10" fmla="*/ 5 w 874"/>
                <a:gd name="T11" fmla="*/ 17 h 1222"/>
                <a:gd name="T12" fmla="*/ 3 w 874"/>
                <a:gd name="T13" fmla="*/ 15 h 1222"/>
                <a:gd name="T14" fmla="*/ 2 w 874"/>
                <a:gd name="T15" fmla="*/ 13 h 1222"/>
                <a:gd name="T16" fmla="*/ 3 w 874"/>
                <a:gd name="T17" fmla="*/ 10 h 1222"/>
                <a:gd name="T18" fmla="*/ 4 w 874"/>
                <a:gd name="T19" fmla="*/ 6 h 1222"/>
                <a:gd name="T20" fmla="*/ 5 w 874"/>
                <a:gd name="T21" fmla="*/ 4 h 1222"/>
                <a:gd name="T22" fmla="*/ 6 w 874"/>
                <a:gd name="T23" fmla="*/ 2 h 1222"/>
                <a:gd name="T24" fmla="*/ 9 w 874"/>
                <a:gd name="T25" fmla="*/ 0 h 1222"/>
                <a:gd name="T26" fmla="*/ 12 w 874"/>
                <a:gd name="T27" fmla="*/ 0 h 1222"/>
                <a:gd name="T28" fmla="*/ 15 w 874"/>
                <a:gd name="T29" fmla="*/ 1 h 1222"/>
                <a:gd name="T30" fmla="*/ 17 w 874"/>
                <a:gd name="T31" fmla="*/ 3 h 1222"/>
                <a:gd name="T32" fmla="*/ 18 w 874"/>
                <a:gd name="T33" fmla="*/ 5 h 1222"/>
                <a:gd name="T34" fmla="*/ 19 w 874"/>
                <a:gd name="T35" fmla="*/ 8 h 1222"/>
                <a:gd name="T36" fmla="*/ 20 w 874"/>
                <a:gd name="T37" fmla="*/ 11 h 1222"/>
                <a:gd name="T38" fmla="*/ 20 w 874"/>
                <a:gd name="T39" fmla="*/ 13 h 1222"/>
                <a:gd name="T40" fmla="*/ 20 w 874"/>
                <a:gd name="T41" fmla="*/ 15 h 1222"/>
                <a:gd name="T42" fmla="*/ 18 w 874"/>
                <a:gd name="T43" fmla="*/ 17 h 1222"/>
                <a:gd name="T44" fmla="*/ 16 w 874"/>
                <a:gd name="T45" fmla="*/ 17 h 1222"/>
                <a:gd name="T46" fmla="*/ 17 w 874"/>
                <a:gd name="T47" fmla="*/ 20 h 1222"/>
                <a:gd name="T48" fmla="*/ 18 w 874"/>
                <a:gd name="T49" fmla="*/ 21 h 1222"/>
                <a:gd name="T50" fmla="*/ 20 w 874"/>
                <a:gd name="T51" fmla="*/ 22 h 1222"/>
                <a:gd name="T52" fmla="*/ 21 w 874"/>
                <a:gd name="T53" fmla="*/ 23 h 1222"/>
                <a:gd name="T54" fmla="*/ 22 w 874"/>
                <a:gd name="T55" fmla="*/ 21 h 1222"/>
                <a:gd name="T56" fmla="*/ 22 w 874"/>
                <a:gd name="T57" fmla="*/ 19 h 1222"/>
                <a:gd name="T58" fmla="*/ 24 w 874"/>
                <a:gd name="T59" fmla="*/ 19 h 1222"/>
                <a:gd name="T60" fmla="*/ 23 w 874"/>
                <a:gd name="T61" fmla="*/ 21 h 1222"/>
                <a:gd name="T62" fmla="*/ 24 w 874"/>
                <a:gd name="T63" fmla="*/ 24 h 1222"/>
                <a:gd name="T64" fmla="*/ 27 w 874"/>
                <a:gd name="T65" fmla="*/ 27 h 1222"/>
                <a:gd name="T66" fmla="*/ 29 w 874"/>
                <a:gd name="T67" fmla="*/ 31 h 1222"/>
                <a:gd name="T68" fmla="*/ 30 w 874"/>
                <a:gd name="T69" fmla="*/ 34 h 1222"/>
                <a:gd name="T70" fmla="*/ 32 w 874"/>
                <a:gd name="T71" fmla="*/ 36 h 1222"/>
                <a:gd name="T72" fmla="*/ 34 w 874"/>
                <a:gd name="T73" fmla="*/ 39 h 1222"/>
                <a:gd name="T74" fmla="*/ 33 w 874"/>
                <a:gd name="T75" fmla="*/ 41 h 1222"/>
                <a:gd name="T76" fmla="*/ 32 w 874"/>
                <a:gd name="T77" fmla="*/ 43 h 1222"/>
                <a:gd name="T78" fmla="*/ 33 w 874"/>
                <a:gd name="T79" fmla="*/ 47 h 1222"/>
                <a:gd name="T80" fmla="*/ 32 w 874"/>
                <a:gd name="T81" fmla="*/ 49 h 1222"/>
                <a:gd name="T82" fmla="*/ 30 w 874"/>
                <a:gd name="T83" fmla="*/ 49 h 1222"/>
                <a:gd name="T84" fmla="*/ 28 w 874"/>
                <a:gd name="T85" fmla="*/ 49 h 122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74" h="1222">
                  <a:moveTo>
                    <a:pt x="0" y="664"/>
                  </a:moveTo>
                  <a:lnTo>
                    <a:pt x="19" y="640"/>
                  </a:lnTo>
                  <a:lnTo>
                    <a:pt x="48" y="624"/>
                  </a:lnTo>
                  <a:lnTo>
                    <a:pt x="78" y="612"/>
                  </a:lnTo>
                  <a:lnTo>
                    <a:pt x="103" y="609"/>
                  </a:lnTo>
                  <a:lnTo>
                    <a:pt x="121" y="602"/>
                  </a:lnTo>
                  <a:lnTo>
                    <a:pt x="128" y="602"/>
                  </a:lnTo>
                  <a:lnTo>
                    <a:pt x="141" y="593"/>
                  </a:lnTo>
                  <a:lnTo>
                    <a:pt x="150" y="575"/>
                  </a:lnTo>
                  <a:lnTo>
                    <a:pt x="160" y="560"/>
                  </a:lnTo>
                  <a:lnTo>
                    <a:pt x="168" y="540"/>
                  </a:lnTo>
                  <a:lnTo>
                    <a:pt x="173" y="528"/>
                  </a:lnTo>
                  <a:lnTo>
                    <a:pt x="173" y="511"/>
                  </a:lnTo>
                  <a:lnTo>
                    <a:pt x="187" y="430"/>
                  </a:lnTo>
                  <a:lnTo>
                    <a:pt x="173" y="413"/>
                  </a:lnTo>
                  <a:lnTo>
                    <a:pt x="160" y="413"/>
                  </a:lnTo>
                  <a:lnTo>
                    <a:pt x="146" y="413"/>
                  </a:lnTo>
                  <a:lnTo>
                    <a:pt x="132" y="412"/>
                  </a:lnTo>
                  <a:lnTo>
                    <a:pt x="108" y="405"/>
                  </a:lnTo>
                  <a:lnTo>
                    <a:pt x="85" y="393"/>
                  </a:lnTo>
                  <a:lnTo>
                    <a:pt x="73" y="379"/>
                  </a:lnTo>
                  <a:lnTo>
                    <a:pt x="62" y="366"/>
                  </a:lnTo>
                  <a:lnTo>
                    <a:pt x="60" y="344"/>
                  </a:lnTo>
                  <a:lnTo>
                    <a:pt x="60" y="327"/>
                  </a:lnTo>
                  <a:lnTo>
                    <a:pt x="63" y="302"/>
                  </a:lnTo>
                  <a:lnTo>
                    <a:pt x="71" y="270"/>
                  </a:lnTo>
                  <a:lnTo>
                    <a:pt x="76" y="249"/>
                  </a:lnTo>
                  <a:lnTo>
                    <a:pt x="83" y="222"/>
                  </a:lnTo>
                  <a:lnTo>
                    <a:pt x="90" y="188"/>
                  </a:lnTo>
                  <a:lnTo>
                    <a:pt x="98" y="161"/>
                  </a:lnTo>
                  <a:lnTo>
                    <a:pt x="103" y="138"/>
                  </a:lnTo>
                  <a:lnTo>
                    <a:pt x="112" y="113"/>
                  </a:lnTo>
                  <a:lnTo>
                    <a:pt x="114" y="101"/>
                  </a:lnTo>
                  <a:lnTo>
                    <a:pt x="124" y="74"/>
                  </a:lnTo>
                  <a:lnTo>
                    <a:pt x="132" y="59"/>
                  </a:lnTo>
                  <a:lnTo>
                    <a:pt x="146" y="43"/>
                  </a:lnTo>
                  <a:lnTo>
                    <a:pt x="175" y="21"/>
                  </a:lnTo>
                  <a:lnTo>
                    <a:pt x="197" y="15"/>
                  </a:lnTo>
                  <a:lnTo>
                    <a:pt x="217" y="8"/>
                  </a:lnTo>
                  <a:lnTo>
                    <a:pt x="250" y="0"/>
                  </a:lnTo>
                  <a:lnTo>
                    <a:pt x="288" y="0"/>
                  </a:lnTo>
                  <a:lnTo>
                    <a:pt x="303" y="0"/>
                  </a:lnTo>
                  <a:lnTo>
                    <a:pt x="315" y="3"/>
                  </a:lnTo>
                  <a:lnTo>
                    <a:pt x="348" y="11"/>
                  </a:lnTo>
                  <a:lnTo>
                    <a:pt x="369" y="21"/>
                  </a:lnTo>
                  <a:lnTo>
                    <a:pt x="396" y="42"/>
                  </a:lnTo>
                  <a:lnTo>
                    <a:pt x="413" y="56"/>
                  </a:lnTo>
                  <a:lnTo>
                    <a:pt x="427" y="71"/>
                  </a:lnTo>
                  <a:lnTo>
                    <a:pt x="438" y="92"/>
                  </a:lnTo>
                  <a:lnTo>
                    <a:pt x="457" y="119"/>
                  </a:lnTo>
                  <a:lnTo>
                    <a:pt x="463" y="134"/>
                  </a:lnTo>
                  <a:lnTo>
                    <a:pt x="474" y="159"/>
                  </a:lnTo>
                  <a:lnTo>
                    <a:pt x="478" y="173"/>
                  </a:lnTo>
                  <a:lnTo>
                    <a:pt x="480" y="190"/>
                  </a:lnTo>
                  <a:lnTo>
                    <a:pt x="486" y="219"/>
                  </a:lnTo>
                  <a:lnTo>
                    <a:pt x="491" y="250"/>
                  </a:lnTo>
                  <a:lnTo>
                    <a:pt x="496" y="266"/>
                  </a:lnTo>
                  <a:lnTo>
                    <a:pt x="499" y="288"/>
                  </a:lnTo>
                  <a:lnTo>
                    <a:pt x="501" y="312"/>
                  </a:lnTo>
                  <a:lnTo>
                    <a:pt x="499" y="333"/>
                  </a:lnTo>
                  <a:lnTo>
                    <a:pt x="499" y="351"/>
                  </a:lnTo>
                  <a:lnTo>
                    <a:pt x="495" y="366"/>
                  </a:lnTo>
                  <a:lnTo>
                    <a:pt x="491" y="379"/>
                  </a:lnTo>
                  <a:lnTo>
                    <a:pt x="480" y="399"/>
                  </a:lnTo>
                  <a:lnTo>
                    <a:pt x="466" y="413"/>
                  </a:lnTo>
                  <a:lnTo>
                    <a:pt x="449" y="424"/>
                  </a:lnTo>
                  <a:lnTo>
                    <a:pt x="429" y="429"/>
                  </a:lnTo>
                  <a:lnTo>
                    <a:pt x="410" y="430"/>
                  </a:lnTo>
                  <a:lnTo>
                    <a:pt x="396" y="430"/>
                  </a:lnTo>
                  <a:lnTo>
                    <a:pt x="396" y="494"/>
                  </a:lnTo>
                  <a:lnTo>
                    <a:pt x="413" y="496"/>
                  </a:lnTo>
                  <a:lnTo>
                    <a:pt x="421" y="502"/>
                  </a:lnTo>
                  <a:lnTo>
                    <a:pt x="427" y="512"/>
                  </a:lnTo>
                  <a:lnTo>
                    <a:pt x="435" y="521"/>
                  </a:lnTo>
                  <a:lnTo>
                    <a:pt x="447" y="531"/>
                  </a:lnTo>
                  <a:lnTo>
                    <a:pt x="462" y="540"/>
                  </a:lnTo>
                  <a:lnTo>
                    <a:pt x="480" y="543"/>
                  </a:lnTo>
                  <a:lnTo>
                    <a:pt x="495" y="543"/>
                  </a:lnTo>
                  <a:lnTo>
                    <a:pt x="513" y="557"/>
                  </a:lnTo>
                  <a:lnTo>
                    <a:pt x="522" y="575"/>
                  </a:lnTo>
                  <a:lnTo>
                    <a:pt x="539" y="575"/>
                  </a:lnTo>
                  <a:lnTo>
                    <a:pt x="551" y="575"/>
                  </a:lnTo>
                  <a:lnTo>
                    <a:pt x="567" y="578"/>
                  </a:lnTo>
                  <a:lnTo>
                    <a:pt x="568" y="531"/>
                  </a:lnTo>
                  <a:lnTo>
                    <a:pt x="557" y="522"/>
                  </a:lnTo>
                  <a:lnTo>
                    <a:pt x="557" y="485"/>
                  </a:lnTo>
                  <a:lnTo>
                    <a:pt x="559" y="476"/>
                  </a:lnTo>
                  <a:lnTo>
                    <a:pt x="567" y="460"/>
                  </a:lnTo>
                  <a:lnTo>
                    <a:pt x="592" y="460"/>
                  </a:lnTo>
                  <a:lnTo>
                    <a:pt x="601" y="479"/>
                  </a:lnTo>
                  <a:lnTo>
                    <a:pt x="602" y="521"/>
                  </a:lnTo>
                  <a:lnTo>
                    <a:pt x="593" y="530"/>
                  </a:lnTo>
                  <a:lnTo>
                    <a:pt x="593" y="527"/>
                  </a:lnTo>
                  <a:lnTo>
                    <a:pt x="592" y="575"/>
                  </a:lnTo>
                  <a:lnTo>
                    <a:pt x="592" y="592"/>
                  </a:lnTo>
                  <a:lnTo>
                    <a:pt x="606" y="609"/>
                  </a:lnTo>
                  <a:lnTo>
                    <a:pt x="638" y="628"/>
                  </a:lnTo>
                  <a:lnTo>
                    <a:pt x="659" y="654"/>
                  </a:lnTo>
                  <a:lnTo>
                    <a:pt x="677" y="677"/>
                  </a:lnTo>
                  <a:lnTo>
                    <a:pt x="697" y="716"/>
                  </a:lnTo>
                  <a:lnTo>
                    <a:pt x="705" y="738"/>
                  </a:lnTo>
                  <a:lnTo>
                    <a:pt x="731" y="785"/>
                  </a:lnTo>
                  <a:lnTo>
                    <a:pt x="746" y="817"/>
                  </a:lnTo>
                  <a:lnTo>
                    <a:pt x="755" y="830"/>
                  </a:lnTo>
                  <a:lnTo>
                    <a:pt x="767" y="848"/>
                  </a:lnTo>
                  <a:lnTo>
                    <a:pt x="770" y="862"/>
                  </a:lnTo>
                  <a:lnTo>
                    <a:pt x="788" y="881"/>
                  </a:lnTo>
                  <a:lnTo>
                    <a:pt x="801" y="900"/>
                  </a:lnTo>
                  <a:lnTo>
                    <a:pt x="832" y="921"/>
                  </a:lnTo>
                  <a:lnTo>
                    <a:pt x="854" y="952"/>
                  </a:lnTo>
                  <a:lnTo>
                    <a:pt x="868" y="978"/>
                  </a:lnTo>
                  <a:lnTo>
                    <a:pt x="874" y="993"/>
                  </a:lnTo>
                  <a:lnTo>
                    <a:pt x="868" y="1002"/>
                  </a:lnTo>
                  <a:lnTo>
                    <a:pt x="829" y="1028"/>
                  </a:lnTo>
                  <a:lnTo>
                    <a:pt x="821" y="1034"/>
                  </a:lnTo>
                  <a:lnTo>
                    <a:pt x="815" y="1045"/>
                  </a:lnTo>
                  <a:lnTo>
                    <a:pt x="817" y="1065"/>
                  </a:lnTo>
                  <a:lnTo>
                    <a:pt x="838" y="1098"/>
                  </a:lnTo>
                  <a:lnTo>
                    <a:pt x="843" y="1141"/>
                  </a:lnTo>
                  <a:lnTo>
                    <a:pt x="842" y="1159"/>
                  </a:lnTo>
                  <a:lnTo>
                    <a:pt x="837" y="1180"/>
                  </a:lnTo>
                  <a:lnTo>
                    <a:pt x="829" y="1205"/>
                  </a:lnTo>
                  <a:lnTo>
                    <a:pt x="817" y="1213"/>
                  </a:lnTo>
                  <a:lnTo>
                    <a:pt x="785" y="1213"/>
                  </a:lnTo>
                  <a:lnTo>
                    <a:pt x="767" y="1213"/>
                  </a:lnTo>
                  <a:lnTo>
                    <a:pt x="747" y="1213"/>
                  </a:lnTo>
                  <a:lnTo>
                    <a:pt x="731" y="1217"/>
                  </a:lnTo>
                  <a:lnTo>
                    <a:pt x="723" y="1217"/>
                  </a:lnTo>
                  <a:lnTo>
                    <a:pt x="718" y="1222"/>
                  </a:lnTo>
                  <a:lnTo>
                    <a:pt x="705" y="1222"/>
                  </a:lnTo>
                  <a:lnTo>
                    <a:pt x="0" y="664"/>
                  </a:lnTo>
                  <a:close/>
                </a:path>
              </a:pathLst>
            </a:custGeom>
            <a:solidFill>
              <a:srgbClr val="404000"/>
            </a:solidFill>
            <a:ln w="0">
              <a:solidFill>
                <a:srgbClr val="000000"/>
              </a:solidFill>
              <a:prstDash val="solid"/>
              <a:round/>
              <a:headEnd/>
              <a:tailEnd/>
            </a:ln>
          </p:spPr>
          <p:txBody>
            <a:bodyPr/>
            <a:lstStyle/>
            <a:p>
              <a:endParaRPr lang="en-US"/>
            </a:p>
          </p:txBody>
        </p:sp>
        <p:sp>
          <p:nvSpPr>
            <p:cNvPr id="141330" name="Freeform 49"/>
            <p:cNvSpPr>
              <a:spLocks/>
            </p:cNvSpPr>
            <p:nvPr/>
          </p:nvSpPr>
          <p:spPr bwMode="auto">
            <a:xfrm>
              <a:off x="5232" y="1728"/>
              <a:ext cx="170" cy="384"/>
            </a:xfrm>
            <a:custGeom>
              <a:avLst/>
              <a:gdLst>
                <a:gd name="T0" fmla="*/ 1 w 848"/>
                <a:gd name="T1" fmla="*/ 4 h 1920"/>
                <a:gd name="T2" fmla="*/ 4 w 848"/>
                <a:gd name="T3" fmla="*/ 0 h 1920"/>
                <a:gd name="T4" fmla="*/ 34 w 848"/>
                <a:gd name="T5" fmla="*/ 24 h 1920"/>
                <a:gd name="T6" fmla="*/ 32 w 848"/>
                <a:gd name="T7" fmla="*/ 28 h 1920"/>
                <a:gd name="T8" fmla="*/ 31 w 848"/>
                <a:gd name="T9" fmla="*/ 31 h 1920"/>
                <a:gd name="T10" fmla="*/ 31 w 848"/>
                <a:gd name="T11" fmla="*/ 35 h 1920"/>
                <a:gd name="T12" fmla="*/ 31 w 848"/>
                <a:gd name="T13" fmla="*/ 38 h 1920"/>
                <a:gd name="T14" fmla="*/ 32 w 848"/>
                <a:gd name="T15" fmla="*/ 43 h 1920"/>
                <a:gd name="T16" fmla="*/ 32 w 848"/>
                <a:gd name="T17" fmla="*/ 47 h 1920"/>
                <a:gd name="T18" fmla="*/ 32 w 848"/>
                <a:gd name="T19" fmla="*/ 51 h 1920"/>
                <a:gd name="T20" fmla="*/ 34 w 848"/>
                <a:gd name="T21" fmla="*/ 56 h 1920"/>
                <a:gd name="T22" fmla="*/ 33 w 848"/>
                <a:gd name="T23" fmla="*/ 58 h 1920"/>
                <a:gd name="T24" fmla="*/ 31 w 848"/>
                <a:gd name="T25" fmla="*/ 59 h 1920"/>
                <a:gd name="T26" fmla="*/ 29 w 848"/>
                <a:gd name="T27" fmla="*/ 60 h 1920"/>
                <a:gd name="T28" fmla="*/ 29 w 848"/>
                <a:gd name="T29" fmla="*/ 63 h 1920"/>
                <a:gd name="T30" fmla="*/ 29 w 848"/>
                <a:gd name="T31" fmla="*/ 66 h 1920"/>
                <a:gd name="T32" fmla="*/ 29 w 848"/>
                <a:gd name="T33" fmla="*/ 69 h 1920"/>
                <a:gd name="T34" fmla="*/ 31 w 848"/>
                <a:gd name="T35" fmla="*/ 72 h 1920"/>
                <a:gd name="T36" fmla="*/ 33 w 848"/>
                <a:gd name="T37" fmla="*/ 73 h 1920"/>
                <a:gd name="T38" fmla="*/ 34 w 848"/>
                <a:gd name="T39" fmla="*/ 76 h 1920"/>
                <a:gd name="T40" fmla="*/ 28 w 848"/>
                <a:gd name="T41" fmla="*/ 77 h 1920"/>
                <a:gd name="T42" fmla="*/ 26 w 848"/>
                <a:gd name="T43" fmla="*/ 76 h 1920"/>
                <a:gd name="T44" fmla="*/ 24 w 848"/>
                <a:gd name="T45" fmla="*/ 75 h 1920"/>
                <a:gd name="T46" fmla="*/ 23 w 848"/>
                <a:gd name="T47" fmla="*/ 73 h 1920"/>
                <a:gd name="T48" fmla="*/ 23 w 848"/>
                <a:gd name="T49" fmla="*/ 68 h 1920"/>
                <a:gd name="T50" fmla="*/ 24 w 848"/>
                <a:gd name="T51" fmla="*/ 63 h 1920"/>
                <a:gd name="T52" fmla="*/ 24 w 848"/>
                <a:gd name="T53" fmla="*/ 61 h 1920"/>
                <a:gd name="T54" fmla="*/ 24 w 848"/>
                <a:gd name="T55" fmla="*/ 59 h 1920"/>
                <a:gd name="T56" fmla="*/ 23 w 848"/>
                <a:gd name="T57" fmla="*/ 59 h 1920"/>
                <a:gd name="T58" fmla="*/ 21 w 848"/>
                <a:gd name="T59" fmla="*/ 58 h 1920"/>
                <a:gd name="T60" fmla="*/ 21 w 848"/>
                <a:gd name="T61" fmla="*/ 56 h 1920"/>
                <a:gd name="T62" fmla="*/ 21 w 848"/>
                <a:gd name="T63" fmla="*/ 53 h 1920"/>
                <a:gd name="T64" fmla="*/ 22 w 848"/>
                <a:gd name="T65" fmla="*/ 51 h 1920"/>
                <a:gd name="T66" fmla="*/ 22 w 848"/>
                <a:gd name="T67" fmla="*/ 48 h 1920"/>
                <a:gd name="T68" fmla="*/ 21 w 848"/>
                <a:gd name="T69" fmla="*/ 44 h 1920"/>
                <a:gd name="T70" fmla="*/ 22 w 848"/>
                <a:gd name="T71" fmla="*/ 41 h 1920"/>
                <a:gd name="T72" fmla="*/ 21 w 848"/>
                <a:gd name="T73" fmla="*/ 38 h 1920"/>
                <a:gd name="T74" fmla="*/ 21 w 848"/>
                <a:gd name="T75" fmla="*/ 36 h 1920"/>
                <a:gd name="T76" fmla="*/ 21 w 848"/>
                <a:gd name="T77" fmla="*/ 33 h 1920"/>
                <a:gd name="T78" fmla="*/ 20 w 848"/>
                <a:gd name="T79" fmla="*/ 30 h 1920"/>
                <a:gd name="T80" fmla="*/ 20 w 848"/>
                <a:gd name="T81" fmla="*/ 28 h 1920"/>
                <a:gd name="T82" fmla="*/ 19 w 848"/>
                <a:gd name="T83" fmla="*/ 25 h 1920"/>
                <a:gd name="T84" fmla="*/ 19 w 848"/>
                <a:gd name="T85" fmla="*/ 23 h 1920"/>
                <a:gd name="T86" fmla="*/ 17 w 848"/>
                <a:gd name="T87" fmla="*/ 22 h 1920"/>
                <a:gd name="T88" fmla="*/ 0 w 848"/>
                <a:gd name="T89" fmla="*/ 5 h 192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848" h="1920">
                  <a:moveTo>
                    <a:pt x="0" y="124"/>
                  </a:moveTo>
                  <a:lnTo>
                    <a:pt x="20" y="103"/>
                  </a:lnTo>
                  <a:lnTo>
                    <a:pt x="26" y="94"/>
                  </a:lnTo>
                  <a:lnTo>
                    <a:pt x="36" y="82"/>
                  </a:lnTo>
                  <a:lnTo>
                    <a:pt x="67" y="39"/>
                  </a:lnTo>
                  <a:lnTo>
                    <a:pt x="109" y="0"/>
                  </a:lnTo>
                  <a:lnTo>
                    <a:pt x="848" y="533"/>
                  </a:lnTo>
                  <a:lnTo>
                    <a:pt x="848" y="562"/>
                  </a:lnTo>
                  <a:lnTo>
                    <a:pt x="839" y="599"/>
                  </a:lnTo>
                  <a:lnTo>
                    <a:pt x="830" y="637"/>
                  </a:lnTo>
                  <a:lnTo>
                    <a:pt x="819" y="675"/>
                  </a:lnTo>
                  <a:lnTo>
                    <a:pt x="808" y="709"/>
                  </a:lnTo>
                  <a:lnTo>
                    <a:pt x="802" y="721"/>
                  </a:lnTo>
                  <a:lnTo>
                    <a:pt x="793" y="743"/>
                  </a:lnTo>
                  <a:lnTo>
                    <a:pt x="783" y="767"/>
                  </a:lnTo>
                  <a:lnTo>
                    <a:pt x="774" y="781"/>
                  </a:lnTo>
                  <a:lnTo>
                    <a:pt x="777" y="816"/>
                  </a:lnTo>
                  <a:lnTo>
                    <a:pt x="780" y="869"/>
                  </a:lnTo>
                  <a:lnTo>
                    <a:pt x="783" y="904"/>
                  </a:lnTo>
                  <a:lnTo>
                    <a:pt x="783" y="933"/>
                  </a:lnTo>
                  <a:lnTo>
                    <a:pt x="783" y="947"/>
                  </a:lnTo>
                  <a:lnTo>
                    <a:pt x="786" y="979"/>
                  </a:lnTo>
                  <a:lnTo>
                    <a:pt x="793" y="1017"/>
                  </a:lnTo>
                  <a:lnTo>
                    <a:pt x="801" y="1078"/>
                  </a:lnTo>
                  <a:lnTo>
                    <a:pt x="800" y="1119"/>
                  </a:lnTo>
                  <a:lnTo>
                    <a:pt x="800" y="1156"/>
                  </a:lnTo>
                  <a:lnTo>
                    <a:pt x="802" y="1185"/>
                  </a:lnTo>
                  <a:lnTo>
                    <a:pt x="797" y="1242"/>
                  </a:lnTo>
                  <a:lnTo>
                    <a:pt x="793" y="1276"/>
                  </a:lnTo>
                  <a:lnTo>
                    <a:pt x="795" y="1284"/>
                  </a:lnTo>
                  <a:lnTo>
                    <a:pt x="790" y="1318"/>
                  </a:lnTo>
                  <a:lnTo>
                    <a:pt x="795" y="1357"/>
                  </a:lnTo>
                  <a:lnTo>
                    <a:pt x="836" y="1399"/>
                  </a:lnTo>
                  <a:lnTo>
                    <a:pt x="843" y="1422"/>
                  </a:lnTo>
                  <a:lnTo>
                    <a:pt x="836" y="1432"/>
                  </a:lnTo>
                  <a:lnTo>
                    <a:pt x="826" y="1441"/>
                  </a:lnTo>
                  <a:lnTo>
                    <a:pt x="811" y="1454"/>
                  </a:lnTo>
                  <a:lnTo>
                    <a:pt x="797" y="1464"/>
                  </a:lnTo>
                  <a:lnTo>
                    <a:pt x="765" y="1469"/>
                  </a:lnTo>
                  <a:lnTo>
                    <a:pt x="755" y="1470"/>
                  </a:lnTo>
                  <a:lnTo>
                    <a:pt x="741" y="1479"/>
                  </a:lnTo>
                  <a:lnTo>
                    <a:pt x="733" y="1503"/>
                  </a:lnTo>
                  <a:lnTo>
                    <a:pt x="724" y="1533"/>
                  </a:lnTo>
                  <a:lnTo>
                    <a:pt x="724" y="1564"/>
                  </a:lnTo>
                  <a:lnTo>
                    <a:pt x="725" y="1586"/>
                  </a:lnTo>
                  <a:lnTo>
                    <a:pt x="724" y="1614"/>
                  </a:lnTo>
                  <a:lnTo>
                    <a:pt x="724" y="1631"/>
                  </a:lnTo>
                  <a:lnTo>
                    <a:pt x="724" y="1662"/>
                  </a:lnTo>
                  <a:lnTo>
                    <a:pt x="724" y="1679"/>
                  </a:lnTo>
                  <a:lnTo>
                    <a:pt x="724" y="1695"/>
                  </a:lnTo>
                  <a:lnTo>
                    <a:pt x="724" y="1728"/>
                  </a:lnTo>
                  <a:lnTo>
                    <a:pt x="729" y="1752"/>
                  </a:lnTo>
                  <a:lnTo>
                    <a:pt x="755" y="1789"/>
                  </a:lnTo>
                  <a:lnTo>
                    <a:pt x="780" y="1802"/>
                  </a:lnTo>
                  <a:lnTo>
                    <a:pt x="800" y="1813"/>
                  </a:lnTo>
                  <a:lnTo>
                    <a:pt x="815" y="1823"/>
                  </a:lnTo>
                  <a:lnTo>
                    <a:pt x="828" y="1834"/>
                  </a:lnTo>
                  <a:lnTo>
                    <a:pt x="835" y="1857"/>
                  </a:lnTo>
                  <a:lnTo>
                    <a:pt x="843" y="1876"/>
                  </a:lnTo>
                  <a:lnTo>
                    <a:pt x="844" y="1902"/>
                  </a:lnTo>
                  <a:lnTo>
                    <a:pt x="844" y="1920"/>
                  </a:lnTo>
                  <a:lnTo>
                    <a:pt x="738" y="1920"/>
                  </a:lnTo>
                  <a:lnTo>
                    <a:pt x="709" y="1920"/>
                  </a:lnTo>
                  <a:lnTo>
                    <a:pt x="692" y="1915"/>
                  </a:lnTo>
                  <a:lnTo>
                    <a:pt x="665" y="1900"/>
                  </a:lnTo>
                  <a:lnTo>
                    <a:pt x="655" y="1890"/>
                  </a:lnTo>
                  <a:lnTo>
                    <a:pt x="635" y="1870"/>
                  </a:lnTo>
                  <a:lnTo>
                    <a:pt x="626" y="1888"/>
                  </a:lnTo>
                  <a:lnTo>
                    <a:pt x="608" y="1887"/>
                  </a:lnTo>
                  <a:lnTo>
                    <a:pt x="575" y="1875"/>
                  </a:lnTo>
                  <a:lnTo>
                    <a:pt x="560" y="1864"/>
                  </a:lnTo>
                  <a:lnTo>
                    <a:pt x="566" y="1820"/>
                  </a:lnTo>
                  <a:lnTo>
                    <a:pt x="568" y="1770"/>
                  </a:lnTo>
                  <a:lnTo>
                    <a:pt x="569" y="1743"/>
                  </a:lnTo>
                  <a:lnTo>
                    <a:pt x="578" y="1710"/>
                  </a:lnTo>
                  <a:lnTo>
                    <a:pt x="584" y="1657"/>
                  </a:lnTo>
                  <a:lnTo>
                    <a:pt x="590" y="1614"/>
                  </a:lnTo>
                  <a:lnTo>
                    <a:pt x="593" y="1577"/>
                  </a:lnTo>
                  <a:lnTo>
                    <a:pt x="595" y="1553"/>
                  </a:lnTo>
                  <a:lnTo>
                    <a:pt x="598" y="1533"/>
                  </a:lnTo>
                  <a:lnTo>
                    <a:pt x="598" y="1517"/>
                  </a:lnTo>
                  <a:lnTo>
                    <a:pt x="598" y="1501"/>
                  </a:lnTo>
                  <a:lnTo>
                    <a:pt x="598" y="1474"/>
                  </a:lnTo>
                  <a:lnTo>
                    <a:pt x="595" y="1470"/>
                  </a:lnTo>
                  <a:lnTo>
                    <a:pt x="598" y="1468"/>
                  </a:lnTo>
                  <a:lnTo>
                    <a:pt x="583" y="1469"/>
                  </a:lnTo>
                  <a:lnTo>
                    <a:pt x="569" y="1469"/>
                  </a:lnTo>
                  <a:lnTo>
                    <a:pt x="557" y="1463"/>
                  </a:lnTo>
                  <a:lnTo>
                    <a:pt x="541" y="1459"/>
                  </a:lnTo>
                  <a:lnTo>
                    <a:pt x="521" y="1444"/>
                  </a:lnTo>
                  <a:lnTo>
                    <a:pt x="514" y="1420"/>
                  </a:lnTo>
                  <a:lnTo>
                    <a:pt x="514" y="1405"/>
                  </a:lnTo>
                  <a:lnTo>
                    <a:pt x="513" y="1390"/>
                  </a:lnTo>
                  <a:lnTo>
                    <a:pt x="521" y="1353"/>
                  </a:lnTo>
                  <a:lnTo>
                    <a:pt x="524" y="1341"/>
                  </a:lnTo>
                  <a:lnTo>
                    <a:pt x="528" y="1328"/>
                  </a:lnTo>
                  <a:lnTo>
                    <a:pt x="528" y="1324"/>
                  </a:lnTo>
                  <a:lnTo>
                    <a:pt x="534" y="1294"/>
                  </a:lnTo>
                  <a:lnTo>
                    <a:pt x="538" y="1271"/>
                  </a:lnTo>
                  <a:lnTo>
                    <a:pt x="541" y="1247"/>
                  </a:lnTo>
                  <a:lnTo>
                    <a:pt x="542" y="1235"/>
                  </a:lnTo>
                  <a:lnTo>
                    <a:pt x="547" y="1190"/>
                  </a:lnTo>
                  <a:lnTo>
                    <a:pt x="543" y="1154"/>
                  </a:lnTo>
                  <a:lnTo>
                    <a:pt x="541" y="1137"/>
                  </a:lnTo>
                  <a:lnTo>
                    <a:pt x="534" y="1110"/>
                  </a:lnTo>
                  <a:lnTo>
                    <a:pt x="538" y="1083"/>
                  </a:lnTo>
                  <a:lnTo>
                    <a:pt x="541" y="1055"/>
                  </a:lnTo>
                  <a:lnTo>
                    <a:pt x="541" y="1032"/>
                  </a:lnTo>
                  <a:lnTo>
                    <a:pt x="541" y="1017"/>
                  </a:lnTo>
                  <a:lnTo>
                    <a:pt x="539" y="983"/>
                  </a:lnTo>
                  <a:lnTo>
                    <a:pt x="525" y="948"/>
                  </a:lnTo>
                  <a:lnTo>
                    <a:pt x="523" y="938"/>
                  </a:lnTo>
                  <a:lnTo>
                    <a:pt x="517" y="918"/>
                  </a:lnTo>
                  <a:lnTo>
                    <a:pt x="520" y="892"/>
                  </a:lnTo>
                  <a:lnTo>
                    <a:pt x="521" y="867"/>
                  </a:lnTo>
                  <a:lnTo>
                    <a:pt x="524" y="840"/>
                  </a:lnTo>
                  <a:lnTo>
                    <a:pt x="524" y="828"/>
                  </a:lnTo>
                  <a:lnTo>
                    <a:pt x="520" y="794"/>
                  </a:lnTo>
                  <a:lnTo>
                    <a:pt x="514" y="775"/>
                  </a:lnTo>
                  <a:lnTo>
                    <a:pt x="510" y="753"/>
                  </a:lnTo>
                  <a:lnTo>
                    <a:pt x="502" y="725"/>
                  </a:lnTo>
                  <a:lnTo>
                    <a:pt x="498" y="709"/>
                  </a:lnTo>
                  <a:lnTo>
                    <a:pt x="493" y="690"/>
                  </a:lnTo>
                  <a:lnTo>
                    <a:pt x="489" y="668"/>
                  </a:lnTo>
                  <a:lnTo>
                    <a:pt x="488" y="661"/>
                  </a:lnTo>
                  <a:lnTo>
                    <a:pt x="479" y="634"/>
                  </a:lnTo>
                  <a:lnTo>
                    <a:pt x="477" y="615"/>
                  </a:lnTo>
                  <a:lnTo>
                    <a:pt x="471" y="598"/>
                  </a:lnTo>
                  <a:lnTo>
                    <a:pt x="465" y="574"/>
                  </a:lnTo>
                  <a:lnTo>
                    <a:pt x="459" y="549"/>
                  </a:lnTo>
                  <a:lnTo>
                    <a:pt x="445" y="516"/>
                  </a:lnTo>
                  <a:lnTo>
                    <a:pt x="430" y="549"/>
                  </a:lnTo>
                  <a:lnTo>
                    <a:pt x="416" y="574"/>
                  </a:lnTo>
                  <a:lnTo>
                    <a:pt x="402" y="598"/>
                  </a:lnTo>
                  <a:lnTo>
                    <a:pt x="0" y="124"/>
                  </a:lnTo>
                  <a:close/>
                </a:path>
              </a:pathLst>
            </a:custGeom>
            <a:solidFill>
              <a:srgbClr val="404000"/>
            </a:solidFill>
            <a:ln w="0">
              <a:solidFill>
                <a:srgbClr val="000000"/>
              </a:solidFill>
              <a:prstDash val="solid"/>
              <a:round/>
              <a:headEnd/>
              <a:tailEnd/>
            </a:ln>
          </p:spPr>
          <p:txBody>
            <a:bodyPr/>
            <a:lstStyle/>
            <a:p>
              <a:endParaRPr lang="en-US"/>
            </a:p>
          </p:txBody>
        </p:sp>
        <p:sp>
          <p:nvSpPr>
            <p:cNvPr id="141331" name="Freeform 50"/>
            <p:cNvSpPr>
              <a:spLocks/>
            </p:cNvSpPr>
            <p:nvPr/>
          </p:nvSpPr>
          <p:spPr bwMode="auto">
            <a:xfrm>
              <a:off x="5216" y="1753"/>
              <a:ext cx="96" cy="355"/>
            </a:xfrm>
            <a:custGeom>
              <a:avLst/>
              <a:gdLst>
                <a:gd name="T0" fmla="*/ 18 w 480"/>
                <a:gd name="T1" fmla="*/ 20 h 1777"/>
                <a:gd name="T2" fmla="*/ 18 w 480"/>
                <a:gd name="T3" fmla="*/ 22 h 1777"/>
                <a:gd name="T4" fmla="*/ 18 w 480"/>
                <a:gd name="T5" fmla="*/ 26 h 1777"/>
                <a:gd name="T6" fmla="*/ 17 w 480"/>
                <a:gd name="T7" fmla="*/ 28 h 1777"/>
                <a:gd name="T8" fmla="*/ 17 w 480"/>
                <a:gd name="T9" fmla="*/ 31 h 1777"/>
                <a:gd name="T10" fmla="*/ 16 w 480"/>
                <a:gd name="T11" fmla="*/ 33 h 1777"/>
                <a:gd name="T12" fmla="*/ 16 w 480"/>
                <a:gd name="T13" fmla="*/ 36 h 1777"/>
                <a:gd name="T14" fmla="*/ 16 w 480"/>
                <a:gd name="T15" fmla="*/ 39 h 1777"/>
                <a:gd name="T16" fmla="*/ 16 w 480"/>
                <a:gd name="T17" fmla="*/ 42 h 1777"/>
                <a:gd name="T18" fmla="*/ 16 w 480"/>
                <a:gd name="T19" fmla="*/ 45 h 1777"/>
                <a:gd name="T20" fmla="*/ 16 w 480"/>
                <a:gd name="T21" fmla="*/ 49 h 1777"/>
                <a:gd name="T22" fmla="*/ 16 w 480"/>
                <a:gd name="T23" fmla="*/ 51 h 1777"/>
                <a:gd name="T24" fmla="*/ 14 w 480"/>
                <a:gd name="T25" fmla="*/ 52 h 1777"/>
                <a:gd name="T26" fmla="*/ 13 w 480"/>
                <a:gd name="T27" fmla="*/ 53 h 1777"/>
                <a:gd name="T28" fmla="*/ 13 w 480"/>
                <a:gd name="T29" fmla="*/ 56 h 1777"/>
                <a:gd name="T30" fmla="*/ 13 w 480"/>
                <a:gd name="T31" fmla="*/ 59 h 1777"/>
                <a:gd name="T32" fmla="*/ 13 w 480"/>
                <a:gd name="T33" fmla="*/ 61 h 1777"/>
                <a:gd name="T34" fmla="*/ 13 w 480"/>
                <a:gd name="T35" fmla="*/ 64 h 1777"/>
                <a:gd name="T36" fmla="*/ 13 w 480"/>
                <a:gd name="T37" fmla="*/ 67 h 1777"/>
                <a:gd name="T38" fmla="*/ 13 w 480"/>
                <a:gd name="T39" fmla="*/ 69 h 1777"/>
                <a:gd name="T40" fmla="*/ 11 w 480"/>
                <a:gd name="T41" fmla="*/ 69 h 1777"/>
                <a:gd name="T42" fmla="*/ 10 w 480"/>
                <a:gd name="T43" fmla="*/ 68 h 1777"/>
                <a:gd name="T44" fmla="*/ 10 w 480"/>
                <a:gd name="T45" fmla="*/ 69 h 1777"/>
                <a:gd name="T46" fmla="*/ 9 w 480"/>
                <a:gd name="T47" fmla="*/ 70 h 1777"/>
                <a:gd name="T48" fmla="*/ 2 w 480"/>
                <a:gd name="T49" fmla="*/ 71 h 1777"/>
                <a:gd name="T50" fmla="*/ 3 w 480"/>
                <a:gd name="T51" fmla="*/ 68 h 1777"/>
                <a:gd name="T52" fmla="*/ 3 w 480"/>
                <a:gd name="T53" fmla="*/ 67 h 1777"/>
                <a:gd name="T54" fmla="*/ 4 w 480"/>
                <a:gd name="T55" fmla="*/ 66 h 1777"/>
                <a:gd name="T56" fmla="*/ 6 w 480"/>
                <a:gd name="T57" fmla="*/ 65 h 1777"/>
                <a:gd name="T58" fmla="*/ 6 w 480"/>
                <a:gd name="T59" fmla="*/ 63 h 1777"/>
                <a:gd name="T60" fmla="*/ 7 w 480"/>
                <a:gd name="T61" fmla="*/ 62 h 1777"/>
                <a:gd name="T62" fmla="*/ 7 w 480"/>
                <a:gd name="T63" fmla="*/ 59 h 1777"/>
                <a:gd name="T64" fmla="*/ 7 w 480"/>
                <a:gd name="T65" fmla="*/ 55 h 1777"/>
                <a:gd name="T66" fmla="*/ 7 w 480"/>
                <a:gd name="T67" fmla="*/ 52 h 1777"/>
                <a:gd name="T68" fmla="*/ 6 w 480"/>
                <a:gd name="T69" fmla="*/ 50 h 1777"/>
                <a:gd name="T70" fmla="*/ 5 w 480"/>
                <a:gd name="T71" fmla="*/ 49 h 1777"/>
                <a:gd name="T72" fmla="*/ 5 w 480"/>
                <a:gd name="T73" fmla="*/ 47 h 1777"/>
                <a:gd name="T74" fmla="*/ 5 w 480"/>
                <a:gd name="T75" fmla="*/ 43 h 1777"/>
                <a:gd name="T76" fmla="*/ 6 w 480"/>
                <a:gd name="T77" fmla="*/ 40 h 1777"/>
                <a:gd name="T78" fmla="*/ 7 w 480"/>
                <a:gd name="T79" fmla="*/ 36 h 1777"/>
                <a:gd name="T80" fmla="*/ 8 w 480"/>
                <a:gd name="T81" fmla="*/ 33 h 1777"/>
                <a:gd name="T82" fmla="*/ 8 w 480"/>
                <a:gd name="T83" fmla="*/ 30 h 1777"/>
                <a:gd name="T84" fmla="*/ 7 w 480"/>
                <a:gd name="T85" fmla="*/ 27 h 1777"/>
                <a:gd name="T86" fmla="*/ 7 w 480"/>
                <a:gd name="T87" fmla="*/ 26 h 1777"/>
                <a:gd name="T88" fmla="*/ 5 w 480"/>
                <a:gd name="T89" fmla="*/ 24 h 1777"/>
                <a:gd name="T90" fmla="*/ 5 w 480"/>
                <a:gd name="T91" fmla="*/ 22 h 1777"/>
                <a:gd name="T92" fmla="*/ 5 w 480"/>
                <a:gd name="T93" fmla="*/ 20 h 1777"/>
                <a:gd name="T94" fmla="*/ 6 w 480"/>
                <a:gd name="T95" fmla="*/ 16 h 1777"/>
                <a:gd name="T96" fmla="*/ 5 w 480"/>
                <a:gd name="T97" fmla="*/ 16 h 1777"/>
                <a:gd name="T98" fmla="*/ 3 w 480"/>
                <a:gd name="T99" fmla="*/ 15 h 1777"/>
                <a:gd name="T100" fmla="*/ 1 w 480"/>
                <a:gd name="T101" fmla="*/ 13 h 1777"/>
                <a:gd name="T102" fmla="*/ 0 w 480"/>
                <a:gd name="T103" fmla="*/ 11 h 1777"/>
                <a:gd name="T104" fmla="*/ 0 w 480"/>
                <a:gd name="T105" fmla="*/ 7 h 1777"/>
                <a:gd name="T106" fmla="*/ 1 w 480"/>
                <a:gd name="T107" fmla="*/ 6 h 1777"/>
                <a:gd name="T108" fmla="*/ 1 w 480"/>
                <a:gd name="T109" fmla="*/ 3 h 1777"/>
                <a:gd name="T110" fmla="*/ 2 w 480"/>
                <a:gd name="T111" fmla="*/ 2 h 1777"/>
                <a:gd name="T112" fmla="*/ 3 w 480"/>
                <a:gd name="T113" fmla="*/ 0 h 177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80" h="1777">
                  <a:moveTo>
                    <a:pt x="480" y="471"/>
                  </a:moveTo>
                  <a:lnTo>
                    <a:pt x="461" y="497"/>
                  </a:lnTo>
                  <a:lnTo>
                    <a:pt x="452" y="518"/>
                  </a:lnTo>
                  <a:lnTo>
                    <a:pt x="448" y="548"/>
                  </a:lnTo>
                  <a:lnTo>
                    <a:pt x="451" y="600"/>
                  </a:lnTo>
                  <a:lnTo>
                    <a:pt x="448" y="654"/>
                  </a:lnTo>
                  <a:lnTo>
                    <a:pt x="438" y="695"/>
                  </a:lnTo>
                  <a:lnTo>
                    <a:pt x="435" y="708"/>
                  </a:lnTo>
                  <a:lnTo>
                    <a:pt x="424" y="744"/>
                  </a:lnTo>
                  <a:lnTo>
                    <a:pt x="417" y="771"/>
                  </a:lnTo>
                  <a:lnTo>
                    <a:pt x="409" y="814"/>
                  </a:lnTo>
                  <a:lnTo>
                    <a:pt x="406" y="833"/>
                  </a:lnTo>
                  <a:lnTo>
                    <a:pt x="406" y="852"/>
                  </a:lnTo>
                  <a:lnTo>
                    <a:pt x="403" y="892"/>
                  </a:lnTo>
                  <a:lnTo>
                    <a:pt x="401" y="923"/>
                  </a:lnTo>
                  <a:lnTo>
                    <a:pt x="397" y="985"/>
                  </a:lnTo>
                  <a:lnTo>
                    <a:pt x="396" y="1010"/>
                  </a:lnTo>
                  <a:lnTo>
                    <a:pt x="396" y="1052"/>
                  </a:lnTo>
                  <a:lnTo>
                    <a:pt x="396" y="1077"/>
                  </a:lnTo>
                  <a:lnTo>
                    <a:pt x="397" y="1133"/>
                  </a:lnTo>
                  <a:lnTo>
                    <a:pt x="392" y="1183"/>
                  </a:lnTo>
                  <a:lnTo>
                    <a:pt x="388" y="1226"/>
                  </a:lnTo>
                  <a:lnTo>
                    <a:pt x="392" y="1264"/>
                  </a:lnTo>
                  <a:lnTo>
                    <a:pt x="397" y="1282"/>
                  </a:lnTo>
                  <a:lnTo>
                    <a:pt x="383" y="1293"/>
                  </a:lnTo>
                  <a:lnTo>
                    <a:pt x="347" y="1305"/>
                  </a:lnTo>
                  <a:lnTo>
                    <a:pt x="326" y="1309"/>
                  </a:lnTo>
                  <a:lnTo>
                    <a:pt x="318" y="1334"/>
                  </a:lnTo>
                  <a:lnTo>
                    <a:pt x="313" y="1376"/>
                  </a:lnTo>
                  <a:lnTo>
                    <a:pt x="313" y="1406"/>
                  </a:lnTo>
                  <a:lnTo>
                    <a:pt x="313" y="1437"/>
                  </a:lnTo>
                  <a:lnTo>
                    <a:pt x="313" y="1487"/>
                  </a:lnTo>
                  <a:lnTo>
                    <a:pt x="313" y="1504"/>
                  </a:lnTo>
                  <a:lnTo>
                    <a:pt x="313" y="1518"/>
                  </a:lnTo>
                  <a:lnTo>
                    <a:pt x="313" y="1552"/>
                  </a:lnTo>
                  <a:lnTo>
                    <a:pt x="324" y="1595"/>
                  </a:lnTo>
                  <a:lnTo>
                    <a:pt x="330" y="1631"/>
                  </a:lnTo>
                  <a:lnTo>
                    <a:pt x="336" y="1668"/>
                  </a:lnTo>
                  <a:lnTo>
                    <a:pt x="338" y="1723"/>
                  </a:lnTo>
                  <a:lnTo>
                    <a:pt x="320" y="1734"/>
                  </a:lnTo>
                  <a:lnTo>
                    <a:pt x="288" y="1737"/>
                  </a:lnTo>
                  <a:lnTo>
                    <a:pt x="266" y="1734"/>
                  </a:lnTo>
                  <a:lnTo>
                    <a:pt x="265" y="1721"/>
                  </a:lnTo>
                  <a:lnTo>
                    <a:pt x="260" y="1701"/>
                  </a:lnTo>
                  <a:lnTo>
                    <a:pt x="253" y="1692"/>
                  </a:lnTo>
                  <a:lnTo>
                    <a:pt x="243" y="1730"/>
                  </a:lnTo>
                  <a:lnTo>
                    <a:pt x="230" y="1746"/>
                  </a:lnTo>
                  <a:lnTo>
                    <a:pt x="214" y="1761"/>
                  </a:lnTo>
                  <a:lnTo>
                    <a:pt x="187" y="1777"/>
                  </a:lnTo>
                  <a:lnTo>
                    <a:pt x="61" y="1775"/>
                  </a:lnTo>
                  <a:lnTo>
                    <a:pt x="56" y="1749"/>
                  </a:lnTo>
                  <a:lnTo>
                    <a:pt x="63" y="1713"/>
                  </a:lnTo>
                  <a:lnTo>
                    <a:pt x="66" y="1705"/>
                  </a:lnTo>
                  <a:lnTo>
                    <a:pt x="70" y="1688"/>
                  </a:lnTo>
                  <a:lnTo>
                    <a:pt x="83" y="1669"/>
                  </a:lnTo>
                  <a:lnTo>
                    <a:pt x="103" y="1647"/>
                  </a:lnTo>
                  <a:lnTo>
                    <a:pt x="122" y="1631"/>
                  </a:lnTo>
                  <a:lnTo>
                    <a:pt x="138" y="1617"/>
                  </a:lnTo>
                  <a:lnTo>
                    <a:pt x="146" y="1601"/>
                  </a:lnTo>
                  <a:lnTo>
                    <a:pt x="160" y="1587"/>
                  </a:lnTo>
                  <a:lnTo>
                    <a:pt x="169" y="1569"/>
                  </a:lnTo>
                  <a:lnTo>
                    <a:pt x="173" y="1552"/>
                  </a:lnTo>
                  <a:lnTo>
                    <a:pt x="173" y="1535"/>
                  </a:lnTo>
                  <a:lnTo>
                    <a:pt x="173" y="1487"/>
                  </a:lnTo>
                  <a:lnTo>
                    <a:pt x="173" y="1424"/>
                  </a:lnTo>
                  <a:lnTo>
                    <a:pt x="173" y="1376"/>
                  </a:lnTo>
                  <a:lnTo>
                    <a:pt x="173" y="1342"/>
                  </a:lnTo>
                  <a:lnTo>
                    <a:pt x="173" y="1293"/>
                  </a:lnTo>
                  <a:lnTo>
                    <a:pt x="173" y="1261"/>
                  </a:lnTo>
                  <a:lnTo>
                    <a:pt x="159" y="1263"/>
                  </a:lnTo>
                  <a:lnTo>
                    <a:pt x="138" y="1259"/>
                  </a:lnTo>
                  <a:lnTo>
                    <a:pt x="124" y="1237"/>
                  </a:lnTo>
                  <a:lnTo>
                    <a:pt x="116" y="1214"/>
                  </a:lnTo>
                  <a:lnTo>
                    <a:pt x="113" y="1175"/>
                  </a:lnTo>
                  <a:lnTo>
                    <a:pt x="116" y="1137"/>
                  </a:lnTo>
                  <a:lnTo>
                    <a:pt x="131" y="1077"/>
                  </a:lnTo>
                  <a:lnTo>
                    <a:pt x="146" y="1035"/>
                  </a:lnTo>
                  <a:lnTo>
                    <a:pt x="159" y="996"/>
                  </a:lnTo>
                  <a:lnTo>
                    <a:pt x="173" y="939"/>
                  </a:lnTo>
                  <a:lnTo>
                    <a:pt x="187" y="890"/>
                  </a:lnTo>
                  <a:lnTo>
                    <a:pt x="194" y="852"/>
                  </a:lnTo>
                  <a:lnTo>
                    <a:pt x="200" y="816"/>
                  </a:lnTo>
                  <a:lnTo>
                    <a:pt x="208" y="780"/>
                  </a:lnTo>
                  <a:lnTo>
                    <a:pt x="208" y="749"/>
                  </a:lnTo>
                  <a:lnTo>
                    <a:pt x="196" y="713"/>
                  </a:lnTo>
                  <a:lnTo>
                    <a:pt x="187" y="681"/>
                  </a:lnTo>
                  <a:lnTo>
                    <a:pt x="175" y="653"/>
                  </a:lnTo>
                  <a:lnTo>
                    <a:pt x="164" y="654"/>
                  </a:lnTo>
                  <a:lnTo>
                    <a:pt x="146" y="648"/>
                  </a:lnTo>
                  <a:lnTo>
                    <a:pt x="124" y="609"/>
                  </a:lnTo>
                  <a:lnTo>
                    <a:pt x="116" y="578"/>
                  </a:lnTo>
                  <a:lnTo>
                    <a:pt x="114" y="542"/>
                  </a:lnTo>
                  <a:lnTo>
                    <a:pt x="116" y="519"/>
                  </a:lnTo>
                  <a:lnTo>
                    <a:pt x="122" y="490"/>
                  </a:lnTo>
                  <a:lnTo>
                    <a:pt x="131" y="437"/>
                  </a:lnTo>
                  <a:lnTo>
                    <a:pt x="146" y="406"/>
                  </a:lnTo>
                  <a:lnTo>
                    <a:pt x="146" y="389"/>
                  </a:lnTo>
                  <a:lnTo>
                    <a:pt x="118" y="389"/>
                  </a:lnTo>
                  <a:lnTo>
                    <a:pt x="95" y="380"/>
                  </a:lnTo>
                  <a:lnTo>
                    <a:pt x="66" y="364"/>
                  </a:lnTo>
                  <a:lnTo>
                    <a:pt x="37" y="344"/>
                  </a:lnTo>
                  <a:lnTo>
                    <a:pt x="16" y="318"/>
                  </a:lnTo>
                  <a:lnTo>
                    <a:pt x="6" y="291"/>
                  </a:lnTo>
                  <a:lnTo>
                    <a:pt x="2" y="270"/>
                  </a:lnTo>
                  <a:lnTo>
                    <a:pt x="0" y="231"/>
                  </a:lnTo>
                  <a:lnTo>
                    <a:pt x="0" y="186"/>
                  </a:lnTo>
                  <a:lnTo>
                    <a:pt x="2" y="167"/>
                  </a:lnTo>
                  <a:lnTo>
                    <a:pt x="14" y="146"/>
                  </a:lnTo>
                  <a:lnTo>
                    <a:pt x="19" y="116"/>
                  </a:lnTo>
                  <a:lnTo>
                    <a:pt x="31" y="82"/>
                  </a:lnTo>
                  <a:lnTo>
                    <a:pt x="39" y="66"/>
                  </a:lnTo>
                  <a:lnTo>
                    <a:pt x="49" y="46"/>
                  </a:lnTo>
                  <a:lnTo>
                    <a:pt x="61" y="27"/>
                  </a:lnTo>
                  <a:lnTo>
                    <a:pt x="77" y="0"/>
                  </a:lnTo>
                  <a:lnTo>
                    <a:pt x="480" y="471"/>
                  </a:lnTo>
                  <a:close/>
                </a:path>
              </a:pathLst>
            </a:custGeom>
            <a:solidFill>
              <a:srgbClr val="404000"/>
            </a:solidFill>
            <a:ln w="0">
              <a:solidFill>
                <a:srgbClr val="000000"/>
              </a:solidFill>
              <a:prstDash val="solid"/>
              <a:round/>
              <a:headEnd/>
              <a:tailEnd/>
            </a:ln>
          </p:spPr>
          <p:txBody>
            <a:bodyPr/>
            <a:lstStyle/>
            <a:p>
              <a:endParaRPr lang="en-US"/>
            </a:p>
          </p:txBody>
        </p:sp>
        <p:sp>
          <p:nvSpPr>
            <p:cNvPr id="141332" name="Freeform 51"/>
            <p:cNvSpPr>
              <a:spLocks/>
            </p:cNvSpPr>
            <p:nvPr/>
          </p:nvSpPr>
          <p:spPr bwMode="auto">
            <a:xfrm>
              <a:off x="5283" y="1458"/>
              <a:ext cx="83" cy="20"/>
            </a:xfrm>
            <a:custGeom>
              <a:avLst/>
              <a:gdLst>
                <a:gd name="T0" fmla="*/ 17 w 412"/>
                <a:gd name="T1" fmla="*/ 4 h 99"/>
                <a:gd name="T2" fmla="*/ 16 w 412"/>
                <a:gd name="T3" fmla="*/ 3 h 99"/>
                <a:gd name="T4" fmla="*/ 16 w 412"/>
                <a:gd name="T5" fmla="*/ 3 h 99"/>
                <a:gd name="T6" fmla="*/ 16 w 412"/>
                <a:gd name="T7" fmla="*/ 3 h 99"/>
                <a:gd name="T8" fmla="*/ 15 w 412"/>
                <a:gd name="T9" fmla="*/ 3 h 99"/>
                <a:gd name="T10" fmla="*/ 15 w 412"/>
                <a:gd name="T11" fmla="*/ 3 h 99"/>
                <a:gd name="T12" fmla="*/ 15 w 412"/>
                <a:gd name="T13" fmla="*/ 2 h 99"/>
                <a:gd name="T14" fmla="*/ 14 w 412"/>
                <a:gd name="T15" fmla="*/ 2 h 99"/>
                <a:gd name="T16" fmla="*/ 14 w 412"/>
                <a:gd name="T17" fmla="*/ 2 h 99"/>
                <a:gd name="T18" fmla="*/ 14 w 412"/>
                <a:gd name="T19" fmla="*/ 2 h 99"/>
                <a:gd name="T20" fmla="*/ 13 w 412"/>
                <a:gd name="T21" fmla="*/ 1 h 99"/>
                <a:gd name="T22" fmla="*/ 13 w 412"/>
                <a:gd name="T23" fmla="*/ 1 h 99"/>
                <a:gd name="T24" fmla="*/ 13 w 412"/>
                <a:gd name="T25" fmla="*/ 1 h 99"/>
                <a:gd name="T26" fmla="*/ 12 w 412"/>
                <a:gd name="T27" fmla="*/ 1 h 99"/>
                <a:gd name="T28" fmla="*/ 12 w 412"/>
                <a:gd name="T29" fmla="*/ 0 h 99"/>
                <a:gd name="T30" fmla="*/ 11 w 412"/>
                <a:gd name="T31" fmla="*/ 0 h 99"/>
                <a:gd name="T32" fmla="*/ 11 w 412"/>
                <a:gd name="T33" fmla="*/ 0 h 99"/>
                <a:gd name="T34" fmla="*/ 8 w 412"/>
                <a:gd name="T35" fmla="*/ 0 h 99"/>
                <a:gd name="T36" fmla="*/ 7 w 412"/>
                <a:gd name="T37" fmla="*/ 0 h 99"/>
                <a:gd name="T38" fmla="*/ 7 w 412"/>
                <a:gd name="T39" fmla="*/ 0 h 99"/>
                <a:gd name="T40" fmla="*/ 6 w 412"/>
                <a:gd name="T41" fmla="*/ 1 h 99"/>
                <a:gd name="T42" fmla="*/ 6 w 412"/>
                <a:gd name="T43" fmla="*/ 1 h 99"/>
                <a:gd name="T44" fmla="*/ 5 w 412"/>
                <a:gd name="T45" fmla="*/ 1 h 99"/>
                <a:gd name="T46" fmla="*/ 5 w 412"/>
                <a:gd name="T47" fmla="*/ 1 h 99"/>
                <a:gd name="T48" fmla="*/ 4 w 412"/>
                <a:gd name="T49" fmla="*/ 2 h 99"/>
                <a:gd name="T50" fmla="*/ 4 w 412"/>
                <a:gd name="T51" fmla="*/ 2 h 99"/>
                <a:gd name="T52" fmla="*/ 3 w 412"/>
                <a:gd name="T53" fmla="*/ 2 h 99"/>
                <a:gd name="T54" fmla="*/ 3 w 412"/>
                <a:gd name="T55" fmla="*/ 2 h 99"/>
                <a:gd name="T56" fmla="*/ 2 w 412"/>
                <a:gd name="T57" fmla="*/ 3 h 99"/>
                <a:gd name="T58" fmla="*/ 2 w 412"/>
                <a:gd name="T59" fmla="*/ 3 h 99"/>
                <a:gd name="T60" fmla="*/ 1 w 412"/>
                <a:gd name="T61" fmla="*/ 3 h 99"/>
                <a:gd name="T62" fmla="*/ 1 w 412"/>
                <a:gd name="T63" fmla="*/ 3 h 99"/>
                <a:gd name="T64" fmla="*/ 1 w 412"/>
                <a:gd name="T65" fmla="*/ 4 h 99"/>
                <a:gd name="T66" fmla="*/ 1 w 412"/>
                <a:gd name="T67" fmla="*/ 4 h 99"/>
                <a:gd name="T68" fmla="*/ 1 w 412"/>
                <a:gd name="T69" fmla="*/ 4 h 99"/>
                <a:gd name="T70" fmla="*/ 1 w 412"/>
                <a:gd name="T71" fmla="*/ 4 h 99"/>
                <a:gd name="T72" fmla="*/ 0 w 412"/>
                <a:gd name="T73" fmla="*/ 4 h 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12" h="99">
                  <a:moveTo>
                    <a:pt x="412" y="90"/>
                  </a:moveTo>
                  <a:lnTo>
                    <a:pt x="397" y="86"/>
                  </a:lnTo>
                  <a:lnTo>
                    <a:pt x="394" y="82"/>
                  </a:lnTo>
                  <a:lnTo>
                    <a:pt x="382" y="76"/>
                  </a:lnTo>
                  <a:lnTo>
                    <a:pt x="378" y="68"/>
                  </a:lnTo>
                  <a:lnTo>
                    <a:pt x="368" y="65"/>
                  </a:lnTo>
                  <a:lnTo>
                    <a:pt x="363" y="57"/>
                  </a:lnTo>
                  <a:lnTo>
                    <a:pt x="352" y="53"/>
                  </a:lnTo>
                  <a:lnTo>
                    <a:pt x="347" y="47"/>
                  </a:lnTo>
                  <a:lnTo>
                    <a:pt x="337" y="44"/>
                  </a:lnTo>
                  <a:lnTo>
                    <a:pt x="331" y="33"/>
                  </a:lnTo>
                  <a:lnTo>
                    <a:pt x="321" y="29"/>
                  </a:lnTo>
                  <a:lnTo>
                    <a:pt x="316" y="22"/>
                  </a:lnTo>
                  <a:lnTo>
                    <a:pt x="301" y="18"/>
                  </a:lnTo>
                  <a:lnTo>
                    <a:pt x="294" y="10"/>
                  </a:lnTo>
                  <a:lnTo>
                    <a:pt x="283" y="8"/>
                  </a:lnTo>
                  <a:lnTo>
                    <a:pt x="265" y="0"/>
                  </a:lnTo>
                  <a:lnTo>
                    <a:pt x="202" y="0"/>
                  </a:lnTo>
                  <a:lnTo>
                    <a:pt x="182" y="8"/>
                  </a:lnTo>
                  <a:lnTo>
                    <a:pt x="168" y="10"/>
                  </a:lnTo>
                  <a:lnTo>
                    <a:pt x="160" y="18"/>
                  </a:lnTo>
                  <a:lnTo>
                    <a:pt x="144" y="22"/>
                  </a:lnTo>
                  <a:lnTo>
                    <a:pt x="135" y="29"/>
                  </a:lnTo>
                  <a:lnTo>
                    <a:pt x="115" y="33"/>
                  </a:lnTo>
                  <a:lnTo>
                    <a:pt x="106" y="44"/>
                  </a:lnTo>
                  <a:lnTo>
                    <a:pt x="90" y="47"/>
                  </a:lnTo>
                  <a:lnTo>
                    <a:pt x="82" y="53"/>
                  </a:lnTo>
                  <a:lnTo>
                    <a:pt x="66" y="57"/>
                  </a:lnTo>
                  <a:lnTo>
                    <a:pt x="58" y="65"/>
                  </a:lnTo>
                  <a:lnTo>
                    <a:pt x="42" y="68"/>
                  </a:lnTo>
                  <a:lnTo>
                    <a:pt x="36" y="76"/>
                  </a:lnTo>
                  <a:lnTo>
                    <a:pt x="27" y="80"/>
                  </a:lnTo>
                  <a:lnTo>
                    <a:pt x="22" y="87"/>
                  </a:lnTo>
                  <a:lnTo>
                    <a:pt x="19" y="90"/>
                  </a:lnTo>
                  <a:lnTo>
                    <a:pt x="18" y="92"/>
                  </a:lnTo>
                  <a:lnTo>
                    <a:pt x="13" y="96"/>
                  </a:lnTo>
                  <a:lnTo>
                    <a:pt x="0" y="9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1333" name="Freeform 52"/>
            <p:cNvSpPr>
              <a:spLocks/>
            </p:cNvSpPr>
            <p:nvPr/>
          </p:nvSpPr>
          <p:spPr bwMode="auto">
            <a:xfrm>
              <a:off x="5313" y="1505"/>
              <a:ext cx="26" cy="11"/>
            </a:xfrm>
            <a:custGeom>
              <a:avLst/>
              <a:gdLst>
                <a:gd name="T0" fmla="*/ 0 w 130"/>
                <a:gd name="T1" fmla="*/ 1 h 55"/>
                <a:gd name="T2" fmla="*/ 1 w 130"/>
                <a:gd name="T3" fmla="*/ 1 h 55"/>
                <a:gd name="T4" fmla="*/ 1 w 130"/>
                <a:gd name="T5" fmla="*/ 2 h 55"/>
                <a:gd name="T6" fmla="*/ 1 w 130"/>
                <a:gd name="T7" fmla="*/ 2 h 55"/>
                <a:gd name="T8" fmla="*/ 2 w 130"/>
                <a:gd name="T9" fmla="*/ 2 h 55"/>
                <a:gd name="T10" fmla="*/ 3 w 130"/>
                <a:gd name="T11" fmla="*/ 2 h 55"/>
                <a:gd name="T12" fmla="*/ 4 w 130"/>
                <a:gd name="T13" fmla="*/ 2 h 55"/>
                <a:gd name="T14" fmla="*/ 4 w 130"/>
                <a:gd name="T15" fmla="*/ 2 h 55"/>
                <a:gd name="T16" fmla="*/ 4 w 130"/>
                <a:gd name="T17" fmla="*/ 1 h 55"/>
                <a:gd name="T18" fmla="*/ 5 w 130"/>
                <a:gd name="T19" fmla="*/ 1 h 55"/>
                <a:gd name="T20" fmla="*/ 5 w 130"/>
                <a:gd name="T21" fmla="*/ 0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0" h="55">
                  <a:moveTo>
                    <a:pt x="0" y="24"/>
                  </a:moveTo>
                  <a:lnTo>
                    <a:pt x="14" y="37"/>
                  </a:lnTo>
                  <a:lnTo>
                    <a:pt x="22" y="45"/>
                  </a:lnTo>
                  <a:lnTo>
                    <a:pt x="29" y="48"/>
                  </a:lnTo>
                  <a:lnTo>
                    <a:pt x="44" y="55"/>
                  </a:lnTo>
                  <a:lnTo>
                    <a:pt x="77" y="55"/>
                  </a:lnTo>
                  <a:lnTo>
                    <a:pt x="92" y="48"/>
                  </a:lnTo>
                  <a:lnTo>
                    <a:pt x="100" y="45"/>
                  </a:lnTo>
                  <a:lnTo>
                    <a:pt x="107" y="36"/>
                  </a:lnTo>
                  <a:lnTo>
                    <a:pt x="116" y="24"/>
                  </a:lnTo>
                  <a:lnTo>
                    <a:pt x="13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1334" name="Freeform 53"/>
            <p:cNvSpPr>
              <a:spLocks/>
            </p:cNvSpPr>
            <p:nvPr/>
          </p:nvSpPr>
          <p:spPr bwMode="auto">
            <a:xfrm>
              <a:off x="5297" y="1531"/>
              <a:ext cx="27" cy="39"/>
            </a:xfrm>
            <a:custGeom>
              <a:avLst/>
              <a:gdLst>
                <a:gd name="T0" fmla="*/ 1 w 131"/>
                <a:gd name="T1" fmla="*/ 0 h 194"/>
                <a:gd name="T2" fmla="*/ 2 w 131"/>
                <a:gd name="T3" fmla="*/ 1 h 194"/>
                <a:gd name="T4" fmla="*/ 2 w 131"/>
                <a:gd name="T5" fmla="*/ 1 h 194"/>
                <a:gd name="T6" fmla="*/ 2 w 131"/>
                <a:gd name="T7" fmla="*/ 2 h 194"/>
                <a:gd name="T8" fmla="*/ 3 w 131"/>
                <a:gd name="T9" fmla="*/ 2 h 194"/>
                <a:gd name="T10" fmla="*/ 3 w 131"/>
                <a:gd name="T11" fmla="*/ 2 h 194"/>
                <a:gd name="T12" fmla="*/ 3 w 131"/>
                <a:gd name="T13" fmla="*/ 3 h 194"/>
                <a:gd name="T14" fmla="*/ 4 w 131"/>
                <a:gd name="T15" fmla="*/ 3 h 194"/>
                <a:gd name="T16" fmla="*/ 4 w 131"/>
                <a:gd name="T17" fmla="*/ 3 h 194"/>
                <a:gd name="T18" fmla="*/ 5 w 131"/>
                <a:gd name="T19" fmla="*/ 4 h 194"/>
                <a:gd name="T20" fmla="*/ 5 w 131"/>
                <a:gd name="T21" fmla="*/ 4 h 194"/>
                <a:gd name="T22" fmla="*/ 6 w 131"/>
                <a:gd name="T23" fmla="*/ 5 h 194"/>
                <a:gd name="T24" fmla="*/ 6 w 131"/>
                <a:gd name="T25" fmla="*/ 7 h 194"/>
                <a:gd name="T26" fmla="*/ 5 w 131"/>
                <a:gd name="T27" fmla="*/ 8 h 194"/>
                <a:gd name="T28" fmla="*/ 5 w 131"/>
                <a:gd name="T29" fmla="*/ 7 h 194"/>
                <a:gd name="T30" fmla="*/ 5 w 131"/>
                <a:gd name="T31" fmla="*/ 7 h 194"/>
                <a:gd name="T32" fmla="*/ 4 w 131"/>
                <a:gd name="T33" fmla="*/ 7 h 194"/>
                <a:gd name="T34" fmla="*/ 4 w 131"/>
                <a:gd name="T35" fmla="*/ 6 h 194"/>
                <a:gd name="T36" fmla="*/ 3 w 131"/>
                <a:gd name="T37" fmla="*/ 6 h 194"/>
                <a:gd name="T38" fmla="*/ 3 w 131"/>
                <a:gd name="T39" fmla="*/ 6 h 194"/>
                <a:gd name="T40" fmla="*/ 3 w 131"/>
                <a:gd name="T41" fmla="*/ 6 h 194"/>
                <a:gd name="T42" fmla="*/ 2 w 131"/>
                <a:gd name="T43" fmla="*/ 5 h 194"/>
                <a:gd name="T44" fmla="*/ 2 w 131"/>
                <a:gd name="T45" fmla="*/ 5 h 194"/>
                <a:gd name="T46" fmla="*/ 1 w 131"/>
                <a:gd name="T47" fmla="*/ 5 h 194"/>
                <a:gd name="T48" fmla="*/ 1 w 131"/>
                <a:gd name="T49" fmla="*/ 4 h 194"/>
                <a:gd name="T50" fmla="*/ 0 w 131"/>
                <a:gd name="T51" fmla="*/ 4 h 19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31" h="194">
                  <a:moveTo>
                    <a:pt x="22" y="0"/>
                  </a:moveTo>
                  <a:lnTo>
                    <a:pt x="38" y="22"/>
                  </a:lnTo>
                  <a:lnTo>
                    <a:pt x="46" y="34"/>
                  </a:lnTo>
                  <a:lnTo>
                    <a:pt x="53" y="46"/>
                  </a:lnTo>
                  <a:lnTo>
                    <a:pt x="61" y="57"/>
                  </a:lnTo>
                  <a:lnTo>
                    <a:pt x="70" y="61"/>
                  </a:lnTo>
                  <a:lnTo>
                    <a:pt x="76" y="69"/>
                  </a:lnTo>
                  <a:lnTo>
                    <a:pt x="84" y="78"/>
                  </a:lnTo>
                  <a:lnTo>
                    <a:pt x="98" y="82"/>
                  </a:lnTo>
                  <a:lnTo>
                    <a:pt x="107" y="91"/>
                  </a:lnTo>
                  <a:lnTo>
                    <a:pt x="117" y="100"/>
                  </a:lnTo>
                  <a:lnTo>
                    <a:pt x="129" y="120"/>
                  </a:lnTo>
                  <a:lnTo>
                    <a:pt x="131" y="186"/>
                  </a:lnTo>
                  <a:lnTo>
                    <a:pt x="124" y="194"/>
                  </a:lnTo>
                  <a:lnTo>
                    <a:pt x="116" y="184"/>
                  </a:lnTo>
                  <a:lnTo>
                    <a:pt x="107" y="180"/>
                  </a:lnTo>
                  <a:lnTo>
                    <a:pt x="100" y="170"/>
                  </a:lnTo>
                  <a:lnTo>
                    <a:pt x="91" y="161"/>
                  </a:lnTo>
                  <a:lnTo>
                    <a:pt x="79" y="158"/>
                  </a:lnTo>
                  <a:lnTo>
                    <a:pt x="70" y="148"/>
                  </a:lnTo>
                  <a:lnTo>
                    <a:pt x="61" y="138"/>
                  </a:lnTo>
                  <a:lnTo>
                    <a:pt x="53" y="127"/>
                  </a:lnTo>
                  <a:lnTo>
                    <a:pt x="40" y="124"/>
                  </a:lnTo>
                  <a:lnTo>
                    <a:pt x="30" y="114"/>
                  </a:lnTo>
                  <a:lnTo>
                    <a:pt x="20" y="104"/>
                  </a:lnTo>
                  <a:lnTo>
                    <a:pt x="0" y="9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1335" name="Freeform 54"/>
            <p:cNvSpPr>
              <a:spLocks/>
            </p:cNvSpPr>
            <p:nvPr/>
          </p:nvSpPr>
          <p:spPr bwMode="auto">
            <a:xfrm>
              <a:off x="5328" y="1531"/>
              <a:ext cx="22" cy="18"/>
            </a:xfrm>
            <a:custGeom>
              <a:avLst/>
              <a:gdLst>
                <a:gd name="T0" fmla="*/ 0 w 110"/>
                <a:gd name="T1" fmla="*/ 4 h 91"/>
                <a:gd name="T2" fmla="*/ 1 w 110"/>
                <a:gd name="T3" fmla="*/ 3 h 91"/>
                <a:gd name="T4" fmla="*/ 1 w 110"/>
                <a:gd name="T5" fmla="*/ 3 h 91"/>
                <a:gd name="T6" fmla="*/ 1 w 110"/>
                <a:gd name="T7" fmla="*/ 3 h 91"/>
                <a:gd name="T8" fmla="*/ 2 w 110"/>
                <a:gd name="T9" fmla="*/ 2 h 91"/>
                <a:gd name="T10" fmla="*/ 2 w 110"/>
                <a:gd name="T11" fmla="*/ 2 h 91"/>
                <a:gd name="T12" fmla="*/ 2 w 110"/>
                <a:gd name="T13" fmla="*/ 2 h 91"/>
                <a:gd name="T14" fmla="*/ 3 w 110"/>
                <a:gd name="T15" fmla="*/ 2 h 91"/>
                <a:gd name="T16" fmla="*/ 3 w 110"/>
                <a:gd name="T17" fmla="*/ 1 h 91"/>
                <a:gd name="T18" fmla="*/ 3 w 110"/>
                <a:gd name="T19" fmla="*/ 1 h 91"/>
                <a:gd name="T20" fmla="*/ 3 w 110"/>
                <a:gd name="T21" fmla="*/ 1 h 91"/>
                <a:gd name="T22" fmla="*/ 4 w 110"/>
                <a:gd name="T23" fmla="*/ 1 h 91"/>
                <a:gd name="T24" fmla="*/ 4 w 110"/>
                <a:gd name="T25" fmla="*/ 0 h 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91">
                  <a:moveTo>
                    <a:pt x="0" y="91"/>
                  </a:moveTo>
                  <a:lnTo>
                    <a:pt x="18" y="78"/>
                  </a:lnTo>
                  <a:lnTo>
                    <a:pt x="26" y="70"/>
                  </a:lnTo>
                  <a:lnTo>
                    <a:pt x="32" y="67"/>
                  </a:lnTo>
                  <a:lnTo>
                    <a:pt x="42" y="61"/>
                  </a:lnTo>
                  <a:lnTo>
                    <a:pt x="49" y="56"/>
                  </a:lnTo>
                  <a:lnTo>
                    <a:pt x="55" y="49"/>
                  </a:lnTo>
                  <a:lnTo>
                    <a:pt x="63" y="45"/>
                  </a:lnTo>
                  <a:lnTo>
                    <a:pt x="72" y="36"/>
                  </a:lnTo>
                  <a:lnTo>
                    <a:pt x="79" y="33"/>
                  </a:lnTo>
                  <a:lnTo>
                    <a:pt x="87" y="25"/>
                  </a:lnTo>
                  <a:lnTo>
                    <a:pt x="95" y="19"/>
                  </a:lnTo>
                  <a:lnTo>
                    <a:pt x="11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1336" name="Freeform 55"/>
            <p:cNvSpPr>
              <a:spLocks/>
            </p:cNvSpPr>
            <p:nvPr/>
          </p:nvSpPr>
          <p:spPr bwMode="auto">
            <a:xfrm>
              <a:off x="5328" y="1538"/>
              <a:ext cx="28" cy="27"/>
            </a:xfrm>
            <a:custGeom>
              <a:avLst/>
              <a:gdLst>
                <a:gd name="T0" fmla="*/ 0 w 140"/>
                <a:gd name="T1" fmla="*/ 2 h 137"/>
                <a:gd name="T2" fmla="*/ 0 w 140"/>
                <a:gd name="T3" fmla="*/ 5 h 137"/>
                <a:gd name="T4" fmla="*/ 0 w 140"/>
                <a:gd name="T5" fmla="*/ 5 h 137"/>
                <a:gd name="T6" fmla="*/ 1 w 140"/>
                <a:gd name="T7" fmla="*/ 5 h 137"/>
                <a:gd name="T8" fmla="*/ 1 w 140"/>
                <a:gd name="T9" fmla="*/ 5 h 137"/>
                <a:gd name="T10" fmla="*/ 1 w 140"/>
                <a:gd name="T11" fmla="*/ 4 h 137"/>
                <a:gd name="T12" fmla="*/ 2 w 140"/>
                <a:gd name="T13" fmla="*/ 4 h 137"/>
                <a:gd name="T14" fmla="*/ 2 w 140"/>
                <a:gd name="T15" fmla="*/ 4 h 137"/>
                <a:gd name="T16" fmla="*/ 2 w 140"/>
                <a:gd name="T17" fmla="*/ 4 h 137"/>
                <a:gd name="T18" fmla="*/ 3 w 140"/>
                <a:gd name="T19" fmla="*/ 4 h 137"/>
                <a:gd name="T20" fmla="*/ 3 w 140"/>
                <a:gd name="T21" fmla="*/ 3 h 137"/>
                <a:gd name="T22" fmla="*/ 3 w 140"/>
                <a:gd name="T23" fmla="*/ 3 h 137"/>
                <a:gd name="T24" fmla="*/ 4 w 140"/>
                <a:gd name="T25" fmla="*/ 2 h 137"/>
                <a:gd name="T26" fmla="*/ 4 w 140"/>
                <a:gd name="T27" fmla="*/ 2 h 137"/>
                <a:gd name="T28" fmla="*/ 4 w 140"/>
                <a:gd name="T29" fmla="*/ 2 h 137"/>
                <a:gd name="T30" fmla="*/ 5 w 140"/>
                <a:gd name="T31" fmla="*/ 1 h 137"/>
                <a:gd name="T32" fmla="*/ 5 w 140"/>
                <a:gd name="T33" fmla="*/ 1 h 137"/>
                <a:gd name="T34" fmla="*/ 6 w 140"/>
                <a:gd name="T35" fmla="*/ 0 h 13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0" h="137">
                  <a:moveTo>
                    <a:pt x="0" y="56"/>
                  </a:moveTo>
                  <a:lnTo>
                    <a:pt x="3" y="133"/>
                  </a:lnTo>
                  <a:lnTo>
                    <a:pt x="8" y="137"/>
                  </a:lnTo>
                  <a:lnTo>
                    <a:pt x="16" y="126"/>
                  </a:lnTo>
                  <a:lnTo>
                    <a:pt x="25" y="116"/>
                  </a:lnTo>
                  <a:lnTo>
                    <a:pt x="32" y="111"/>
                  </a:lnTo>
                  <a:lnTo>
                    <a:pt x="41" y="105"/>
                  </a:lnTo>
                  <a:lnTo>
                    <a:pt x="54" y="101"/>
                  </a:lnTo>
                  <a:lnTo>
                    <a:pt x="62" y="93"/>
                  </a:lnTo>
                  <a:lnTo>
                    <a:pt x="71" y="90"/>
                  </a:lnTo>
                  <a:lnTo>
                    <a:pt x="78" y="80"/>
                  </a:lnTo>
                  <a:lnTo>
                    <a:pt x="86" y="68"/>
                  </a:lnTo>
                  <a:lnTo>
                    <a:pt x="94" y="59"/>
                  </a:lnTo>
                  <a:lnTo>
                    <a:pt x="101" y="56"/>
                  </a:lnTo>
                  <a:lnTo>
                    <a:pt x="109" y="46"/>
                  </a:lnTo>
                  <a:lnTo>
                    <a:pt x="117" y="35"/>
                  </a:lnTo>
                  <a:lnTo>
                    <a:pt x="126" y="24"/>
                  </a:lnTo>
                  <a:lnTo>
                    <a:pt x="14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1337" name="Freeform 56"/>
            <p:cNvSpPr>
              <a:spLocks/>
            </p:cNvSpPr>
            <p:nvPr/>
          </p:nvSpPr>
          <p:spPr bwMode="auto">
            <a:xfrm>
              <a:off x="5381" y="1546"/>
              <a:ext cx="10" cy="5"/>
            </a:xfrm>
            <a:custGeom>
              <a:avLst/>
              <a:gdLst>
                <a:gd name="T0" fmla="*/ 0 w 46"/>
                <a:gd name="T1" fmla="*/ 0 h 22"/>
                <a:gd name="T2" fmla="*/ 1 w 46"/>
                <a:gd name="T3" fmla="*/ 0 h 22"/>
                <a:gd name="T4" fmla="*/ 1 w 46"/>
                <a:gd name="T5" fmla="*/ 1 h 22"/>
                <a:gd name="T6" fmla="*/ 1 w 46"/>
                <a:gd name="T7" fmla="*/ 1 h 22"/>
                <a:gd name="T8" fmla="*/ 2 w 46"/>
                <a:gd name="T9" fmla="*/ 1 h 22"/>
                <a:gd name="T10" fmla="*/ 2 w 46"/>
                <a:gd name="T11" fmla="*/ 1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 h="22">
                  <a:moveTo>
                    <a:pt x="0" y="0"/>
                  </a:moveTo>
                  <a:lnTo>
                    <a:pt x="13" y="10"/>
                  </a:lnTo>
                  <a:lnTo>
                    <a:pt x="14" y="11"/>
                  </a:lnTo>
                  <a:lnTo>
                    <a:pt x="23" y="16"/>
                  </a:lnTo>
                  <a:lnTo>
                    <a:pt x="30" y="20"/>
                  </a:lnTo>
                  <a:lnTo>
                    <a:pt x="46" y="2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1338" name="Freeform 57"/>
            <p:cNvSpPr>
              <a:spLocks/>
            </p:cNvSpPr>
            <p:nvPr/>
          </p:nvSpPr>
          <p:spPr bwMode="auto">
            <a:xfrm>
              <a:off x="5266" y="1572"/>
              <a:ext cx="68" cy="173"/>
            </a:xfrm>
            <a:custGeom>
              <a:avLst/>
              <a:gdLst>
                <a:gd name="T0" fmla="*/ 12 w 342"/>
                <a:gd name="T1" fmla="*/ 0 h 867"/>
                <a:gd name="T2" fmla="*/ 13 w 342"/>
                <a:gd name="T3" fmla="*/ 8 h 867"/>
                <a:gd name="T4" fmla="*/ 13 w 342"/>
                <a:gd name="T5" fmla="*/ 9 h 867"/>
                <a:gd name="T6" fmla="*/ 13 w 342"/>
                <a:gd name="T7" fmla="*/ 10 h 867"/>
                <a:gd name="T8" fmla="*/ 13 w 342"/>
                <a:gd name="T9" fmla="*/ 10 h 867"/>
                <a:gd name="T10" fmla="*/ 13 w 342"/>
                <a:gd name="T11" fmla="*/ 10 h 867"/>
                <a:gd name="T12" fmla="*/ 14 w 342"/>
                <a:gd name="T13" fmla="*/ 11 h 867"/>
                <a:gd name="T14" fmla="*/ 14 w 342"/>
                <a:gd name="T15" fmla="*/ 15 h 867"/>
                <a:gd name="T16" fmla="*/ 13 w 342"/>
                <a:gd name="T17" fmla="*/ 16 h 867"/>
                <a:gd name="T18" fmla="*/ 13 w 342"/>
                <a:gd name="T19" fmla="*/ 16 h 867"/>
                <a:gd name="T20" fmla="*/ 13 w 342"/>
                <a:gd name="T21" fmla="*/ 17 h 867"/>
                <a:gd name="T22" fmla="*/ 13 w 342"/>
                <a:gd name="T23" fmla="*/ 20 h 867"/>
                <a:gd name="T24" fmla="*/ 13 w 342"/>
                <a:gd name="T25" fmla="*/ 23 h 867"/>
                <a:gd name="T26" fmla="*/ 13 w 342"/>
                <a:gd name="T27" fmla="*/ 28 h 867"/>
                <a:gd name="T28" fmla="*/ 13 w 342"/>
                <a:gd name="T29" fmla="*/ 32 h 867"/>
                <a:gd name="T30" fmla="*/ 12 w 342"/>
                <a:gd name="T31" fmla="*/ 34 h 867"/>
                <a:gd name="T32" fmla="*/ 12 w 342"/>
                <a:gd name="T33" fmla="*/ 35 h 867"/>
                <a:gd name="T34" fmla="*/ 11 w 342"/>
                <a:gd name="T35" fmla="*/ 34 h 867"/>
                <a:gd name="T36" fmla="*/ 11 w 342"/>
                <a:gd name="T37" fmla="*/ 34 h 867"/>
                <a:gd name="T38" fmla="*/ 10 w 342"/>
                <a:gd name="T39" fmla="*/ 34 h 867"/>
                <a:gd name="T40" fmla="*/ 6 w 342"/>
                <a:gd name="T41" fmla="*/ 34 h 867"/>
                <a:gd name="T42" fmla="*/ 5 w 342"/>
                <a:gd name="T43" fmla="*/ 34 h 867"/>
                <a:gd name="T44" fmla="*/ 2 w 342"/>
                <a:gd name="T45" fmla="*/ 34 h 867"/>
                <a:gd name="T46" fmla="*/ 1 w 342"/>
                <a:gd name="T47" fmla="*/ 34 h 867"/>
                <a:gd name="T48" fmla="*/ 0 w 342"/>
                <a:gd name="T49" fmla="*/ 34 h 86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42" h="867">
                  <a:moveTo>
                    <a:pt x="310" y="0"/>
                  </a:moveTo>
                  <a:lnTo>
                    <a:pt x="315" y="190"/>
                  </a:lnTo>
                  <a:lnTo>
                    <a:pt x="324" y="224"/>
                  </a:lnTo>
                  <a:lnTo>
                    <a:pt x="328" y="245"/>
                  </a:lnTo>
                  <a:lnTo>
                    <a:pt x="334" y="253"/>
                  </a:lnTo>
                  <a:lnTo>
                    <a:pt x="336" y="261"/>
                  </a:lnTo>
                  <a:lnTo>
                    <a:pt x="342" y="285"/>
                  </a:lnTo>
                  <a:lnTo>
                    <a:pt x="342" y="369"/>
                  </a:lnTo>
                  <a:lnTo>
                    <a:pt x="336" y="390"/>
                  </a:lnTo>
                  <a:lnTo>
                    <a:pt x="334" y="398"/>
                  </a:lnTo>
                  <a:lnTo>
                    <a:pt x="328" y="420"/>
                  </a:lnTo>
                  <a:lnTo>
                    <a:pt x="328" y="497"/>
                  </a:lnTo>
                  <a:lnTo>
                    <a:pt x="334" y="575"/>
                  </a:lnTo>
                  <a:lnTo>
                    <a:pt x="333" y="692"/>
                  </a:lnTo>
                  <a:lnTo>
                    <a:pt x="326" y="811"/>
                  </a:lnTo>
                  <a:lnTo>
                    <a:pt x="308" y="861"/>
                  </a:lnTo>
                  <a:lnTo>
                    <a:pt x="290" y="867"/>
                  </a:lnTo>
                  <a:lnTo>
                    <a:pt x="280" y="862"/>
                  </a:lnTo>
                  <a:lnTo>
                    <a:pt x="274" y="857"/>
                  </a:lnTo>
                  <a:lnTo>
                    <a:pt x="250" y="851"/>
                  </a:lnTo>
                  <a:lnTo>
                    <a:pt x="162" y="851"/>
                  </a:lnTo>
                  <a:lnTo>
                    <a:pt x="122" y="857"/>
                  </a:lnTo>
                  <a:lnTo>
                    <a:pt x="48" y="857"/>
                  </a:lnTo>
                  <a:lnTo>
                    <a:pt x="28" y="851"/>
                  </a:lnTo>
                  <a:lnTo>
                    <a:pt x="0" y="84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1339" name="Freeform 58"/>
            <p:cNvSpPr>
              <a:spLocks/>
            </p:cNvSpPr>
            <p:nvPr/>
          </p:nvSpPr>
          <p:spPr bwMode="auto">
            <a:xfrm>
              <a:off x="5336" y="1670"/>
              <a:ext cx="70" cy="75"/>
            </a:xfrm>
            <a:custGeom>
              <a:avLst/>
              <a:gdLst>
                <a:gd name="T0" fmla="*/ 0 w 349"/>
                <a:gd name="T1" fmla="*/ 14 h 374"/>
                <a:gd name="T2" fmla="*/ 5 w 349"/>
                <a:gd name="T3" fmla="*/ 14 h 374"/>
                <a:gd name="T4" fmla="*/ 6 w 349"/>
                <a:gd name="T5" fmla="*/ 15 h 374"/>
                <a:gd name="T6" fmla="*/ 8 w 349"/>
                <a:gd name="T7" fmla="*/ 15 h 374"/>
                <a:gd name="T8" fmla="*/ 9 w 349"/>
                <a:gd name="T9" fmla="*/ 15 h 374"/>
                <a:gd name="T10" fmla="*/ 11 w 349"/>
                <a:gd name="T11" fmla="*/ 15 h 374"/>
                <a:gd name="T12" fmla="*/ 12 w 349"/>
                <a:gd name="T13" fmla="*/ 15 h 374"/>
                <a:gd name="T14" fmla="*/ 13 w 349"/>
                <a:gd name="T15" fmla="*/ 14 h 374"/>
                <a:gd name="T16" fmla="*/ 13 w 349"/>
                <a:gd name="T17" fmla="*/ 13 h 374"/>
                <a:gd name="T18" fmla="*/ 13 w 349"/>
                <a:gd name="T19" fmla="*/ 11 h 374"/>
                <a:gd name="T20" fmla="*/ 13 w 349"/>
                <a:gd name="T21" fmla="*/ 5 h 374"/>
                <a:gd name="T22" fmla="*/ 14 w 349"/>
                <a:gd name="T23" fmla="*/ 3 h 374"/>
                <a:gd name="T24" fmla="*/ 14 w 349"/>
                <a:gd name="T25" fmla="*/ 1 h 374"/>
                <a:gd name="T26" fmla="*/ 14 w 349"/>
                <a:gd name="T27" fmla="*/ 0 h 374"/>
                <a:gd name="T28" fmla="*/ 14 w 349"/>
                <a:gd name="T29" fmla="*/ 0 h 37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49" h="374">
                  <a:moveTo>
                    <a:pt x="0" y="355"/>
                  </a:moveTo>
                  <a:lnTo>
                    <a:pt x="130" y="358"/>
                  </a:lnTo>
                  <a:lnTo>
                    <a:pt x="158" y="364"/>
                  </a:lnTo>
                  <a:lnTo>
                    <a:pt x="199" y="369"/>
                  </a:lnTo>
                  <a:lnTo>
                    <a:pt x="222" y="374"/>
                  </a:lnTo>
                  <a:lnTo>
                    <a:pt x="274" y="374"/>
                  </a:lnTo>
                  <a:lnTo>
                    <a:pt x="294" y="369"/>
                  </a:lnTo>
                  <a:lnTo>
                    <a:pt x="320" y="356"/>
                  </a:lnTo>
                  <a:lnTo>
                    <a:pt x="328" y="319"/>
                  </a:lnTo>
                  <a:lnTo>
                    <a:pt x="333" y="273"/>
                  </a:lnTo>
                  <a:lnTo>
                    <a:pt x="335" y="127"/>
                  </a:lnTo>
                  <a:lnTo>
                    <a:pt x="340" y="77"/>
                  </a:lnTo>
                  <a:lnTo>
                    <a:pt x="343" y="25"/>
                  </a:lnTo>
                  <a:lnTo>
                    <a:pt x="346" y="12"/>
                  </a:lnTo>
                  <a:lnTo>
                    <a:pt x="34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1340" name="Freeform 59"/>
            <p:cNvSpPr>
              <a:spLocks/>
            </p:cNvSpPr>
            <p:nvPr/>
          </p:nvSpPr>
          <p:spPr bwMode="auto">
            <a:xfrm>
              <a:off x="5350" y="2023"/>
              <a:ext cx="30" cy="1"/>
            </a:xfrm>
            <a:custGeom>
              <a:avLst/>
              <a:gdLst>
                <a:gd name="T0" fmla="*/ 6 w 147"/>
                <a:gd name="T1" fmla="*/ 0 h 1"/>
                <a:gd name="T2" fmla="*/ 4 w 147"/>
                <a:gd name="T3" fmla="*/ 0 h 1"/>
                <a:gd name="T4" fmla="*/ 0 w 147"/>
                <a:gd name="T5" fmla="*/ 0 h 1"/>
                <a:gd name="T6" fmla="*/ 0 60000 65536"/>
                <a:gd name="T7" fmla="*/ 0 60000 65536"/>
                <a:gd name="T8" fmla="*/ 0 60000 65536"/>
              </a:gdLst>
              <a:ahLst/>
              <a:cxnLst>
                <a:cxn ang="T6">
                  <a:pos x="T0" y="T1"/>
                </a:cxn>
                <a:cxn ang="T7">
                  <a:pos x="T2" y="T3"/>
                </a:cxn>
                <a:cxn ang="T8">
                  <a:pos x="T4" y="T5"/>
                </a:cxn>
              </a:cxnLst>
              <a:rect l="0" t="0" r="r" b="b"/>
              <a:pathLst>
                <a:path w="147" h="1">
                  <a:moveTo>
                    <a:pt x="147" y="0"/>
                  </a:moveTo>
                  <a:lnTo>
                    <a:pt x="110"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1341" name="Freeform 60"/>
            <p:cNvSpPr>
              <a:spLocks/>
            </p:cNvSpPr>
            <p:nvPr/>
          </p:nvSpPr>
          <p:spPr bwMode="auto">
            <a:xfrm>
              <a:off x="5252" y="2005"/>
              <a:ext cx="28" cy="9"/>
            </a:xfrm>
            <a:custGeom>
              <a:avLst/>
              <a:gdLst>
                <a:gd name="T0" fmla="*/ 6 w 139"/>
                <a:gd name="T1" fmla="*/ 2 h 46"/>
                <a:gd name="T2" fmla="*/ 4 w 139"/>
                <a:gd name="T3" fmla="*/ 2 h 46"/>
                <a:gd name="T4" fmla="*/ 4 w 139"/>
                <a:gd name="T5" fmla="*/ 1 h 46"/>
                <a:gd name="T6" fmla="*/ 3 w 139"/>
                <a:gd name="T7" fmla="*/ 1 h 46"/>
                <a:gd name="T8" fmla="*/ 2 w 139"/>
                <a:gd name="T9" fmla="*/ 1 h 46"/>
                <a:gd name="T10" fmla="*/ 1 w 139"/>
                <a:gd name="T11" fmla="*/ 1 h 46"/>
                <a:gd name="T12" fmla="*/ 1 w 139"/>
                <a:gd name="T13" fmla="*/ 1 h 46"/>
                <a:gd name="T14" fmla="*/ 1 w 139"/>
                <a:gd name="T15" fmla="*/ 0 h 46"/>
                <a:gd name="T16" fmla="*/ 1 w 139"/>
                <a:gd name="T17" fmla="*/ 0 h 46"/>
                <a:gd name="T18" fmla="*/ 1 w 139"/>
                <a:gd name="T19" fmla="*/ 0 h 46"/>
                <a:gd name="T20" fmla="*/ 0 w 139"/>
                <a:gd name="T21" fmla="*/ 0 h 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46">
                  <a:moveTo>
                    <a:pt x="139" y="46"/>
                  </a:moveTo>
                  <a:lnTo>
                    <a:pt x="98" y="42"/>
                  </a:lnTo>
                  <a:lnTo>
                    <a:pt x="88" y="38"/>
                  </a:lnTo>
                  <a:lnTo>
                    <a:pt x="68" y="32"/>
                  </a:lnTo>
                  <a:lnTo>
                    <a:pt x="59" y="24"/>
                  </a:lnTo>
                  <a:lnTo>
                    <a:pt x="36" y="21"/>
                  </a:lnTo>
                  <a:lnTo>
                    <a:pt x="30" y="14"/>
                  </a:lnTo>
                  <a:lnTo>
                    <a:pt x="26" y="12"/>
                  </a:lnTo>
                  <a:lnTo>
                    <a:pt x="24" y="10"/>
                  </a:lnTo>
                  <a:lnTo>
                    <a:pt x="19" y="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1342" name="Freeform 61"/>
            <p:cNvSpPr>
              <a:spLocks/>
            </p:cNvSpPr>
            <p:nvPr/>
          </p:nvSpPr>
          <p:spPr bwMode="auto">
            <a:xfrm>
              <a:off x="5246" y="1730"/>
              <a:ext cx="12" cy="99"/>
            </a:xfrm>
            <a:custGeom>
              <a:avLst/>
              <a:gdLst>
                <a:gd name="T0" fmla="*/ 0 w 63"/>
                <a:gd name="T1" fmla="*/ 20 h 494"/>
                <a:gd name="T2" fmla="*/ 0 w 63"/>
                <a:gd name="T3" fmla="*/ 19 h 494"/>
                <a:gd name="T4" fmla="*/ 0 w 63"/>
                <a:gd name="T5" fmla="*/ 19 h 494"/>
                <a:gd name="T6" fmla="*/ 1 w 63"/>
                <a:gd name="T7" fmla="*/ 16 h 494"/>
                <a:gd name="T8" fmla="*/ 0 w 63"/>
                <a:gd name="T9" fmla="*/ 15 h 494"/>
                <a:gd name="T10" fmla="*/ 0 w 63"/>
                <a:gd name="T11" fmla="*/ 12 h 494"/>
                <a:gd name="T12" fmla="*/ 1 w 63"/>
                <a:gd name="T13" fmla="*/ 12 h 494"/>
                <a:gd name="T14" fmla="*/ 1 w 63"/>
                <a:gd name="T15" fmla="*/ 12 h 494"/>
                <a:gd name="T16" fmla="*/ 1 w 63"/>
                <a:gd name="T17" fmla="*/ 11 h 494"/>
                <a:gd name="T18" fmla="*/ 1 w 63"/>
                <a:gd name="T19" fmla="*/ 10 h 494"/>
                <a:gd name="T20" fmla="*/ 1 w 63"/>
                <a:gd name="T21" fmla="*/ 9 h 494"/>
                <a:gd name="T22" fmla="*/ 1 w 63"/>
                <a:gd name="T23" fmla="*/ 7 h 494"/>
                <a:gd name="T24" fmla="*/ 2 w 63"/>
                <a:gd name="T25" fmla="*/ 7 h 494"/>
                <a:gd name="T26" fmla="*/ 2 w 63"/>
                <a:gd name="T27" fmla="*/ 5 h 494"/>
                <a:gd name="T28" fmla="*/ 2 w 63"/>
                <a:gd name="T29" fmla="*/ 4 h 494"/>
                <a:gd name="T30" fmla="*/ 2 w 63"/>
                <a:gd name="T31" fmla="*/ 3 h 494"/>
                <a:gd name="T32" fmla="*/ 2 w 63"/>
                <a:gd name="T33" fmla="*/ 2 h 494"/>
                <a:gd name="T34" fmla="*/ 2 w 63"/>
                <a:gd name="T35" fmla="*/ 0 h 4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3" h="494">
                  <a:moveTo>
                    <a:pt x="0" y="494"/>
                  </a:moveTo>
                  <a:lnTo>
                    <a:pt x="5" y="481"/>
                  </a:lnTo>
                  <a:lnTo>
                    <a:pt x="13" y="466"/>
                  </a:lnTo>
                  <a:lnTo>
                    <a:pt x="16" y="396"/>
                  </a:lnTo>
                  <a:lnTo>
                    <a:pt x="10" y="364"/>
                  </a:lnTo>
                  <a:lnTo>
                    <a:pt x="10" y="311"/>
                  </a:lnTo>
                  <a:lnTo>
                    <a:pt x="16" y="297"/>
                  </a:lnTo>
                  <a:lnTo>
                    <a:pt x="18" y="290"/>
                  </a:lnTo>
                  <a:lnTo>
                    <a:pt x="23" y="278"/>
                  </a:lnTo>
                  <a:lnTo>
                    <a:pt x="26" y="239"/>
                  </a:lnTo>
                  <a:lnTo>
                    <a:pt x="32" y="219"/>
                  </a:lnTo>
                  <a:lnTo>
                    <a:pt x="34" y="182"/>
                  </a:lnTo>
                  <a:lnTo>
                    <a:pt x="40" y="163"/>
                  </a:lnTo>
                  <a:lnTo>
                    <a:pt x="43" y="125"/>
                  </a:lnTo>
                  <a:lnTo>
                    <a:pt x="52" y="109"/>
                  </a:lnTo>
                  <a:lnTo>
                    <a:pt x="57" y="77"/>
                  </a:lnTo>
                  <a:lnTo>
                    <a:pt x="61" y="62"/>
                  </a:lnTo>
                  <a:lnTo>
                    <a:pt x="6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1343" name="Freeform 62"/>
            <p:cNvSpPr>
              <a:spLocks/>
            </p:cNvSpPr>
            <p:nvPr/>
          </p:nvSpPr>
          <p:spPr bwMode="auto">
            <a:xfrm>
              <a:off x="5254" y="1622"/>
              <a:ext cx="7" cy="67"/>
            </a:xfrm>
            <a:custGeom>
              <a:avLst/>
              <a:gdLst>
                <a:gd name="T0" fmla="*/ 0 w 37"/>
                <a:gd name="T1" fmla="*/ 13 h 333"/>
                <a:gd name="T2" fmla="*/ 0 w 37"/>
                <a:gd name="T3" fmla="*/ 12 h 333"/>
                <a:gd name="T4" fmla="*/ 0 w 37"/>
                <a:gd name="T5" fmla="*/ 11 h 333"/>
                <a:gd name="T6" fmla="*/ 0 w 37"/>
                <a:gd name="T7" fmla="*/ 9 h 333"/>
                <a:gd name="T8" fmla="*/ 1 w 37"/>
                <a:gd name="T9" fmla="*/ 8 h 333"/>
                <a:gd name="T10" fmla="*/ 1 w 37"/>
                <a:gd name="T11" fmla="*/ 6 h 333"/>
                <a:gd name="T12" fmla="*/ 1 w 37"/>
                <a:gd name="T13" fmla="*/ 5 h 333"/>
                <a:gd name="T14" fmla="*/ 1 w 37"/>
                <a:gd name="T15" fmla="*/ 3 h 333"/>
                <a:gd name="T16" fmla="*/ 1 w 37"/>
                <a:gd name="T17" fmla="*/ 2 h 333"/>
                <a:gd name="T18" fmla="*/ 1 w 37"/>
                <a:gd name="T19" fmla="*/ 0 h 3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7" h="333">
                  <a:moveTo>
                    <a:pt x="0" y="333"/>
                  </a:moveTo>
                  <a:lnTo>
                    <a:pt x="2" y="301"/>
                  </a:lnTo>
                  <a:lnTo>
                    <a:pt x="4" y="283"/>
                  </a:lnTo>
                  <a:lnTo>
                    <a:pt x="9" y="222"/>
                  </a:lnTo>
                  <a:lnTo>
                    <a:pt x="19" y="195"/>
                  </a:lnTo>
                  <a:lnTo>
                    <a:pt x="23" y="150"/>
                  </a:lnTo>
                  <a:lnTo>
                    <a:pt x="29" y="125"/>
                  </a:lnTo>
                  <a:lnTo>
                    <a:pt x="32" y="72"/>
                  </a:lnTo>
                  <a:lnTo>
                    <a:pt x="35" y="53"/>
                  </a:lnTo>
                  <a:lnTo>
                    <a:pt x="3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1344" name="Freeform 63"/>
            <p:cNvSpPr>
              <a:spLocks/>
            </p:cNvSpPr>
            <p:nvPr/>
          </p:nvSpPr>
          <p:spPr bwMode="auto">
            <a:xfrm>
              <a:off x="5282" y="1599"/>
              <a:ext cx="1" cy="5"/>
            </a:xfrm>
            <a:custGeom>
              <a:avLst/>
              <a:gdLst>
                <a:gd name="T0" fmla="*/ 0 w 1"/>
                <a:gd name="T1" fmla="*/ 0 h 23"/>
                <a:gd name="T2" fmla="*/ 0 w 1"/>
                <a:gd name="T3" fmla="*/ 0 h 23"/>
                <a:gd name="T4" fmla="*/ 0 w 1"/>
                <a:gd name="T5" fmla="*/ 1 h 23"/>
                <a:gd name="T6" fmla="*/ 0 60000 65536"/>
                <a:gd name="T7" fmla="*/ 0 60000 65536"/>
                <a:gd name="T8" fmla="*/ 0 60000 65536"/>
              </a:gdLst>
              <a:ahLst/>
              <a:cxnLst>
                <a:cxn ang="T6">
                  <a:pos x="T0" y="T1"/>
                </a:cxn>
                <a:cxn ang="T7">
                  <a:pos x="T2" y="T3"/>
                </a:cxn>
                <a:cxn ang="T8">
                  <a:pos x="T4" y="T5"/>
                </a:cxn>
              </a:cxnLst>
              <a:rect l="0" t="0" r="r" b="b"/>
              <a:pathLst>
                <a:path w="1" h="23">
                  <a:moveTo>
                    <a:pt x="0" y="0"/>
                  </a:moveTo>
                  <a:lnTo>
                    <a:pt x="0" y="6"/>
                  </a:lnTo>
                  <a:lnTo>
                    <a:pt x="0" y="2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1345" name="Freeform 64"/>
            <p:cNvSpPr>
              <a:spLocks/>
            </p:cNvSpPr>
            <p:nvPr/>
          </p:nvSpPr>
          <p:spPr bwMode="auto">
            <a:xfrm>
              <a:off x="5282" y="1604"/>
              <a:ext cx="28" cy="1"/>
            </a:xfrm>
            <a:custGeom>
              <a:avLst/>
              <a:gdLst>
                <a:gd name="T0" fmla="*/ 0 w 139"/>
                <a:gd name="T1" fmla="*/ 0 h 1"/>
                <a:gd name="T2" fmla="*/ 1 w 139"/>
                <a:gd name="T3" fmla="*/ 0 h 1"/>
                <a:gd name="T4" fmla="*/ 6 w 139"/>
                <a:gd name="T5" fmla="*/ 0 h 1"/>
                <a:gd name="T6" fmla="*/ 0 60000 65536"/>
                <a:gd name="T7" fmla="*/ 0 60000 65536"/>
                <a:gd name="T8" fmla="*/ 0 60000 65536"/>
              </a:gdLst>
              <a:ahLst/>
              <a:cxnLst>
                <a:cxn ang="T6">
                  <a:pos x="T0" y="T1"/>
                </a:cxn>
                <a:cxn ang="T7">
                  <a:pos x="T2" y="T3"/>
                </a:cxn>
                <a:cxn ang="T8">
                  <a:pos x="T4" y="T5"/>
                </a:cxn>
              </a:cxnLst>
              <a:rect l="0" t="0" r="r" b="b"/>
              <a:pathLst>
                <a:path w="139" h="1">
                  <a:moveTo>
                    <a:pt x="0" y="0"/>
                  </a:moveTo>
                  <a:lnTo>
                    <a:pt x="35" y="0"/>
                  </a:lnTo>
                  <a:lnTo>
                    <a:pt x="13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1346" name="Freeform 65"/>
            <p:cNvSpPr>
              <a:spLocks/>
            </p:cNvSpPr>
            <p:nvPr/>
          </p:nvSpPr>
          <p:spPr bwMode="auto">
            <a:xfrm>
              <a:off x="5310" y="1599"/>
              <a:ext cx="1" cy="5"/>
            </a:xfrm>
            <a:custGeom>
              <a:avLst/>
              <a:gdLst>
                <a:gd name="T0" fmla="*/ 0 w 1"/>
                <a:gd name="T1" fmla="*/ 1 h 23"/>
                <a:gd name="T2" fmla="*/ 0 w 1"/>
                <a:gd name="T3" fmla="*/ 1 h 23"/>
                <a:gd name="T4" fmla="*/ 0 w 1"/>
                <a:gd name="T5" fmla="*/ 0 h 23"/>
                <a:gd name="T6" fmla="*/ 0 60000 65536"/>
                <a:gd name="T7" fmla="*/ 0 60000 65536"/>
                <a:gd name="T8" fmla="*/ 0 60000 65536"/>
              </a:gdLst>
              <a:ahLst/>
              <a:cxnLst>
                <a:cxn ang="T6">
                  <a:pos x="T0" y="T1"/>
                </a:cxn>
                <a:cxn ang="T7">
                  <a:pos x="T2" y="T3"/>
                </a:cxn>
                <a:cxn ang="T8">
                  <a:pos x="T4" y="T5"/>
                </a:cxn>
              </a:cxnLst>
              <a:rect l="0" t="0" r="r" b="b"/>
              <a:pathLst>
                <a:path w="1" h="23">
                  <a:moveTo>
                    <a:pt x="0" y="23"/>
                  </a:moveTo>
                  <a:lnTo>
                    <a:pt x="0" y="17"/>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1347" name="Freeform 66"/>
            <p:cNvSpPr>
              <a:spLocks/>
            </p:cNvSpPr>
            <p:nvPr/>
          </p:nvSpPr>
          <p:spPr bwMode="auto">
            <a:xfrm>
              <a:off x="5282" y="1599"/>
              <a:ext cx="28" cy="1"/>
            </a:xfrm>
            <a:custGeom>
              <a:avLst/>
              <a:gdLst>
                <a:gd name="T0" fmla="*/ 6 w 139"/>
                <a:gd name="T1" fmla="*/ 0 h 1"/>
                <a:gd name="T2" fmla="*/ 4 w 139"/>
                <a:gd name="T3" fmla="*/ 0 h 1"/>
                <a:gd name="T4" fmla="*/ 0 w 139"/>
                <a:gd name="T5" fmla="*/ 0 h 1"/>
                <a:gd name="T6" fmla="*/ 0 60000 65536"/>
                <a:gd name="T7" fmla="*/ 0 60000 65536"/>
                <a:gd name="T8" fmla="*/ 0 60000 65536"/>
              </a:gdLst>
              <a:ahLst/>
              <a:cxnLst>
                <a:cxn ang="T6">
                  <a:pos x="T0" y="T1"/>
                </a:cxn>
                <a:cxn ang="T7">
                  <a:pos x="T2" y="T3"/>
                </a:cxn>
                <a:cxn ang="T8">
                  <a:pos x="T4" y="T5"/>
                </a:cxn>
              </a:cxnLst>
              <a:rect l="0" t="0" r="r" b="b"/>
              <a:pathLst>
                <a:path w="139" h="1">
                  <a:moveTo>
                    <a:pt x="139" y="0"/>
                  </a:moveTo>
                  <a:lnTo>
                    <a:pt x="104"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1348" name="Freeform 67"/>
            <p:cNvSpPr>
              <a:spLocks/>
            </p:cNvSpPr>
            <p:nvPr/>
          </p:nvSpPr>
          <p:spPr bwMode="auto">
            <a:xfrm>
              <a:off x="5282" y="1611"/>
              <a:ext cx="4" cy="30"/>
            </a:xfrm>
            <a:custGeom>
              <a:avLst/>
              <a:gdLst>
                <a:gd name="T0" fmla="*/ 0 w 23"/>
                <a:gd name="T1" fmla="*/ 0 h 149"/>
                <a:gd name="T2" fmla="*/ 0 w 23"/>
                <a:gd name="T3" fmla="*/ 4 h 149"/>
                <a:gd name="T4" fmla="*/ 0 w 23"/>
                <a:gd name="T5" fmla="*/ 6 h 149"/>
                <a:gd name="T6" fmla="*/ 1 w 23"/>
                <a:gd name="T7" fmla="*/ 6 h 1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149">
                  <a:moveTo>
                    <a:pt x="0" y="0"/>
                  </a:moveTo>
                  <a:lnTo>
                    <a:pt x="1" y="107"/>
                  </a:lnTo>
                  <a:lnTo>
                    <a:pt x="8" y="138"/>
                  </a:lnTo>
                  <a:lnTo>
                    <a:pt x="23" y="14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1349" name="Freeform 68"/>
            <p:cNvSpPr>
              <a:spLocks/>
            </p:cNvSpPr>
            <p:nvPr/>
          </p:nvSpPr>
          <p:spPr bwMode="auto">
            <a:xfrm>
              <a:off x="5286" y="1641"/>
              <a:ext cx="19" cy="1"/>
            </a:xfrm>
            <a:custGeom>
              <a:avLst/>
              <a:gdLst>
                <a:gd name="T0" fmla="*/ 0 w 94"/>
                <a:gd name="T1" fmla="*/ 0 h 1"/>
                <a:gd name="T2" fmla="*/ 1 w 94"/>
                <a:gd name="T3" fmla="*/ 0 h 1"/>
                <a:gd name="T4" fmla="*/ 4 w 94"/>
                <a:gd name="T5" fmla="*/ 0 h 1"/>
                <a:gd name="T6" fmla="*/ 0 60000 65536"/>
                <a:gd name="T7" fmla="*/ 0 60000 65536"/>
                <a:gd name="T8" fmla="*/ 0 60000 65536"/>
              </a:gdLst>
              <a:ahLst/>
              <a:cxnLst>
                <a:cxn ang="T6">
                  <a:pos x="T0" y="T1"/>
                </a:cxn>
                <a:cxn ang="T7">
                  <a:pos x="T2" y="T3"/>
                </a:cxn>
                <a:cxn ang="T8">
                  <a:pos x="T4" y="T5"/>
                </a:cxn>
              </a:cxnLst>
              <a:rect l="0" t="0" r="r" b="b"/>
              <a:pathLst>
                <a:path w="94" h="1">
                  <a:moveTo>
                    <a:pt x="0" y="0"/>
                  </a:moveTo>
                  <a:lnTo>
                    <a:pt x="24" y="0"/>
                  </a:lnTo>
                  <a:lnTo>
                    <a:pt x="9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1350" name="Freeform 69"/>
            <p:cNvSpPr>
              <a:spLocks/>
            </p:cNvSpPr>
            <p:nvPr/>
          </p:nvSpPr>
          <p:spPr bwMode="auto">
            <a:xfrm>
              <a:off x="5305" y="1631"/>
              <a:ext cx="5" cy="10"/>
            </a:xfrm>
            <a:custGeom>
              <a:avLst/>
              <a:gdLst>
                <a:gd name="T0" fmla="*/ 0 w 23"/>
                <a:gd name="T1" fmla="*/ 2 h 46"/>
                <a:gd name="T2" fmla="*/ 0 w 23"/>
                <a:gd name="T3" fmla="*/ 2 h 46"/>
                <a:gd name="T4" fmla="*/ 1 w 23"/>
                <a:gd name="T5" fmla="*/ 1 h 46"/>
                <a:gd name="T6" fmla="*/ 1 w 23"/>
                <a:gd name="T7" fmla="*/ 0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46">
                  <a:moveTo>
                    <a:pt x="0" y="46"/>
                  </a:moveTo>
                  <a:lnTo>
                    <a:pt x="8" y="34"/>
                  </a:lnTo>
                  <a:lnTo>
                    <a:pt x="16" y="22"/>
                  </a:lnTo>
                  <a:lnTo>
                    <a:pt x="2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1351" name="Freeform 70"/>
            <p:cNvSpPr>
              <a:spLocks/>
            </p:cNvSpPr>
            <p:nvPr/>
          </p:nvSpPr>
          <p:spPr bwMode="auto">
            <a:xfrm>
              <a:off x="5310" y="1609"/>
              <a:ext cx="1" cy="22"/>
            </a:xfrm>
            <a:custGeom>
              <a:avLst/>
              <a:gdLst>
                <a:gd name="T0" fmla="*/ 0 w 1"/>
                <a:gd name="T1" fmla="*/ 4 h 113"/>
                <a:gd name="T2" fmla="*/ 0 w 1"/>
                <a:gd name="T3" fmla="*/ 3 h 113"/>
                <a:gd name="T4" fmla="*/ 0 w 1"/>
                <a:gd name="T5" fmla="*/ 0 h 113"/>
                <a:gd name="T6" fmla="*/ 0 60000 65536"/>
                <a:gd name="T7" fmla="*/ 0 60000 65536"/>
                <a:gd name="T8" fmla="*/ 0 60000 65536"/>
              </a:gdLst>
              <a:ahLst/>
              <a:cxnLst>
                <a:cxn ang="T6">
                  <a:pos x="T0" y="T1"/>
                </a:cxn>
                <a:cxn ang="T7">
                  <a:pos x="T2" y="T3"/>
                </a:cxn>
                <a:cxn ang="T8">
                  <a:pos x="T4" y="T5"/>
                </a:cxn>
              </a:cxnLst>
              <a:rect l="0" t="0" r="r" b="b"/>
              <a:pathLst>
                <a:path w="1" h="113">
                  <a:moveTo>
                    <a:pt x="0" y="113"/>
                  </a:moveTo>
                  <a:lnTo>
                    <a:pt x="0" y="85"/>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1352" name="Freeform 71"/>
            <p:cNvSpPr>
              <a:spLocks/>
            </p:cNvSpPr>
            <p:nvPr/>
          </p:nvSpPr>
          <p:spPr bwMode="auto">
            <a:xfrm>
              <a:off x="5280" y="1608"/>
              <a:ext cx="30" cy="1"/>
            </a:xfrm>
            <a:custGeom>
              <a:avLst/>
              <a:gdLst>
                <a:gd name="T0" fmla="*/ 6 w 147"/>
                <a:gd name="T1" fmla="*/ 0 h 1"/>
                <a:gd name="T2" fmla="*/ 4 w 147"/>
                <a:gd name="T3" fmla="*/ 0 h 1"/>
                <a:gd name="T4" fmla="*/ 0 w 147"/>
                <a:gd name="T5" fmla="*/ 0 h 1"/>
                <a:gd name="T6" fmla="*/ 0 60000 65536"/>
                <a:gd name="T7" fmla="*/ 0 60000 65536"/>
                <a:gd name="T8" fmla="*/ 0 60000 65536"/>
              </a:gdLst>
              <a:ahLst/>
              <a:cxnLst>
                <a:cxn ang="T6">
                  <a:pos x="T0" y="T1"/>
                </a:cxn>
                <a:cxn ang="T7">
                  <a:pos x="T2" y="T3"/>
                </a:cxn>
                <a:cxn ang="T8">
                  <a:pos x="T4" y="T5"/>
                </a:cxn>
              </a:cxnLst>
              <a:rect l="0" t="0" r="r" b="b"/>
              <a:pathLst>
                <a:path w="147" h="1">
                  <a:moveTo>
                    <a:pt x="147" y="0"/>
                  </a:moveTo>
                  <a:lnTo>
                    <a:pt x="110"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1353" name="Freeform 72"/>
            <p:cNvSpPr>
              <a:spLocks/>
            </p:cNvSpPr>
            <p:nvPr/>
          </p:nvSpPr>
          <p:spPr bwMode="auto">
            <a:xfrm>
              <a:off x="5388" y="1608"/>
              <a:ext cx="16" cy="67"/>
            </a:xfrm>
            <a:custGeom>
              <a:avLst/>
              <a:gdLst>
                <a:gd name="T0" fmla="*/ 0 w 84"/>
                <a:gd name="T1" fmla="*/ 0 h 332"/>
                <a:gd name="T2" fmla="*/ 0 w 84"/>
                <a:gd name="T3" fmla="*/ 1 h 332"/>
                <a:gd name="T4" fmla="*/ 1 w 84"/>
                <a:gd name="T5" fmla="*/ 1 h 332"/>
                <a:gd name="T6" fmla="*/ 1 w 84"/>
                <a:gd name="T7" fmla="*/ 1 h 332"/>
                <a:gd name="T8" fmla="*/ 1 w 84"/>
                <a:gd name="T9" fmla="*/ 2 h 332"/>
                <a:gd name="T10" fmla="*/ 1 w 84"/>
                <a:gd name="T11" fmla="*/ 4 h 332"/>
                <a:gd name="T12" fmla="*/ 1 w 84"/>
                <a:gd name="T13" fmla="*/ 4 h 332"/>
                <a:gd name="T14" fmla="*/ 1 w 84"/>
                <a:gd name="T15" fmla="*/ 5 h 332"/>
                <a:gd name="T16" fmla="*/ 2 w 84"/>
                <a:gd name="T17" fmla="*/ 5 h 332"/>
                <a:gd name="T18" fmla="*/ 2 w 84"/>
                <a:gd name="T19" fmla="*/ 6 h 332"/>
                <a:gd name="T20" fmla="*/ 2 w 84"/>
                <a:gd name="T21" fmla="*/ 7 h 332"/>
                <a:gd name="T22" fmla="*/ 2 w 84"/>
                <a:gd name="T23" fmla="*/ 7 h 332"/>
                <a:gd name="T24" fmla="*/ 2 w 84"/>
                <a:gd name="T25" fmla="*/ 8 h 332"/>
                <a:gd name="T26" fmla="*/ 3 w 84"/>
                <a:gd name="T27" fmla="*/ 10 h 332"/>
                <a:gd name="T28" fmla="*/ 3 w 84"/>
                <a:gd name="T29" fmla="*/ 10 h 332"/>
                <a:gd name="T30" fmla="*/ 3 w 84"/>
                <a:gd name="T31" fmla="*/ 14 h 3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4" h="332">
                  <a:moveTo>
                    <a:pt x="0" y="0"/>
                  </a:moveTo>
                  <a:lnTo>
                    <a:pt x="5" y="15"/>
                  </a:lnTo>
                  <a:lnTo>
                    <a:pt x="15" y="24"/>
                  </a:lnTo>
                  <a:lnTo>
                    <a:pt x="22" y="34"/>
                  </a:lnTo>
                  <a:lnTo>
                    <a:pt x="31" y="52"/>
                  </a:lnTo>
                  <a:lnTo>
                    <a:pt x="32" y="87"/>
                  </a:lnTo>
                  <a:lnTo>
                    <a:pt x="36" y="104"/>
                  </a:lnTo>
                  <a:lnTo>
                    <a:pt x="39" y="115"/>
                  </a:lnTo>
                  <a:lnTo>
                    <a:pt x="45" y="126"/>
                  </a:lnTo>
                  <a:lnTo>
                    <a:pt x="52" y="142"/>
                  </a:lnTo>
                  <a:lnTo>
                    <a:pt x="54" y="168"/>
                  </a:lnTo>
                  <a:lnTo>
                    <a:pt x="61" y="185"/>
                  </a:lnTo>
                  <a:lnTo>
                    <a:pt x="68" y="201"/>
                  </a:lnTo>
                  <a:lnTo>
                    <a:pt x="71" y="236"/>
                  </a:lnTo>
                  <a:lnTo>
                    <a:pt x="77" y="254"/>
                  </a:lnTo>
                  <a:lnTo>
                    <a:pt x="84" y="33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Tree>
  </p:cSld>
  <p:clrMapOvr>
    <a:masterClrMapping/>
  </p:clrMapOvr>
  <p:transition spd="med">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3" presetClass="path" presetSubtype="0" accel="50000" decel="50000" fill="hold" nodeType="clickEffect">
                                  <p:stCondLst>
                                    <p:cond delay="0"/>
                                  </p:stCondLst>
                                  <p:childTnLst>
                                    <p:animMotion origin="layout" path="M 2.22222E-6 3.08582E-6 L 0.80555 -0.01203 " pathEditMode="relative" rAng="0" ptsTypes="AA">
                                      <p:cBhvr>
                                        <p:cTn id="6" dur="5000" fill="hold"/>
                                        <p:tgtEl>
                                          <p:spTgt spid="188462"/>
                                        </p:tgtEl>
                                        <p:attrNameLst>
                                          <p:attrName>ppt_x</p:attrName>
                                          <p:attrName>ppt_y</p:attrName>
                                        </p:attrNameLst>
                                      </p:cBhvr>
                                      <p:rCtr x="40278" y="-6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2"/>
          <p:cNvSpPr>
            <a:spLocks noGrp="1" noChangeArrowheads="1"/>
          </p:cNvSpPr>
          <p:nvPr>
            <p:ph type="title"/>
          </p:nvPr>
        </p:nvSpPr>
        <p:spPr>
          <a:xfrm>
            <a:off x="457200" y="76200"/>
            <a:ext cx="8229600" cy="1143000"/>
          </a:xfrm>
        </p:spPr>
        <p:txBody>
          <a:bodyPr/>
          <a:lstStyle/>
          <a:p>
            <a:pPr eaLnBrk="1" hangingPunct="1"/>
            <a:r>
              <a:rPr lang="en-US" altLang="en-US" sz="4000" smtClean="0"/>
              <a:t>Using Your 100 Meter </a:t>
            </a:r>
            <a:br>
              <a:rPr lang="en-US" altLang="en-US" sz="4000" smtClean="0"/>
            </a:br>
            <a:r>
              <a:rPr lang="en-US" altLang="en-US" sz="4000" smtClean="0"/>
              <a:t>Pace Count on the Course</a:t>
            </a:r>
          </a:p>
        </p:txBody>
      </p:sp>
      <p:sp>
        <p:nvSpPr>
          <p:cNvPr id="142340" name="Rectangle 3"/>
          <p:cNvSpPr>
            <a:spLocks noGrp="1" noChangeArrowheads="1"/>
          </p:cNvSpPr>
          <p:nvPr>
            <p:ph idx="1"/>
          </p:nvPr>
        </p:nvSpPr>
        <p:spPr>
          <a:xfrm>
            <a:off x="457200" y="1295400"/>
            <a:ext cx="8229600" cy="3886200"/>
          </a:xfrm>
        </p:spPr>
        <p:txBody>
          <a:bodyPr/>
          <a:lstStyle/>
          <a:p>
            <a:pPr eaLnBrk="1" hangingPunct="1"/>
            <a:r>
              <a:rPr lang="en-US" altLang="en-US" smtClean="0"/>
              <a:t>Now that you know your 100 meter pace count (let’s say it is 64) you can determine how far you travel on the actual course</a:t>
            </a:r>
          </a:p>
          <a:p>
            <a:pPr eaLnBrk="1" hangingPunct="1"/>
            <a:r>
              <a:rPr lang="en-US" altLang="en-US" smtClean="0"/>
              <a:t>Let’s say you had to go 450 meters from SP to 1</a:t>
            </a:r>
            <a:r>
              <a:rPr lang="en-US" altLang="en-US" baseline="30000" smtClean="0"/>
              <a:t>st</a:t>
            </a:r>
            <a:r>
              <a:rPr lang="en-US" altLang="en-US" smtClean="0"/>
              <a:t> Pt</a:t>
            </a:r>
          </a:p>
        </p:txBody>
      </p:sp>
      <p:sp>
        <p:nvSpPr>
          <p:cNvPr id="142338"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
        <p:nvSpPr>
          <p:cNvPr id="142341" name="Line 8"/>
          <p:cNvSpPr>
            <a:spLocks noChangeShapeType="1"/>
          </p:cNvSpPr>
          <p:nvPr/>
        </p:nvSpPr>
        <p:spPr bwMode="auto">
          <a:xfrm>
            <a:off x="762000" y="6172200"/>
            <a:ext cx="7239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42" name="Freeform 9"/>
          <p:cNvSpPr>
            <a:spLocks/>
          </p:cNvSpPr>
          <p:nvPr/>
        </p:nvSpPr>
        <p:spPr bwMode="auto">
          <a:xfrm>
            <a:off x="5638800" y="3505200"/>
            <a:ext cx="787400" cy="441325"/>
          </a:xfrm>
          <a:custGeom>
            <a:avLst/>
            <a:gdLst>
              <a:gd name="T0" fmla="*/ 673898506 w 462"/>
              <a:gd name="T1" fmla="*/ 0 h 251"/>
              <a:gd name="T2" fmla="*/ 406663126 w 462"/>
              <a:gd name="T3" fmla="*/ 170033204 h 251"/>
              <a:gd name="T4" fmla="*/ 490901292 w 462"/>
              <a:gd name="T5" fmla="*/ 160758346 h 251"/>
              <a:gd name="T6" fmla="*/ 203331563 w 462"/>
              <a:gd name="T7" fmla="*/ 377164081 h 251"/>
              <a:gd name="T8" fmla="*/ 339853429 w 462"/>
              <a:gd name="T9" fmla="*/ 361705399 h 251"/>
              <a:gd name="T10" fmla="*/ 0 w 462"/>
              <a:gd name="T11" fmla="*/ 633758524 h 251"/>
              <a:gd name="T12" fmla="*/ 537376639 w 462"/>
              <a:gd name="T13" fmla="*/ 621392633 h 251"/>
              <a:gd name="T14" fmla="*/ 537376639 w 462"/>
              <a:gd name="T15" fmla="*/ 775967154 h 251"/>
              <a:gd name="T16" fmla="*/ 775565139 w 462"/>
              <a:gd name="T17" fmla="*/ 775967154 h 251"/>
              <a:gd name="T18" fmla="*/ 775565139 w 462"/>
              <a:gd name="T19" fmla="*/ 621392633 h 251"/>
              <a:gd name="T20" fmla="*/ 1341988658 w 462"/>
              <a:gd name="T21" fmla="*/ 633758524 h 251"/>
              <a:gd name="T22" fmla="*/ 1007943582 w 462"/>
              <a:gd name="T23" fmla="*/ 352430540 h 251"/>
              <a:gd name="T24" fmla="*/ 1144467152 w 462"/>
              <a:gd name="T25" fmla="*/ 361705399 h 251"/>
              <a:gd name="T26" fmla="*/ 859801600 w 462"/>
              <a:gd name="T27" fmla="*/ 160758346 h 251"/>
              <a:gd name="T28" fmla="*/ 941135589 w 462"/>
              <a:gd name="T29" fmla="*/ 170033204 h 251"/>
              <a:gd name="T30" fmla="*/ 673898506 w 462"/>
              <a:gd name="T31" fmla="*/ 0 h 25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62" h="251">
                <a:moveTo>
                  <a:pt x="232" y="0"/>
                </a:moveTo>
                <a:lnTo>
                  <a:pt x="140" y="55"/>
                </a:lnTo>
                <a:lnTo>
                  <a:pt x="169" y="52"/>
                </a:lnTo>
                <a:lnTo>
                  <a:pt x="70" y="122"/>
                </a:lnTo>
                <a:lnTo>
                  <a:pt x="117" y="117"/>
                </a:lnTo>
                <a:lnTo>
                  <a:pt x="0" y="205"/>
                </a:lnTo>
                <a:lnTo>
                  <a:pt x="185" y="201"/>
                </a:lnTo>
                <a:lnTo>
                  <a:pt x="185" y="251"/>
                </a:lnTo>
                <a:lnTo>
                  <a:pt x="267" y="251"/>
                </a:lnTo>
                <a:lnTo>
                  <a:pt x="267" y="201"/>
                </a:lnTo>
                <a:lnTo>
                  <a:pt x="462" y="205"/>
                </a:lnTo>
                <a:lnTo>
                  <a:pt x="347" y="114"/>
                </a:lnTo>
                <a:lnTo>
                  <a:pt x="394" y="117"/>
                </a:lnTo>
                <a:lnTo>
                  <a:pt x="296" y="52"/>
                </a:lnTo>
                <a:lnTo>
                  <a:pt x="324" y="55"/>
                </a:lnTo>
                <a:lnTo>
                  <a:pt x="232" y="0"/>
                </a:lnTo>
                <a:close/>
              </a:path>
            </a:pathLst>
          </a:custGeom>
          <a:solidFill>
            <a:srgbClr val="008000"/>
          </a:solidFill>
          <a:ln w="3175">
            <a:solidFill>
              <a:srgbClr val="000000"/>
            </a:solidFill>
            <a:prstDash val="solid"/>
            <a:round/>
            <a:headEnd/>
            <a:tailEnd/>
          </a:ln>
        </p:spPr>
        <p:txBody>
          <a:bodyPr/>
          <a:lstStyle/>
          <a:p>
            <a:endParaRPr lang="en-US"/>
          </a:p>
        </p:txBody>
      </p:sp>
      <p:sp>
        <p:nvSpPr>
          <p:cNvPr id="142343" name="Freeform 10"/>
          <p:cNvSpPr>
            <a:spLocks/>
          </p:cNvSpPr>
          <p:nvPr/>
        </p:nvSpPr>
        <p:spPr bwMode="auto">
          <a:xfrm>
            <a:off x="6705600" y="6248400"/>
            <a:ext cx="787400" cy="441325"/>
          </a:xfrm>
          <a:custGeom>
            <a:avLst/>
            <a:gdLst>
              <a:gd name="T0" fmla="*/ 673898506 w 462"/>
              <a:gd name="T1" fmla="*/ 0 h 251"/>
              <a:gd name="T2" fmla="*/ 406663126 w 462"/>
              <a:gd name="T3" fmla="*/ 170033204 h 251"/>
              <a:gd name="T4" fmla="*/ 490901292 w 462"/>
              <a:gd name="T5" fmla="*/ 160758346 h 251"/>
              <a:gd name="T6" fmla="*/ 203331563 w 462"/>
              <a:gd name="T7" fmla="*/ 377164081 h 251"/>
              <a:gd name="T8" fmla="*/ 339853429 w 462"/>
              <a:gd name="T9" fmla="*/ 361705399 h 251"/>
              <a:gd name="T10" fmla="*/ 0 w 462"/>
              <a:gd name="T11" fmla="*/ 633758524 h 251"/>
              <a:gd name="T12" fmla="*/ 537376639 w 462"/>
              <a:gd name="T13" fmla="*/ 621392633 h 251"/>
              <a:gd name="T14" fmla="*/ 537376639 w 462"/>
              <a:gd name="T15" fmla="*/ 775967154 h 251"/>
              <a:gd name="T16" fmla="*/ 775565139 w 462"/>
              <a:gd name="T17" fmla="*/ 775967154 h 251"/>
              <a:gd name="T18" fmla="*/ 775565139 w 462"/>
              <a:gd name="T19" fmla="*/ 621392633 h 251"/>
              <a:gd name="T20" fmla="*/ 1341988658 w 462"/>
              <a:gd name="T21" fmla="*/ 633758524 h 251"/>
              <a:gd name="T22" fmla="*/ 1007943582 w 462"/>
              <a:gd name="T23" fmla="*/ 352430540 h 251"/>
              <a:gd name="T24" fmla="*/ 1144467152 w 462"/>
              <a:gd name="T25" fmla="*/ 361705399 h 251"/>
              <a:gd name="T26" fmla="*/ 859801600 w 462"/>
              <a:gd name="T27" fmla="*/ 160758346 h 251"/>
              <a:gd name="T28" fmla="*/ 941135589 w 462"/>
              <a:gd name="T29" fmla="*/ 170033204 h 251"/>
              <a:gd name="T30" fmla="*/ 673898506 w 462"/>
              <a:gd name="T31" fmla="*/ 0 h 25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62" h="251">
                <a:moveTo>
                  <a:pt x="232" y="0"/>
                </a:moveTo>
                <a:lnTo>
                  <a:pt x="140" y="55"/>
                </a:lnTo>
                <a:lnTo>
                  <a:pt x="169" y="52"/>
                </a:lnTo>
                <a:lnTo>
                  <a:pt x="70" y="122"/>
                </a:lnTo>
                <a:lnTo>
                  <a:pt x="117" y="117"/>
                </a:lnTo>
                <a:lnTo>
                  <a:pt x="0" y="205"/>
                </a:lnTo>
                <a:lnTo>
                  <a:pt x="185" y="201"/>
                </a:lnTo>
                <a:lnTo>
                  <a:pt x="185" y="251"/>
                </a:lnTo>
                <a:lnTo>
                  <a:pt x="267" y="251"/>
                </a:lnTo>
                <a:lnTo>
                  <a:pt x="267" y="201"/>
                </a:lnTo>
                <a:lnTo>
                  <a:pt x="462" y="205"/>
                </a:lnTo>
                <a:lnTo>
                  <a:pt x="347" y="114"/>
                </a:lnTo>
                <a:lnTo>
                  <a:pt x="394" y="117"/>
                </a:lnTo>
                <a:lnTo>
                  <a:pt x="296" y="52"/>
                </a:lnTo>
                <a:lnTo>
                  <a:pt x="324" y="55"/>
                </a:lnTo>
                <a:lnTo>
                  <a:pt x="232" y="0"/>
                </a:lnTo>
                <a:close/>
              </a:path>
            </a:pathLst>
          </a:custGeom>
          <a:solidFill>
            <a:srgbClr val="008000"/>
          </a:solidFill>
          <a:ln w="3175">
            <a:solidFill>
              <a:srgbClr val="000000"/>
            </a:solidFill>
            <a:prstDash val="solid"/>
            <a:round/>
            <a:headEnd/>
            <a:tailEnd/>
          </a:ln>
        </p:spPr>
        <p:txBody>
          <a:bodyPr/>
          <a:lstStyle/>
          <a:p>
            <a:endParaRPr lang="en-US"/>
          </a:p>
        </p:txBody>
      </p:sp>
      <p:sp>
        <p:nvSpPr>
          <p:cNvPr id="142344" name="Freeform 11"/>
          <p:cNvSpPr>
            <a:spLocks/>
          </p:cNvSpPr>
          <p:nvPr/>
        </p:nvSpPr>
        <p:spPr bwMode="auto">
          <a:xfrm>
            <a:off x="1524000" y="6248400"/>
            <a:ext cx="787400" cy="441325"/>
          </a:xfrm>
          <a:custGeom>
            <a:avLst/>
            <a:gdLst>
              <a:gd name="T0" fmla="*/ 673898506 w 462"/>
              <a:gd name="T1" fmla="*/ 0 h 251"/>
              <a:gd name="T2" fmla="*/ 406663126 w 462"/>
              <a:gd name="T3" fmla="*/ 170033204 h 251"/>
              <a:gd name="T4" fmla="*/ 490901292 w 462"/>
              <a:gd name="T5" fmla="*/ 160758346 h 251"/>
              <a:gd name="T6" fmla="*/ 203331563 w 462"/>
              <a:gd name="T7" fmla="*/ 377164081 h 251"/>
              <a:gd name="T8" fmla="*/ 339853429 w 462"/>
              <a:gd name="T9" fmla="*/ 361705399 h 251"/>
              <a:gd name="T10" fmla="*/ 0 w 462"/>
              <a:gd name="T11" fmla="*/ 633758524 h 251"/>
              <a:gd name="T12" fmla="*/ 537376639 w 462"/>
              <a:gd name="T13" fmla="*/ 621392633 h 251"/>
              <a:gd name="T14" fmla="*/ 537376639 w 462"/>
              <a:gd name="T15" fmla="*/ 775967154 h 251"/>
              <a:gd name="T16" fmla="*/ 775565139 w 462"/>
              <a:gd name="T17" fmla="*/ 775967154 h 251"/>
              <a:gd name="T18" fmla="*/ 775565139 w 462"/>
              <a:gd name="T19" fmla="*/ 621392633 h 251"/>
              <a:gd name="T20" fmla="*/ 1341988658 w 462"/>
              <a:gd name="T21" fmla="*/ 633758524 h 251"/>
              <a:gd name="T22" fmla="*/ 1007943582 w 462"/>
              <a:gd name="T23" fmla="*/ 352430540 h 251"/>
              <a:gd name="T24" fmla="*/ 1144467152 w 462"/>
              <a:gd name="T25" fmla="*/ 361705399 h 251"/>
              <a:gd name="T26" fmla="*/ 859801600 w 462"/>
              <a:gd name="T27" fmla="*/ 160758346 h 251"/>
              <a:gd name="T28" fmla="*/ 941135589 w 462"/>
              <a:gd name="T29" fmla="*/ 170033204 h 251"/>
              <a:gd name="T30" fmla="*/ 673898506 w 462"/>
              <a:gd name="T31" fmla="*/ 0 h 25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62" h="251">
                <a:moveTo>
                  <a:pt x="232" y="0"/>
                </a:moveTo>
                <a:lnTo>
                  <a:pt x="140" y="55"/>
                </a:lnTo>
                <a:lnTo>
                  <a:pt x="169" y="52"/>
                </a:lnTo>
                <a:lnTo>
                  <a:pt x="70" y="122"/>
                </a:lnTo>
                <a:lnTo>
                  <a:pt x="117" y="117"/>
                </a:lnTo>
                <a:lnTo>
                  <a:pt x="0" y="205"/>
                </a:lnTo>
                <a:lnTo>
                  <a:pt x="185" y="201"/>
                </a:lnTo>
                <a:lnTo>
                  <a:pt x="185" y="251"/>
                </a:lnTo>
                <a:lnTo>
                  <a:pt x="267" y="251"/>
                </a:lnTo>
                <a:lnTo>
                  <a:pt x="267" y="201"/>
                </a:lnTo>
                <a:lnTo>
                  <a:pt x="462" y="205"/>
                </a:lnTo>
                <a:lnTo>
                  <a:pt x="347" y="114"/>
                </a:lnTo>
                <a:lnTo>
                  <a:pt x="394" y="117"/>
                </a:lnTo>
                <a:lnTo>
                  <a:pt x="296" y="52"/>
                </a:lnTo>
                <a:lnTo>
                  <a:pt x="324" y="55"/>
                </a:lnTo>
                <a:lnTo>
                  <a:pt x="232" y="0"/>
                </a:lnTo>
                <a:close/>
              </a:path>
            </a:pathLst>
          </a:custGeom>
          <a:solidFill>
            <a:srgbClr val="008000"/>
          </a:solidFill>
          <a:ln w="3175">
            <a:solidFill>
              <a:srgbClr val="000000"/>
            </a:solidFill>
            <a:prstDash val="solid"/>
            <a:round/>
            <a:headEnd/>
            <a:tailEnd/>
          </a:ln>
        </p:spPr>
        <p:txBody>
          <a:bodyPr/>
          <a:lstStyle/>
          <a:p>
            <a:endParaRPr lang="en-US"/>
          </a:p>
        </p:txBody>
      </p:sp>
      <p:sp>
        <p:nvSpPr>
          <p:cNvPr id="142345" name="Freeform 12"/>
          <p:cNvSpPr>
            <a:spLocks/>
          </p:cNvSpPr>
          <p:nvPr/>
        </p:nvSpPr>
        <p:spPr bwMode="auto">
          <a:xfrm>
            <a:off x="1066800" y="4038600"/>
            <a:ext cx="787400" cy="441325"/>
          </a:xfrm>
          <a:custGeom>
            <a:avLst/>
            <a:gdLst>
              <a:gd name="T0" fmla="*/ 673898506 w 462"/>
              <a:gd name="T1" fmla="*/ 0 h 251"/>
              <a:gd name="T2" fmla="*/ 406663126 w 462"/>
              <a:gd name="T3" fmla="*/ 170033204 h 251"/>
              <a:gd name="T4" fmla="*/ 490901292 w 462"/>
              <a:gd name="T5" fmla="*/ 160758346 h 251"/>
              <a:gd name="T6" fmla="*/ 203331563 w 462"/>
              <a:gd name="T7" fmla="*/ 377164081 h 251"/>
              <a:gd name="T8" fmla="*/ 339853429 w 462"/>
              <a:gd name="T9" fmla="*/ 361705399 h 251"/>
              <a:gd name="T10" fmla="*/ 0 w 462"/>
              <a:gd name="T11" fmla="*/ 633758524 h 251"/>
              <a:gd name="T12" fmla="*/ 537376639 w 462"/>
              <a:gd name="T13" fmla="*/ 621392633 h 251"/>
              <a:gd name="T14" fmla="*/ 537376639 w 462"/>
              <a:gd name="T15" fmla="*/ 775967154 h 251"/>
              <a:gd name="T16" fmla="*/ 775565139 w 462"/>
              <a:gd name="T17" fmla="*/ 775967154 h 251"/>
              <a:gd name="T18" fmla="*/ 775565139 w 462"/>
              <a:gd name="T19" fmla="*/ 621392633 h 251"/>
              <a:gd name="T20" fmla="*/ 1341988658 w 462"/>
              <a:gd name="T21" fmla="*/ 633758524 h 251"/>
              <a:gd name="T22" fmla="*/ 1007943582 w 462"/>
              <a:gd name="T23" fmla="*/ 352430540 h 251"/>
              <a:gd name="T24" fmla="*/ 1144467152 w 462"/>
              <a:gd name="T25" fmla="*/ 361705399 h 251"/>
              <a:gd name="T26" fmla="*/ 859801600 w 462"/>
              <a:gd name="T27" fmla="*/ 160758346 h 251"/>
              <a:gd name="T28" fmla="*/ 941135589 w 462"/>
              <a:gd name="T29" fmla="*/ 170033204 h 251"/>
              <a:gd name="T30" fmla="*/ 673898506 w 462"/>
              <a:gd name="T31" fmla="*/ 0 h 25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62" h="251">
                <a:moveTo>
                  <a:pt x="232" y="0"/>
                </a:moveTo>
                <a:lnTo>
                  <a:pt x="140" y="55"/>
                </a:lnTo>
                <a:lnTo>
                  <a:pt x="169" y="52"/>
                </a:lnTo>
                <a:lnTo>
                  <a:pt x="70" y="122"/>
                </a:lnTo>
                <a:lnTo>
                  <a:pt x="117" y="117"/>
                </a:lnTo>
                <a:lnTo>
                  <a:pt x="0" y="205"/>
                </a:lnTo>
                <a:lnTo>
                  <a:pt x="185" y="201"/>
                </a:lnTo>
                <a:lnTo>
                  <a:pt x="185" y="251"/>
                </a:lnTo>
                <a:lnTo>
                  <a:pt x="267" y="251"/>
                </a:lnTo>
                <a:lnTo>
                  <a:pt x="267" y="201"/>
                </a:lnTo>
                <a:lnTo>
                  <a:pt x="462" y="205"/>
                </a:lnTo>
                <a:lnTo>
                  <a:pt x="347" y="114"/>
                </a:lnTo>
                <a:lnTo>
                  <a:pt x="394" y="117"/>
                </a:lnTo>
                <a:lnTo>
                  <a:pt x="296" y="52"/>
                </a:lnTo>
                <a:lnTo>
                  <a:pt x="324" y="55"/>
                </a:lnTo>
                <a:lnTo>
                  <a:pt x="232" y="0"/>
                </a:lnTo>
                <a:close/>
              </a:path>
            </a:pathLst>
          </a:custGeom>
          <a:solidFill>
            <a:srgbClr val="008000"/>
          </a:solidFill>
          <a:ln w="3175">
            <a:solidFill>
              <a:srgbClr val="000000"/>
            </a:solidFill>
            <a:prstDash val="solid"/>
            <a:round/>
            <a:headEnd/>
            <a:tailEnd/>
          </a:ln>
        </p:spPr>
        <p:txBody>
          <a:bodyPr/>
          <a:lstStyle/>
          <a:p>
            <a:endParaRPr lang="en-US"/>
          </a:p>
        </p:txBody>
      </p:sp>
      <p:sp>
        <p:nvSpPr>
          <p:cNvPr id="142346" name="Freeform 13"/>
          <p:cNvSpPr>
            <a:spLocks/>
          </p:cNvSpPr>
          <p:nvPr/>
        </p:nvSpPr>
        <p:spPr bwMode="auto">
          <a:xfrm>
            <a:off x="4038600" y="3657600"/>
            <a:ext cx="787400" cy="441325"/>
          </a:xfrm>
          <a:custGeom>
            <a:avLst/>
            <a:gdLst>
              <a:gd name="T0" fmla="*/ 673898506 w 462"/>
              <a:gd name="T1" fmla="*/ 0 h 251"/>
              <a:gd name="T2" fmla="*/ 406663126 w 462"/>
              <a:gd name="T3" fmla="*/ 170033204 h 251"/>
              <a:gd name="T4" fmla="*/ 490901292 w 462"/>
              <a:gd name="T5" fmla="*/ 160758346 h 251"/>
              <a:gd name="T6" fmla="*/ 203331563 w 462"/>
              <a:gd name="T7" fmla="*/ 377164081 h 251"/>
              <a:gd name="T8" fmla="*/ 339853429 w 462"/>
              <a:gd name="T9" fmla="*/ 361705399 h 251"/>
              <a:gd name="T10" fmla="*/ 0 w 462"/>
              <a:gd name="T11" fmla="*/ 633758524 h 251"/>
              <a:gd name="T12" fmla="*/ 537376639 w 462"/>
              <a:gd name="T13" fmla="*/ 621392633 h 251"/>
              <a:gd name="T14" fmla="*/ 537376639 w 462"/>
              <a:gd name="T15" fmla="*/ 775967154 h 251"/>
              <a:gd name="T16" fmla="*/ 775565139 w 462"/>
              <a:gd name="T17" fmla="*/ 775967154 h 251"/>
              <a:gd name="T18" fmla="*/ 775565139 w 462"/>
              <a:gd name="T19" fmla="*/ 621392633 h 251"/>
              <a:gd name="T20" fmla="*/ 1341988658 w 462"/>
              <a:gd name="T21" fmla="*/ 633758524 h 251"/>
              <a:gd name="T22" fmla="*/ 1007943582 w 462"/>
              <a:gd name="T23" fmla="*/ 352430540 h 251"/>
              <a:gd name="T24" fmla="*/ 1144467152 w 462"/>
              <a:gd name="T25" fmla="*/ 361705399 h 251"/>
              <a:gd name="T26" fmla="*/ 859801600 w 462"/>
              <a:gd name="T27" fmla="*/ 160758346 h 251"/>
              <a:gd name="T28" fmla="*/ 941135589 w 462"/>
              <a:gd name="T29" fmla="*/ 170033204 h 251"/>
              <a:gd name="T30" fmla="*/ 673898506 w 462"/>
              <a:gd name="T31" fmla="*/ 0 h 25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62" h="251">
                <a:moveTo>
                  <a:pt x="232" y="0"/>
                </a:moveTo>
                <a:lnTo>
                  <a:pt x="140" y="55"/>
                </a:lnTo>
                <a:lnTo>
                  <a:pt x="169" y="52"/>
                </a:lnTo>
                <a:lnTo>
                  <a:pt x="70" y="122"/>
                </a:lnTo>
                <a:lnTo>
                  <a:pt x="117" y="117"/>
                </a:lnTo>
                <a:lnTo>
                  <a:pt x="0" y="205"/>
                </a:lnTo>
                <a:lnTo>
                  <a:pt x="185" y="201"/>
                </a:lnTo>
                <a:lnTo>
                  <a:pt x="185" y="251"/>
                </a:lnTo>
                <a:lnTo>
                  <a:pt x="267" y="251"/>
                </a:lnTo>
                <a:lnTo>
                  <a:pt x="267" y="201"/>
                </a:lnTo>
                <a:lnTo>
                  <a:pt x="462" y="205"/>
                </a:lnTo>
                <a:lnTo>
                  <a:pt x="347" y="114"/>
                </a:lnTo>
                <a:lnTo>
                  <a:pt x="394" y="117"/>
                </a:lnTo>
                <a:lnTo>
                  <a:pt x="296" y="52"/>
                </a:lnTo>
                <a:lnTo>
                  <a:pt x="324" y="55"/>
                </a:lnTo>
                <a:lnTo>
                  <a:pt x="232" y="0"/>
                </a:lnTo>
                <a:close/>
              </a:path>
            </a:pathLst>
          </a:custGeom>
          <a:solidFill>
            <a:srgbClr val="008000"/>
          </a:solidFill>
          <a:ln w="3175">
            <a:solidFill>
              <a:srgbClr val="000000"/>
            </a:solidFill>
            <a:prstDash val="solid"/>
            <a:round/>
            <a:headEnd/>
            <a:tailEnd/>
          </a:ln>
        </p:spPr>
        <p:txBody>
          <a:bodyPr/>
          <a:lstStyle/>
          <a:p>
            <a:endParaRPr lang="en-US"/>
          </a:p>
        </p:txBody>
      </p:sp>
      <p:grpSp>
        <p:nvGrpSpPr>
          <p:cNvPr id="189454" name="Group 14"/>
          <p:cNvGrpSpPr>
            <a:grpSpLocks/>
          </p:cNvGrpSpPr>
          <p:nvPr/>
        </p:nvGrpSpPr>
        <p:grpSpPr bwMode="auto">
          <a:xfrm>
            <a:off x="533400" y="5105400"/>
            <a:ext cx="357188" cy="1081088"/>
            <a:chOff x="5216" y="1431"/>
            <a:chExt cx="225" cy="681"/>
          </a:xfrm>
        </p:grpSpPr>
        <p:sp>
          <p:nvSpPr>
            <p:cNvPr id="142382" name="Freeform 15"/>
            <p:cNvSpPr>
              <a:spLocks/>
            </p:cNvSpPr>
            <p:nvPr/>
          </p:nvSpPr>
          <p:spPr bwMode="auto">
            <a:xfrm>
              <a:off x="5232" y="1564"/>
              <a:ext cx="199" cy="273"/>
            </a:xfrm>
            <a:custGeom>
              <a:avLst/>
              <a:gdLst>
                <a:gd name="T0" fmla="*/ 36 w 994"/>
                <a:gd name="T1" fmla="*/ 30 h 1366"/>
                <a:gd name="T2" fmla="*/ 39 w 994"/>
                <a:gd name="T3" fmla="*/ 33 h 1366"/>
                <a:gd name="T4" fmla="*/ 38 w 994"/>
                <a:gd name="T5" fmla="*/ 34 h 1366"/>
                <a:gd name="T6" fmla="*/ 37 w 994"/>
                <a:gd name="T7" fmla="*/ 35 h 1366"/>
                <a:gd name="T8" fmla="*/ 38 w 994"/>
                <a:gd name="T9" fmla="*/ 41 h 1366"/>
                <a:gd name="T10" fmla="*/ 38 w 994"/>
                <a:gd name="T11" fmla="*/ 45 h 1366"/>
                <a:gd name="T12" fmla="*/ 39 w 994"/>
                <a:gd name="T13" fmla="*/ 49 h 1366"/>
                <a:gd name="T14" fmla="*/ 40 w 994"/>
                <a:gd name="T15" fmla="*/ 51 h 1366"/>
                <a:gd name="T16" fmla="*/ 39 w 994"/>
                <a:gd name="T17" fmla="*/ 52 h 1366"/>
                <a:gd name="T18" fmla="*/ 37 w 994"/>
                <a:gd name="T19" fmla="*/ 51 h 1366"/>
                <a:gd name="T20" fmla="*/ 35 w 994"/>
                <a:gd name="T21" fmla="*/ 50 h 1366"/>
                <a:gd name="T22" fmla="*/ 35 w 994"/>
                <a:gd name="T23" fmla="*/ 48 h 1366"/>
                <a:gd name="T24" fmla="*/ 35 w 994"/>
                <a:gd name="T25" fmla="*/ 42 h 1366"/>
                <a:gd name="T26" fmla="*/ 35 w 994"/>
                <a:gd name="T27" fmla="*/ 41 h 1366"/>
                <a:gd name="T28" fmla="*/ 34 w 994"/>
                <a:gd name="T29" fmla="*/ 40 h 1366"/>
                <a:gd name="T30" fmla="*/ 35 w 994"/>
                <a:gd name="T31" fmla="*/ 38 h 1366"/>
                <a:gd name="T32" fmla="*/ 33 w 994"/>
                <a:gd name="T33" fmla="*/ 36 h 1366"/>
                <a:gd name="T34" fmla="*/ 33 w 994"/>
                <a:gd name="T35" fmla="*/ 36 h 1366"/>
                <a:gd name="T36" fmla="*/ 32 w 994"/>
                <a:gd name="T37" fmla="*/ 37 h 1366"/>
                <a:gd name="T38" fmla="*/ 31 w 994"/>
                <a:gd name="T39" fmla="*/ 40 h 1366"/>
                <a:gd name="T40" fmla="*/ 32 w 994"/>
                <a:gd name="T41" fmla="*/ 44 h 1366"/>
                <a:gd name="T42" fmla="*/ 33 w 994"/>
                <a:gd name="T43" fmla="*/ 48 h 1366"/>
                <a:gd name="T44" fmla="*/ 34 w 994"/>
                <a:gd name="T45" fmla="*/ 48 h 1366"/>
                <a:gd name="T46" fmla="*/ 34 w 994"/>
                <a:gd name="T47" fmla="*/ 49 h 1366"/>
                <a:gd name="T48" fmla="*/ 34 w 994"/>
                <a:gd name="T49" fmla="*/ 51 h 1366"/>
                <a:gd name="T50" fmla="*/ 34 w 994"/>
                <a:gd name="T51" fmla="*/ 55 h 1366"/>
                <a:gd name="T52" fmla="*/ 4 w 994"/>
                <a:gd name="T53" fmla="*/ 33 h 1366"/>
                <a:gd name="T54" fmla="*/ 5 w 994"/>
                <a:gd name="T55" fmla="*/ 31 h 1366"/>
                <a:gd name="T56" fmla="*/ 5 w 994"/>
                <a:gd name="T57" fmla="*/ 30 h 1366"/>
                <a:gd name="T58" fmla="*/ 4 w 994"/>
                <a:gd name="T59" fmla="*/ 29 h 1366"/>
                <a:gd name="T60" fmla="*/ 4 w 994"/>
                <a:gd name="T61" fmla="*/ 28 h 1366"/>
                <a:gd name="T62" fmla="*/ 4 w 994"/>
                <a:gd name="T63" fmla="*/ 26 h 1366"/>
                <a:gd name="T64" fmla="*/ 3 w 994"/>
                <a:gd name="T65" fmla="*/ 25 h 1366"/>
                <a:gd name="T66" fmla="*/ 2 w 994"/>
                <a:gd name="T67" fmla="*/ 24 h 1366"/>
                <a:gd name="T68" fmla="*/ 1 w 994"/>
                <a:gd name="T69" fmla="*/ 24 h 1366"/>
                <a:gd name="T70" fmla="*/ 0 w 994"/>
                <a:gd name="T71" fmla="*/ 22 h 1366"/>
                <a:gd name="T72" fmla="*/ 0 w 994"/>
                <a:gd name="T73" fmla="*/ 20 h 1366"/>
                <a:gd name="T74" fmla="*/ 1 w 994"/>
                <a:gd name="T75" fmla="*/ 18 h 1366"/>
                <a:gd name="T76" fmla="*/ 2 w 994"/>
                <a:gd name="T77" fmla="*/ 17 h 1366"/>
                <a:gd name="T78" fmla="*/ 1 w 994"/>
                <a:gd name="T79" fmla="*/ 15 h 1366"/>
                <a:gd name="T80" fmla="*/ 2 w 994"/>
                <a:gd name="T81" fmla="*/ 13 h 1366"/>
                <a:gd name="T82" fmla="*/ 3 w 994"/>
                <a:gd name="T83" fmla="*/ 11 h 1366"/>
                <a:gd name="T84" fmla="*/ 4 w 994"/>
                <a:gd name="T85" fmla="*/ 9 h 1366"/>
                <a:gd name="T86" fmla="*/ 4 w 994"/>
                <a:gd name="T87" fmla="*/ 7 h 1366"/>
                <a:gd name="T88" fmla="*/ 6 w 994"/>
                <a:gd name="T89" fmla="*/ 3 h 1366"/>
                <a:gd name="T90" fmla="*/ 7 w 994"/>
                <a:gd name="T91" fmla="*/ 0 h 136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994" h="1366">
                  <a:moveTo>
                    <a:pt x="879" y="558"/>
                  </a:moveTo>
                  <a:lnTo>
                    <a:pt x="905" y="751"/>
                  </a:lnTo>
                  <a:lnTo>
                    <a:pt x="953" y="793"/>
                  </a:lnTo>
                  <a:lnTo>
                    <a:pt x="971" y="820"/>
                  </a:lnTo>
                  <a:lnTo>
                    <a:pt x="967" y="842"/>
                  </a:lnTo>
                  <a:lnTo>
                    <a:pt x="956" y="855"/>
                  </a:lnTo>
                  <a:lnTo>
                    <a:pt x="933" y="865"/>
                  </a:lnTo>
                  <a:lnTo>
                    <a:pt x="933" y="881"/>
                  </a:lnTo>
                  <a:lnTo>
                    <a:pt x="941" y="956"/>
                  </a:lnTo>
                  <a:lnTo>
                    <a:pt x="947" y="1026"/>
                  </a:lnTo>
                  <a:lnTo>
                    <a:pt x="956" y="1081"/>
                  </a:lnTo>
                  <a:lnTo>
                    <a:pt x="961" y="1124"/>
                  </a:lnTo>
                  <a:lnTo>
                    <a:pt x="967" y="1154"/>
                  </a:lnTo>
                  <a:lnTo>
                    <a:pt x="975" y="1220"/>
                  </a:lnTo>
                  <a:lnTo>
                    <a:pt x="984" y="1251"/>
                  </a:lnTo>
                  <a:lnTo>
                    <a:pt x="994" y="1283"/>
                  </a:lnTo>
                  <a:lnTo>
                    <a:pt x="994" y="1298"/>
                  </a:lnTo>
                  <a:lnTo>
                    <a:pt x="971" y="1304"/>
                  </a:lnTo>
                  <a:lnTo>
                    <a:pt x="947" y="1295"/>
                  </a:lnTo>
                  <a:lnTo>
                    <a:pt x="918" y="1274"/>
                  </a:lnTo>
                  <a:lnTo>
                    <a:pt x="905" y="1261"/>
                  </a:lnTo>
                  <a:lnTo>
                    <a:pt x="885" y="1246"/>
                  </a:lnTo>
                  <a:lnTo>
                    <a:pt x="879" y="1232"/>
                  </a:lnTo>
                  <a:lnTo>
                    <a:pt x="879" y="1205"/>
                  </a:lnTo>
                  <a:lnTo>
                    <a:pt x="879" y="1091"/>
                  </a:lnTo>
                  <a:lnTo>
                    <a:pt x="871" y="1049"/>
                  </a:lnTo>
                  <a:lnTo>
                    <a:pt x="863" y="1043"/>
                  </a:lnTo>
                  <a:lnTo>
                    <a:pt x="868" y="1021"/>
                  </a:lnTo>
                  <a:lnTo>
                    <a:pt x="857" y="1010"/>
                  </a:lnTo>
                  <a:lnTo>
                    <a:pt x="861" y="999"/>
                  </a:lnTo>
                  <a:lnTo>
                    <a:pt x="865" y="977"/>
                  </a:lnTo>
                  <a:lnTo>
                    <a:pt x="862" y="945"/>
                  </a:lnTo>
                  <a:lnTo>
                    <a:pt x="849" y="914"/>
                  </a:lnTo>
                  <a:lnTo>
                    <a:pt x="836" y="901"/>
                  </a:lnTo>
                  <a:lnTo>
                    <a:pt x="823" y="901"/>
                  </a:lnTo>
                  <a:lnTo>
                    <a:pt x="812" y="911"/>
                  </a:lnTo>
                  <a:lnTo>
                    <a:pt x="798" y="923"/>
                  </a:lnTo>
                  <a:lnTo>
                    <a:pt x="791" y="937"/>
                  </a:lnTo>
                  <a:lnTo>
                    <a:pt x="780" y="962"/>
                  </a:lnTo>
                  <a:lnTo>
                    <a:pt x="775" y="995"/>
                  </a:lnTo>
                  <a:lnTo>
                    <a:pt x="780" y="1043"/>
                  </a:lnTo>
                  <a:lnTo>
                    <a:pt x="794" y="1108"/>
                  </a:lnTo>
                  <a:lnTo>
                    <a:pt x="802" y="1135"/>
                  </a:lnTo>
                  <a:lnTo>
                    <a:pt x="822" y="1205"/>
                  </a:lnTo>
                  <a:lnTo>
                    <a:pt x="844" y="1201"/>
                  </a:lnTo>
                  <a:lnTo>
                    <a:pt x="855" y="1210"/>
                  </a:lnTo>
                  <a:lnTo>
                    <a:pt x="857" y="1225"/>
                  </a:lnTo>
                  <a:lnTo>
                    <a:pt x="849" y="1238"/>
                  </a:lnTo>
                  <a:lnTo>
                    <a:pt x="830" y="1243"/>
                  </a:lnTo>
                  <a:lnTo>
                    <a:pt x="840" y="1286"/>
                  </a:lnTo>
                  <a:lnTo>
                    <a:pt x="849" y="1350"/>
                  </a:lnTo>
                  <a:lnTo>
                    <a:pt x="849" y="1366"/>
                  </a:lnTo>
                  <a:lnTo>
                    <a:pt x="92" y="829"/>
                  </a:lnTo>
                  <a:lnTo>
                    <a:pt x="110" y="817"/>
                  </a:lnTo>
                  <a:lnTo>
                    <a:pt x="123" y="800"/>
                  </a:lnTo>
                  <a:lnTo>
                    <a:pt x="137" y="775"/>
                  </a:lnTo>
                  <a:lnTo>
                    <a:pt x="140" y="754"/>
                  </a:lnTo>
                  <a:lnTo>
                    <a:pt x="123" y="743"/>
                  </a:lnTo>
                  <a:lnTo>
                    <a:pt x="114" y="737"/>
                  </a:lnTo>
                  <a:lnTo>
                    <a:pt x="111" y="721"/>
                  </a:lnTo>
                  <a:lnTo>
                    <a:pt x="110" y="704"/>
                  </a:lnTo>
                  <a:lnTo>
                    <a:pt x="112" y="691"/>
                  </a:lnTo>
                  <a:lnTo>
                    <a:pt x="110" y="671"/>
                  </a:lnTo>
                  <a:lnTo>
                    <a:pt x="103" y="650"/>
                  </a:lnTo>
                  <a:lnTo>
                    <a:pt x="101" y="631"/>
                  </a:lnTo>
                  <a:lnTo>
                    <a:pt x="87" y="613"/>
                  </a:lnTo>
                  <a:lnTo>
                    <a:pt x="69" y="606"/>
                  </a:lnTo>
                  <a:lnTo>
                    <a:pt x="57" y="604"/>
                  </a:lnTo>
                  <a:lnTo>
                    <a:pt x="42" y="604"/>
                  </a:lnTo>
                  <a:lnTo>
                    <a:pt x="24" y="597"/>
                  </a:lnTo>
                  <a:lnTo>
                    <a:pt x="13" y="578"/>
                  </a:lnTo>
                  <a:lnTo>
                    <a:pt x="6" y="545"/>
                  </a:lnTo>
                  <a:lnTo>
                    <a:pt x="4" y="520"/>
                  </a:lnTo>
                  <a:lnTo>
                    <a:pt x="0" y="490"/>
                  </a:lnTo>
                  <a:lnTo>
                    <a:pt x="4" y="464"/>
                  </a:lnTo>
                  <a:lnTo>
                    <a:pt x="13" y="442"/>
                  </a:lnTo>
                  <a:lnTo>
                    <a:pt x="27" y="426"/>
                  </a:lnTo>
                  <a:lnTo>
                    <a:pt x="41" y="413"/>
                  </a:lnTo>
                  <a:lnTo>
                    <a:pt x="41" y="388"/>
                  </a:lnTo>
                  <a:lnTo>
                    <a:pt x="34" y="368"/>
                  </a:lnTo>
                  <a:lnTo>
                    <a:pt x="37" y="342"/>
                  </a:lnTo>
                  <a:lnTo>
                    <a:pt x="54" y="316"/>
                  </a:lnTo>
                  <a:lnTo>
                    <a:pt x="62" y="300"/>
                  </a:lnTo>
                  <a:lnTo>
                    <a:pt x="69" y="283"/>
                  </a:lnTo>
                  <a:lnTo>
                    <a:pt x="83" y="251"/>
                  </a:lnTo>
                  <a:lnTo>
                    <a:pt x="91" y="229"/>
                  </a:lnTo>
                  <a:lnTo>
                    <a:pt x="93" y="220"/>
                  </a:lnTo>
                  <a:lnTo>
                    <a:pt x="110" y="172"/>
                  </a:lnTo>
                  <a:lnTo>
                    <a:pt x="123" y="121"/>
                  </a:lnTo>
                  <a:lnTo>
                    <a:pt x="138" y="74"/>
                  </a:lnTo>
                  <a:lnTo>
                    <a:pt x="152" y="40"/>
                  </a:lnTo>
                  <a:lnTo>
                    <a:pt x="174" y="0"/>
                  </a:lnTo>
                  <a:lnTo>
                    <a:pt x="879" y="558"/>
                  </a:lnTo>
                  <a:close/>
                </a:path>
              </a:pathLst>
            </a:custGeom>
            <a:solidFill>
              <a:srgbClr val="404000"/>
            </a:solidFill>
            <a:ln w="0">
              <a:solidFill>
                <a:srgbClr val="000000"/>
              </a:solidFill>
              <a:prstDash val="solid"/>
              <a:round/>
              <a:headEnd/>
              <a:tailEnd/>
            </a:ln>
          </p:spPr>
          <p:txBody>
            <a:bodyPr/>
            <a:lstStyle/>
            <a:p>
              <a:endParaRPr lang="en-US"/>
            </a:p>
          </p:txBody>
        </p:sp>
        <p:sp>
          <p:nvSpPr>
            <p:cNvPr id="142383" name="Freeform 16"/>
            <p:cNvSpPr>
              <a:spLocks/>
            </p:cNvSpPr>
            <p:nvPr/>
          </p:nvSpPr>
          <p:spPr bwMode="auto">
            <a:xfrm>
              <a:off x="5267" y="1431"/>
              <a:ext cx="174" cy="245"/>
            </a:xfrm>
            <a:custGeom>
              <a:avLst/>
              <a:gdLst>
                <a:gd name="T0" fmla="*/ 2 w 874"/>
                <a:gd name="T1" fmla="*/ 25 h 1222"/>
                <a:gd name="T2" fmla="*/ 5 w 874"/>
                <a:gd name="T3" fmla="*/ 24 h 1222"/>
                <a:gd name="T4" fmla="*/ 6 w 874"/>
                <a:gd name="T5" fmla="*/ 23 h 1222"/>
                <a:gd name="T6" fmla="*/ 7 w 874"/>
                <a:gd name="T7" fmla="*/ 21 h 1222"/>
                <a:gd name="T8" fmla="*/ 7 w 874"/>
                <a:gd name="T9" fmla="*/ 17 h 1222"/>
                <a:gd name="T10" fmla="*/ 5 w 874"/>
                <a:gd name="T11" fmla="*/ 17 h 1222"/>
                <a:gd name="T12" fmla="*/ 3 w 874"/>
                <a:gd name="T13" fmla="*/ 15 h 1222"/>
                <a:gd name="T14" fmla="*/ 2 w 874"/>
                <a:gd name="T15" fmla="*/ 13 h 1222"/>
                <a:gd name="T16" fmla="*/ 3 w 874"/>
                <a:gd name="T17" fmla="*/ 10 h 1222"/>
                <a:gd name="T18" fmla="*/ 4 w 874"/>
                <a:gd name="T19" fmla="*/ 6 h 1222"/>
                <a:gd name="T20" fmla="*/ 5 w 874"/>
                <a:gd name="T21" fmla="*/ 4 h 1222"/>
                <a:gd name="T22" fmla="*/ 6 w 874"/>
                <a:gd name="T23" fmla="*/ 2 h 1222"/>
                <a:gd name="T24" fmla="*/ 9 w 874"/>
                <a:gd name="T25" fmla="*/ 0 h 1222"/>
                <a:gd name="T26" fmla="*/ 12 w 874"/>
                <a:gd name="T27" fmla="*/ 0 h 1222"/>
                <a:gd name="T28" fmla="*/ 15 w 874"/>
                <a:gd name="T29" fmla="*/ 1 h 1222"/>
                <a:gd name="T30" fmla="*/ 17 w 874"/>
                <a:gd name="T31" fmla="*/ 3 h 1222"/>
                <a:gd name="T32" fmla="*/ 18 w 874"/>
                <a:gd name="T33" fmla="*/ 5 h 1222"/>
                <a:gd name="T34" fmla="*/ 19 w 874"/>
                <a:gd name="T35" fmla="*/ 8 h 1222"/>
                <a:gd name="T36" fmla="*/ 20 w 874"/>
                <a:gd name="T37" fmla="*/ 11 h 1222"/>
                <a:gd name="T38" fmla="*/ 20 w 874"/>
                <a:gd name="T39" fmla="*/ 13 h 1222"/>
                <a:gd name="T40" fmla="*/ 20 w 874"/>
                <a:gd name="T41" fmla="*/ 15 h 1222"/>
                <a:gd name="T42" fmla="*/ 18 w 874"/>
                <a:gd name="T43" fmla="*/ 17 h 1222"/>
                <a:gd name="T44" fmla="*/ 16 w 874"/>
                <a:gd name="T45" fmla="*/ 17 h 1222"/>
                <a:gd name="T46" fmla="*/ 17 w 874"/>
                <a:gd name="T47" fmla="*/ 20 h 1222"/>
                <a:gd name="T48" fmla="*/ 18 w 874"/>
                <a:gd name="T49" fmla="*/ 21 h 1222"/>
                <a:gd name="T50" fmla="*/ 20 w 874"/>
                <a:gd name="T51" fmla="*/ 22 h 1222"/>
                <a:gd name="T52" fmla="*/ 21 w 874"/>
                <a:gd name="T53" fmla="*/ 23 h 1222"/>
                <a:gd name="T54" fmla="*/ 22 w 874"/>
                <a:gd name="T55" fmla="*/ 21 h 1222"/>
                <a:gd name="T56" fmla="*/ 22 w 874"/>
                <a:gd name="T57" fmla="*/ 19 h 1222"/>
                <a:gd name="T58" fmla="*/ 24 w 874"/>
                <a:gd name="T59" fmla="*/ 19 h 1222"/>
                <a:gd name="T60" fmla="*/ 23 w 874"/>
                <a:gd name="T61" fmla="*/ 21 h 1222"/>
                <a:gd name="T62" fmla="*/ 24 w 874"/>
                <a:gd name="T63" fmla="*/ 24 h 1222"/>
                <a:gd name="T64" fmla="*/ 27 w 874"/>
                <a:gd name="T65" fmla="*/ 27 h 1222"/>
                <a:gd name="T66" fmla="*/ 29 w 874"/>
                <a:gd name="T67" fmla="*/ 31 h 1222"/>
                <a:gd name="T68" fmla="*/ 30 w 874"/>
                <a:gd name="T69" fmla="*/ 34 h 1222"/>
                <a:gd name="T70" fmla="*/ 32 w 874"/>
                <a:gd name="T71" fmla="*/ 36 h 1222"/>
                <a:gd name="T72" fmla="*/ 34 w 874"/>
                <a:gd name="T73" fmla="*/ 39 h 1222"/>
                <a:gd name="T74" fmla="*/ 33 w 874"/>
                <a:gd name="T75" fmla="*/ 41 h 1222"/>
                <a:gd name="T76" fmla="*/ 32 w 874"/>
                <a:gd name="T77" fmla="*/ 43 h 1222"/>
                <a:gd name="T78" fmla="*/ 33 w 874"/>
                <a:gd name="T79" fmla="*/ 47 h 1222"/>
                <a:gd name="T80" fmla="*/ 32 w 874"/>
                <a:gd name="T81" fmla="*/ 49 h 1222"/>
                <a:gd name="T82" fmla="*/ 30 w 874"/>
                <a:gd name="T83" fmla="*/ 49 h 1222"/>
                <a:gd name="T84" fmla="*/ 28 w 874"/>
                <a:gd name="T85" fmla="*/ 49 h 122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74" h="1222">
                  <a:moveTo>
                    <a:pt x="0" y="664"/>
                  </a:moveTo>
                  <a:lnTo>
                    <a:pt x="19" y="640"/>
                  </a:lnTo>
                  <a:lnTo>
                    <a:pt x="48" y="624"/>
                  </a:lnTo>
                  <a:lnTo>
                    <a:pt x="78" y="612"/>
                  </a:lnTo>
                  <a:lnTo>
                    <a:pt x="103" y="609"/>
                  </a:lnTo>
                  <a:lnTo>
                    <a:pt x="121" y="602"/>
                  </a:lnTo>
                  <a:lnTo>
                    <a:pt x="128" y="602"/>
                  </a:lnTo>
                  <a:lnTo>
                    <a:pt x="141" y="593"/>
                  </a:lnTo>
                  <a:lnTo>
                    <a:pt x="150" y="575"/>
                  </a:lnTo>
                  <a:lnTo>
                    <a:pt x="160" y="560"/>
                  </a:lnTo>
                  <a:lnTo>
                    <a:pt x="168" y="540"/>
                  </a:lnTo>
                  <a:lnTo>
                    <a:pt x="173" y="528"/>
                  </a:lnTo>
                  <a:lnTo>
                    <a:pt x="173" y="511"/>
                  </a:lnTo>
                  <a:lnTo>
                    <a:pt x="187" y="430"/>
                  </a:lnTo>
                  <a:lnTo>
                    <a:pt x="173" y="413"/>
                  </a:lnTo>
                  <a:lnTo>
                    <a:pt x="160" y="413"/>
                  </a:lnTo>
                  <a:lnTo>
                    <a:pt x="146" y="413"/>
                  </a:lnTo>
                  <a:lnTo>
                    <a:pt x="132" y="412"/>
                  </a:lnTo>
                  <a:lnTo>
                    <a:pt x="108" y="405"/>
                  </a:lnTo>
                  <a:lnTo>
                    <a:pt x="85" y="393"/>
                  </a:lnTo>
                  <a:lnTo>
                    <a:pt x="73" y="379"/>
                  </a:lnTo>
                  <a:lnTo>
                    <a:pt x="62" y="366"/>
                  </a:lnTo>
                  <a:lnTo>
                    <a:pt x="60" y="344"/>
                  </a:lnTo>
                  <a:lnTo>
                    <a:pt x="60" y="327"/>
                  </a:lnTo>
                  <a:lnTo>
                    <a:pt x="63" y="302"/>
                  </a:lnTo>
                  <a:lnTo>
                    <a:pt x="71" y="270"/>
                  </a:lnTo>
                  <a:lnTo>
                    <a:pt x="76" y="249"/>
                  </a:lnTo>
                  <a:lnTo>
                    <a:pt x="83" y="222"/>
                  </a:lnTo>
                  <a:lnTo>
                    <a:pt x="90" y="188"/>
                  </a:lnTo>
                  <a:lnTo>
                    <a:pt x="98" y="161"/>
                  </a:lnTo>
                  <a:lnTo>
                    <a:pt x="103" y="138"/>
                  </a:lnTo>
                  <a:lnTo>
                    <a:pt x="112" y="113"/>
                  </a:lnTo>
                  <a:lnTo>
                    <a:pt x="114" y="101"/>
                  </a:lnTo>
                  <a:lnTo>
                    <a:pt x="124" y="74"/>
                  </a:lnTo>
                  <a:lnTo>
                    <a:pt x="132" y="59"/>
                  </a:lnTo>
                  <a:lnTo>
                    <a:pt x="146" y="43"/>
                  </a:lnTo>
                  <a:lnTo>
                    <a:pt x="175" y="21"/>
                  </a:lnTo>
                  <a:lnTo>
                    <a:pt x="197" y="15"/>
                  </a:lnTo>
                  <a:lnTo>
                    <a:pt x="217" y="8"/>
                  </a:lnTo>
                  <a:lnTo>
                    <a:pt x="250" y="0"/>
                  </a:lnTo>
                  <a:lnTo>
                    <a:pt x="288" y="0"/>
                  </a:lnTo>
                  <a:lnTo>
                    <a:pt x="303" y="0"/>
                  </a:lnTo>
                  <a:lnTo>
                    <a:pt x="315" y="3"/>
                  </a:lnTo>
                  <a:lnTo>
                    <a:pt x="348" y="11"/>
                  </a:lnTo>
                  <a:lnTo>
                    <a:pt x="369" y="21"/>
                  </a:lnTo>
                  <a:lnTo>
                    <a:pt x="396" y="42"/>
                  </a:lnTo>
                  <a:lnTo>
                    <a:pt x="413" y="56"/>
                  </a:lnTo>
                  <a:lnTo>
                    <a:pt x="427" y="71"/>
                  </a:lnTo>
                  <a:lnTo>
                    <a:pt x="438" y="92"/>
                  </a:lnTo>
                  <a:lnTo>
                    <a:pt x="457" y="119"/>
                  </a:lnTo>
                  <a:lnTo>
                    <a:pt x="463" y="134"/>
                  </a:lnTo>
                  <a:lnTo>
                    <a:pt x="474" y="159"/>
                  </a:lnTo>
                  <a:lnTo>
                    <a:pt x="478" y="173"/>
                  </a:lnTo>
                  <a:lnTo>
                    <a:pt x="480" y="190"/>
                  </a:lnTo>
                  <a:lnTo>
                    <a:pt x="486" y="219"/>
                  </a:lnTo>
                  <a:lnTo>
                    <a:pt x="491" y="250"/>
                  </a:lnTo>
                  <a:lnTo>
                    <a:pt x="496" y="266"/>
                  </a:lnTo>
                  <a:lnTo>
                    <a:pt x="499" y="288"/>
                  </a:lnTo>
                  <a:lnTo>
                    <a:pt x="501" y="312"/>
                  </a:lnTo>
                  <a:lnTo>
                    <a:pt x="499" y="333"/>
                  </a:lnTo>
                  <a:lnTo>
                    <a:pt x="499" y="351"/>
                  </a:lnTo>
                  <a:lnTo>
                    <a:pt x="495" y="366"/>
                  </a:lnTo>
                  <a:lnTo>
                    <a:pt x="491" y="379"/>
                  </a:lnTo>
                  <a:lnTo>
                    <a:pt x="480" y="399"/>
                  </a:lnTo>
                  <a:lnTo>
                    <a:pt x="466" y="413"/>
                  </a:lnTo>
                  <a:lnTo>
                    <a:pt x="449" y="424"/>
                  </a:lnTo>
                  <a:lnTo>
                    <a:pt x="429" y="429"/>
                  </a:lnTo>
                  <a:lnTo>
                    <a:pt x="410" y="430"/>
                  </a:lnTo>
                  <a:lnTo>
                    <a:pt x="396" y="430"/>
                  </a:lnTo>
                  <a:lnTo>
                    <a:pt x="396" y="494"/>
                  </a:lnTo>
                  <a:lnTo>
                    <a:pt x="413" y="496"/>
                  </a:lnTo>
                  <a:lnTo>
                    <a:pt x="421" y="502"/>
                  </a:lnTo>
                  <a:lnTo>
                    <a:pt x="427" y="512"/>
                  </a:lnTo>
                  <a:lnTo>
                    <a:pt x="435" y="521"/>
                  </a:lnTo>
                  <a:lnTo>
                    <a:pt x="447" y="531"/>
                  </a:lnTo>
                  <a:lnTo>
                    <a:pt x="462" y="540"/>
                  </a:lnTo>
                  <a:lnTo>
                    <a:pt x="480" y="543"/>
                  </a:lnTo>
                  <a:lnTo>
                    <a:pt x="495" y="543"/>
                  </a:lnTo>
                  <a:lnTo>
                    <a:pt x="513" y="557"/>
                  </a:lnTo>
                  <a:lnTo>
                    <a:pt x="522" y="575"/>
                  </a:lnTo>
                  <a:lnTo>
                    <a:pt x="539" y="575"/>
                  </a:lnTo>
                  <a:lnTo>
                    <a:pt x="551" y="575"/>
                  </a:lnTo>
                  <a:lnTo>
                    <a:pt x="567" y="578"/>
                  </a:lnTo>
                  <a:lnTo>
                    <a:pt x="568" y="531"/>
                  </a:lnTo>
                  <a:lnTo>
                    <a:pt x="557" y="522"/>
                  </a:lnTo>
                  <a:lnTo>
                    <a:pt x="557" y="485"/>
                  </a:lnTo>
                  <a:lnTo>
                    <a:pt x="559" y="476"/>
                  </a:lnTo>
                  <a:lnTo>
                    <a:pt x="567" y="460"/>
                  </a:lnTo>
                  <a:lnTo>
                    <a:pt x="592" y="460"/>
                  </a:lnTo>
                  <a:lnTo>
                    <a:pt x="601" y="479"/>
                  </a:lnTo>
                  <a:lnTo>
                    <a:pt x="602" y="521"/>
                  </a:lnTo>
                  <a:lnTo>
                    <a:pt x="593" y="530"/>
                  </a:lnTo>
                  <a:lnTo>
                    <a:pt x="593" y="527"/>
                  </a:lnTo>
                  <a:lnTo>
                    <a:pt x="592" y="575"/>
                  </a:lnTo>
                  <a:lnTo>
                    <a:pt x="592" y="592"/>
                  </a:lnTo>
                  <a:lnTo>
                    <a:pt x="606" y="609"/>
                  </a:lnTo>
                  <a:lnTo>
                    <a:pt x="638" y="628"/>
                  </a:lnTo>
                  <a:lnTo>
                    <a:pt x="659" y="654"/>
                  </a:lnTo>
                  <a:lnTo>
                    <a:pt x="677" y="677"/>
                  </a:lnTo>
                  <a:lnTo>
                    <a:pt x="697" y="716"/>
                  </a:lnTo>
                  <a:lnTo>
                    <a:pt x="705" y="738"/>
                  </a:lnTo>
                  <a:lnTo>
                    <a:pt x="731" y="785"/>
                  </a:lnTo>
                  <a:lnTo>
                    <a:pt x="746" y="817"/>
                  </a:lnTo>
                  <a:lnTo>
                    <a:pt x="755" y="830"/>
                  </a:lnTo>
                  <a:lnTo>
                    <a:pt x="767" y="848"/>
                  </a:lnTo>
                  <a:lnTo>
                    <a:pt x="770" y="862"/>
                  </a:lnTo>
                  <a:lnTo>
                    <a:pt x="788" y="881"/>
                  </a:lnTo>
                  <a:lnTo>
                    <a:pt x="801" y="900"/>
                  </a:lnTo>
                  <a:lnTo>
                    <a:pt x="832" y="921"/>
                  </a:lnTo>
                  <a:lnTo>
                    <a:pt x="854" y="952"/>
                  </a:lnTo>
                  <a:lnTo>
                    <a:pt x="868" y="978"/>
                  </a:lnTo>
                  <a:lnTo>
                    <a:pt x="874" y="993"/>
                  </a:lnTo>
                  <a:lnTo>
                    <a:pt x="868" y="1002"/>
                  </a:lnTo>
                  <a:lnTo>
                    <a:pt x="829" y="1028"/>
                  </a:lnTo>
                  <a:lnTo>
                    <a:pt x="821" y="1034"/>
                  </a:lnTo>
                  <a:lnTo>
                    <a:pt x="815" y="1045"/>
                  </a:lnTo>
                  <a:lnTo>
                    <a:pt x="817" y="1065"/>
                  </a:lnTo>
                  <a:lnTo>
                    <a:pt x="838" y="1098"/>
                  </a:lnTo>
                  <a:lnTo>
                    <a:pt x="843" y="1141"/>
                  </a:lnTo>
                  <a:lnTo>
                    <a:pt x="842" y="1159"/>
                  </a:lnTo>
                  <a:lnTo>
                    <a:pt x="837" y="1180"/>
                  </a:lnTo>
                  <a:lnTo>
                    <a:pt x="829" y="1205"/>
                  </a:lnTo>
                  <a:lnTo>
                    <a:pt x="817" y="1213"/>
                  </a:lnTo>
                  <a:lnTo>
                    <a:pt x="785" y="1213"/>
                  </a:lnTo>
                  <a:lnTo>
                    <a:pt x="767" y="1213"/>
                  </a:lnTo>
                  <a:lnTo>
                    <a:pt x="747" y="1213"/>
                  </a:lnTo>
                  <a:lnTo>
                    <a:pt x="731" y="1217"/>
                  </a:lnTo>
                  <a:lnTo>
                    <a:pt x="723" y="1217"/>
                  </a:lnTo>
                  <a:lnTo>
                    <a:pt x="718" y="1222"/>
                  </a:lnTo>
                  <a:lnTo>
                    <a:pt x="705" y="1222"/>
                  </a:lnTo>
                  <a:lnTo>
                    <a:pt x="0" y="664"/>
                  </a:lnTo>
                  <a:close/>
                </a:path>
              </a:pathLst>
            </a:custGeom>
            <a:solidFill>
              <a:srgbClr val="404000"/>
            </a:solidFill>
            <a:ln w="0">
              <a:solidFill>
                <a:srgbClr val="000000"/>
              </a:solidFill>
              <a:prstDash val="solid"/>
              <a:round/>
              <a:headEnd/>
              <a:tailEnd/>
            </a:ln>
          </p:spPr>
          <p:txBody>
            <a:bodyPr/>
            <a:lstStyle/>
            <a:p>
              <a:endParaRPr lang="en-US"/>
            </a:p>
          </p:txBody>
        </p:sp>
        <p:sp>
          <p:nvSpPr>
            <p:cNvPr id="142384" name="Freeform 17"/>
            <p:cNvSpPr>
              <a:spLocks/>
            </p:cNvSpPr>
            <p:nvPr/>
          </p:nvSpPr>
          <p:spPr bwMode="auto">
            <a:xfrm>
              <a:off x="5232" y="1728"/>
              <a:ext cx="170" cy="384"/>
            </a:xfrm>
            <a:custGeom>
              <a:avLst/>
              <a:gdLst>
                <a:gd name="T0" fmla="*/ 1 w 848"/>
                <a:gd name="T1" fmla="*/ 4 h 1920"/>
                <a:gd name="T2" fmla="*/ 4 w 848"/>
                <a:gd name="T3" fmla="*/ 0 h 1920"/>
                <a:gd name="T4" fmla="*/ 34 w 848"/>
                <a:gd name="T5" fmla="*/ 24 h 1920"/>
                <a:gd name="T6" fmla="*/ 32 w 848"/>
                <a:gd name="T7" fmla="*/ 28 h 1920"/>
                <a:gd name="T8" fmla="*/ 31 w 848"/>
                <a:gd name="T9" fmla="*/ 31 h 1920"/>
                <a:gd name="T10" fmla="*/ 31 w 848"/>
                <a:gd name="T11" fmla="*/ 35 h 1920"/>
                <a:gd name="T12" fmla="*/ 31 w 848"/>
                <a:gd name="T13" fmla="*/ 38 h 1920"/>
                <a:gd name="T14" fmla="*/ 32 w 848"/>
                <a:gd name="T15" fmla="*/ 43 h 1920"/>
                <a:gd name="T16" fmla="*/ 32 w 848"/>
                <a:gd name="T17" fmla="*/ 47 h 1920"/>
                <a:gd name="T18" fmla="*/ 32 w 848"/>
                <a:gd name="T19" fmla="*/ 51 h 1920"/>
                <a:gd name="T20" fmla="*/ 34 w 848"/>
                <a:gd name="T21" fmla="*/ 56 h 1920"/>
                <a:gd name="T22" fmla="*/ 33 w 848"/>
                <a:gd name="T23" fmla="*/ 58 h 1920"/>
                <a:gd name="T24" fmla="*/ 31 w 848"/>
                <a:gd name="T25" fmla="*/ 59 h 1920"/>
                <a:gd name="T26" fmla="*/ 29 w 848"/>
                <a:gd name="T27" fmla="*/ 60 h 1920"/>
                <a:gd name="T28" fmla="*/ 29 w 848"/>
                <a:gd name="T29" fmla="*/ 63 h 1920"/>
                <a:gd name="T30" fmla="*/ 29 w 848"/>
                <a:gd name="T31" fmla="*/ 66 h 1920"/>
                <a:gd name="T32" fmla="*/ 29 w 848"/>
                <a:gd name="T33" fmla="*/ 69 h 1920"/>
                <a:gd name="T34" fmla="*/ 31 w 848"/>
                <a:gd name="T35" fmla="*/ 72 h 1920"/>
                <a:gd name="T36" fmla="*/ 33 w 848"/>
                <a:gd name="T37" fmla="*/ 73 h 1920"/>
                <a:gd name="T38" fmla="*/ 34 w 848"/>
                <a:gd name="T39" fmla="*/ 76 h 1920"/>
                <a:gd name="T40" fmla="*/ 28 w 848"/>
                <a:gd name="T41" fmla="*/ 77 h 1920"/>
                <a:gd name="T42" fmla="*/ 26 w 848"/>
                <a:gd name="T43" fmla="*/ 76 h 1920"/>
                <a:gd name="T44" fmla="*/ 24 w 848"/>
                <a:gd name="T45" fmla="*/ 75 h 1920"/>
                <a:gd name="T46" fmla="*/ 23 w 848"/>
                <a:gd name="T47" fmla="*/ 73 h 1920"/>
                <a:gd name="T48" fmla="*/ 23 w 848"/>
                <a:gd name="T49" fmla="*/ 68 h 1920"/>
                <a:gd name="T50" fmla="*/ 24 w 848"/>
                <a:gd name="T51" fmla="*/ 63 h 1920"/>
                <a:gd name="T52" fmla="*/ 24 w 848"/>
                <a:gd name="T53" fmla="*/ 61 h 1920"/>
                <a:gd name="T54" fmla="*/ 24 w 848"/>
                <a:gd name="T55" fmla="*/ 59 h 1920"/>
                <a:gd name="T56" fmla="*/ 23 w 848"/>
                <a:gd name="T57" fmla="*/ 59 h 1920"/>
                <a:gd name="T58" fmla="*/ 21 w 848"/>
                <a:gd name="T59" fmla="*/ 58 h 1920"/>
                <a:gd name="T60" fmla="*/ 21 w 848"/>
                <a:gd name="T61" fmla="*/ 56 h 1920"/>
                <a:gd name="T62" fmla="*/ 21 w 848"/>
                <a:gd name="T63" fmla="*/ 53 h 1920"/>
                <a:gd name="T64" fmla="*/ 22 w 848"/>
                <a:gd name="T65" fmla="*/ 51 h 1920"/>
                <a:gd name="T66" fmla="*/ 22 w 848"/>
                <a:gd name="T67" fmla="*/ 48 h 1920"/>
                <a:gd name="T68" fmla="*/ 21 w 848"/>
                <a:gd name="T69" fmla="*/ 44 h 1920"/>
                <a:gd name="T70" fmla="*/ 22 w 848"/>
                <a:gd name="T71" fmla="*/ 41 h 1920"/>
                <a:gd name="T72" fmla="*/ 21 w 848"/>
                <a:gd name="T73" fmla="*/ 38 h 1920"/>
                <a:gd name="T74" fmla="*/ 21 w 848"/>
                <a:gd name="T75" fmla="*/ 36 h 1920"/>
                <a:gd name="T76" fmla="*/ 21 w 848"/>
                <a:gd name="T77" fmla="*/ 33 h 1920"/>
                <a:gd name="T78" fmla="*/ 20 w 848"/>
                <a:gd name="T79" fmla="*/ 30 h 1920"/>
                <a:gd name="T80" fmla="*/ 20 w 848"/>
                <a:gd name="T81" fmla="*/ 28 h 1920"/>
                <a:gd name="T82" fmla="*/ 19 w 848"/>
                <a:gd name="T83" fmla="*/ 25 h 1920"/>
                <a:gd name="T84" fmla="*/ 19 w 848"/>
                <a:gd name="T85" fmla="*/ 23 h 1920"/>
                <a:gd name="T86" fmla="*/ 17 w 848"/>
                <a:gd name="T87" fmla="*/ 22 h 1920"/>
                <a:gd name="T88" fmla="*/ 0 w 848"/>
                <a:gd name="T89" fmla="*/ 5 h 192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848" h="1920">
                  <a:moveTo>
                    <a:pt x="0" y="124"/>
                  </a:moveTo>
                  <a:lnTo>
                    <a:pt x="20" y="103"/>
                  </a:lnTo>
                  <a:lnTo>
                    <a:pt x="26" y="94"/>
                  </a:lnTo>
                  <a:lnTo>
                    <a:pt x="36" y="82"/>
                  </a:lnTo>
                  <a:lnTo>
                    <a:pt x="67" y="39"/>
                  </a:lnTo>
                  <a:lnTo>
                    <a:pt x="109" y="0"/>
                  </a:lnTo>
                  <a:lnTo>
                    <a:pt x="848" y="533"/>
                  </a:lnTo>
                  <a:lnTo>
                    <a:pt x="848" y="562"/>
                  </a:lnTo>
                  <a:lnTo>
                    <a:pt x="839" y="599"/>
                  </a:lnTo>
                  <a:lnTo>
                    <a:pt x="830" y="637"/>
                  </a:lnTo>
                  <a:lnTo>
                    <a:pt x="819" y="675"/>
                  </a:lnTo>
                  <a:lnTo>
                    <a:pt x="808" y="709"/>
                  </a:lnTo>
                  <a:lnTo>
                    <a:pt x="802" y="721"/>
                  </a:lnTo>
                  <a:lnTo>
                    <a:pt x="793" y="743"/>
                  </a:lnTo>
                  <a:lnTo>
                    <a:pt x="783" y="767"/>
                  </a:lnTo>
                  <a:lnTo>
                    <a:pt x="774" y="781"/>
                  </a:lnTo>
                  <a:lnTo>
                    <a:pt x="777" y="816"/>
                  </a:lnTo>
                  <a:lnTo>
                    <a:pt x="780" y="869"/>
                  </a:lnTo>
                  <a:lnTo>
                    <a:pt x="783" y="904"/>
                  </a:lnTo>
                  <a:lnTo>
                    <a:pt x="783" y="933"/>
                  </a:lnTo>
                  <a:lnTo>
                    <a:pt x="783" y="947"/>
                  </a:lnTo>
                  <a:lnTo>
                    <a:pt x="786" y="979"/>
                  </a:lnTo>
                  <a:lnTo>
                    <a:pt x="793" y="1017"/>
                  </a:lnTo>
                  <a:lnTo>
                    <a:pt x="801" y="1078"/>
                  </a:lnTo>
                  <a:lnTo>
                    <a:pt x="800" y="1119"/>
                  </a:lnTo>
                  <a:lnTo>
                    <a:pt x="800" y="1156"/>
                  </a:lnTo>
                  <a:lnTo>
                    <a:pt x="802" y="1185"/>
                  </a:lnTo>
                  <a:lnTo>
                    <a:pt x="797" y="1242"/>
                  </a:lnTo>
                  <a:lnTo>
                    <a:pt x="793" y="1276"/>
                  </a:lnTo>
                  <a:lnTo>
                    <a:pt x="795" y="1284"/>
                  </a:lnTo>
                  <a:lnTo>
                    <a:pt x="790" y="1318"/>
                  </a:lnTo>
                  <a:lnTo>
                    <a:pt x="795" y="1357"/>
                  </a:lnTo>
                  <a:lnTo>
                    <a:pt x="836" y="1399"/>
                  </a:lnTo>
                  <a:lnTo>
                    <a:pt x="843" y="1422"/>
                  </a:lnTo>
                  <a:lnTo>
                    <a:pt x="836" y="1432"/>
                  </a:lnTo>
                  <a:lnTo>
                    <a:pt x="826" y="1441"/>
                  </a:lnTo>
                  <a:lnTo>
                    <a:pt x="811" y="1454"/>
                  </a:lnTo>
                  <a:lnTo>
                    <a:pt x="797" y="1464"/>
                  </a:lnTo>
                  <a:lnTo>
                    <a:pt x="765" y="1469"/>
                  </a:lnTo>
                  <a:lnTo>
                    <a:pt x="755" y="1470"/>
                  </a:lnTo>
                  <a:lnTo>
                    <a:pt x="741" y="1479"/>
                  </a:lnTo>
                  <a:lnTo>
                    <a:pt x="733" y="1503"/>
                  </a:lnTo>
                  <a:lnTo>
                    <a:pt x="724" y="1533"/>
                  </a:lnTo>
                  <a:lnTo>
                    <a:pt x="724" y="1564"/>
                  </a:lnTo>
                  <a:lnTo>
                    <a:pt x="725" y="1586"/>
                  </a:lnTo>
                  <a:lnTo>
                    <a:pt x="724" y="1614"/>
                  </a:lnTo>
                  <a:lnTo>
                    <a:pt x="724" y="1631"/>
                  </a:lnTo>
                  <a:lnTo>
                    <a:pt x="724" y="1662"/>
                  </a:lnTo>
                  <a:lnTo>
                    <a:pt x="724" y="1679"/>
                  </a:lnTo>
                  <a:lnTo>
                    <a:pt x="724" y="1695"/>
                  </a:lnTo>
                  <a:lnTo>
                    <a:pt x="724" y="1728"/>
                  </a:lnTo>
                  <a:lnTo>
                    <a:pt x="729" y="1752"/>
                  </a:lnTo>
                  <a:lnTo>
                    <a:pt x="755" y="1789"/>
                  </a:lnTo>
                  <a:lnTo>
                    <a:pt x="780" y="1802"/>
                  </a:lnTo>
                  <a:lnTo>
                    <a:pt x="800" y="1813"/>
                  </a:lnTo>
                  <a:lnTo>
                    <a:pt x="815" y="1823"/>
                  </a:lnTo>
                  <a:lnTo>
                    <a:pt x="828" y="1834"/>
                  </a:lnTo>
                  <a:lnTo>
                    <a:pt x="835" y="1857"/>
                  </a:lnTo>
                  <a:lnTo>
                    <a:pt x="843" y="1876"/>
                  </a:lnTo>
                  <a:lnTo>
                    <a:pt x="844" y="1902"/>
                  </a:lnTo>
                  <a:lnTo>
                    <a:pt x="844" y="1920"/>
                  </a:lnTo>
                  <a:lnTo>
                    <a:pt x="738" y="1920"/>
                  </a:lnTo>
                  <a:lnTo>
                    <a:pt x="709" y="1920"/>
                  </a:lnTo>
                  <a:lnTo>
                    <a:pt x="692" y="1915"/>
                  </a:lnTo>
                  <a:lnTo>
                    <a:pt x="665" y="1900"/>
                  </a:lnTo>
                  <a:lnTo>
                    <a:pt x="655" y="1890"/>
                  </a:lnTo>
                  <a:lnTo>
                    <a:pt x="635" y="1870"/>
                  </a:lnTo>
                  <a:lnTo>
                    <a:pt x="626" y="1888"/>
                  </a:lnTo>
                  <a:lnTo>
                    <a:pt x="608" y="1887"/>
                  </a:lnTo>
                  <a:lnTo>
                    <a:pt x="575" y="1875"/>
                  </a:lnTo>
                  <a:lnTo>
                    <a:pt x="560" y="1864"/>
                  </a:lnTo>
                  <a:lnTo>
                    <a:pt x="566" y="1820"/>
                  </a:lnTo>
                  <a:lnTo>
                    <a:pt x="568" y="1770"/>
                  </a:lnTo>
                  <a:lnTo>
                    <a:pt x="569" y="1743"/>
                  </a:lnTo>
                  <a:lnTo>
                    <a:pt x="578" y="1710"/>
                  </a:lnTo>
                  <a:lnTo>
                    <a:pt x="584" y="1657"/>
                  </a:lnTo>
                  <a:lnTo>
                    <a:pt x="590" y="1614"/>
                  </a:lnTo>
                  <a:lnTo>
                    <a:pt x="593" y="1577"/>
                  </a:lnTo>
                  <a:lnTo>
                    <a:pt x="595" y="1553"/>
                  </a:lnTo>
                  <a:lnTo>
                    <a:pt x="598" y="1533"/>
                  </a:lnTo>
                  <a:lnTo>
                    <a:pt x="598" y="1517"/>
                  </a:lnTo>
                  <a:lnTo>
                    <a:pt x="598" y="1501"/>
                  </a:lnTo>
                  <a:lnTo>
                    <a:pt x="598" y="1474"/>
                  </a:lnTo>
                  <a:lnTo>
                    <a:pt x="595" y="1470"/>
                  </a:lnTo>
                  <a:lnTo>
                    <a:pt x="598" y="1468"/>
                  </a:lnTo>
                  <a:lnTo>
                    <a:pt x="583" y="1469"/>
                  </a:lnTo>
                  <a:lnTo>
                    <a:pt x="569" y="1469"/>
                  </a:lnTo>
                  <a:lnTo>
                    <a:pt x="557" y="1463"/>
                  </a:lnTo>
                  <a:lnTo>
                    <a:pt x="541" y="1459"/>
                  </a:lnTo>
                  <a:lnTo>
                    <a:pt x="521" y="1444"/>
                  </a:lnTo>
                  <a:lnTo>
                    <a:pt x="514" y="1420"/>
                  </a:lnTo>
                  <a:lnTo>
                    <a:pt x="514" y="1405"/>
                  </a:lnTo>
                  <a:lnTo>
                    <a:pt x="513" y="1390"/>
                  </a:lnTo>
                  <a:lnTo>
                    <a:pt x="521" y="1353"/>
                  </a:lnTo>
                  <a:lnTo>
                    <a:pt x="524" y="1341"/>
                  </a:lnTo>
                  <a:lnTo>
                    <a:pt x="528" y="1328"/>
                  </a:lnTo>
                  <a:lnTo>
                    <a:pt x="528" y="1324"/>
                  </a:lnTo>
                  <a:lnTo>
                    <a:pt x="534" y="1294"/>
                  </a:lnTo>
                  <a:lnTo>
                    <a:pt x="538" y="1271"/>
                  </a:lnTo>
                  <a:lnTo>
                    <a:pt x="541" y="1247"/>
                  </a:lnTo>
                  <a:lnTo>
                    <a:pt x="542" y="1235"/>
                  </a:lnTo>
                  <a:lnTo>
                    <a:pt x="547" y="1190"/>
                  </a:lnTo>
                  <a:lnTo>
                    <a:pt x="543" y="1154"/>
                  </a:lnTo>
                  <a:lnTo>
                    <a:pt x="541" y="1137"/>
                  </a:lnTo>
                  <a:lnTo>
                    <a:pt x="534" y="1110"/>
                  </a:lnTo>
                  <a:lnTo>
                    <a:pt x="538" y="1083"/>
                  </a:lnTo>
                  <a:lnTo>
                    <a:pt x="541" y="1055"/>
                  </a:lnTo>
                  <a:lnTo>
                    <a:pt x="541" y="1032"/>
                  </a:lnTo>
                  <a:lnTo>
                    <a:pt x="541" y="1017"/>
                  </a:lnTo>
                  <a:lnTo>
                    <a:pt x="539" y="983"/>
                  </a:lnTo>
                  <a:lnTo>
                    <a:pt x="525" y="948"/>
                  </a:lnTo>
                  <a:lnTo>
                    <a:pt x="523" y="938"/>
                  </a:lnTo>
                  <a:lnTo>
                    <a:pt x="517" y="918"/>
                  </a:lnTo>
                  <a:lnTo>
                    <a:pt x="520" y="892"/>
                  </a:lnTo>
                  <a:lnTo>
                    <a:pt x="521" y="867"/>
                  </a:lnTo>
                  <a:lnTo>
                    <a:pt x="524" y="840"/>
                  </a:lnTo>
                  <a:lnTo>
                    <a:pt x="524" y="828"/>
                  </a:lnTo>
                  <a:lnTo>
                    <a:pt x="520" y="794"/>
                  </a:lnTo>
                  <a:lnTo>
                    <a:pt x="514" y="775"/>
                  </a:lnTo>
                  <a:lnTo>
                    <a:pt x="510" y="753"/>
                  </a:lnTo>
                  <a:lnTo>
                    <a:pt x="502" y="725"/>
                  </a:lnTo>
                  <a:lnTo>
                    <a:pt x="498" y="709"/>
                  </a:lnTo>
                  <a:lnTo>
                    <a:pt x="493" y="690"/>
                  </a:lnTo>
                  <a:lnTo>
                    <a:pt x="489" y="668"/>
                  </a:lnTo>
                  <a:lnTo>
                    <a:pt x="488" y="661"/>
                  </a:lnTo>
                  <a:lnTo>
                    <a:pt x="479" y="634"/>
                  </a:lnTo>
                  <a:lnTo>
                    <a:pt x="477" y="615"/>
                  </a:lnTo>
                  <a:lnTo>
                    <a:pt x="471" y="598"/>
                  </a:lnTo>
                  <a:lnTo>
                    <a:pt x="465" y="574"/>
                  </a:lnTo>
                  <a:lnTo>
                    <a:pt x="459" y="549"/>
                  </a:lnTo>
                  <a:lnTo>
                    <a:pt x="445" y="516"/>
                  </a:lnTo>
                  <a:lnTo>
                    <a:pt x="430" y="549"/>
                  </a:lnTo>
                  <a:lnTo>
                    <a:pt x="416" y="574"/>
                  </a:lnTo>
                  <a:lnTo>
                    <a:pt x="402" y="598"/>
                  </a:lnTo>
                  <a:lnTo>
                    <a:pt x="0" y="124"/>
                  </a:lnTo>
                  <a:close/>
                </a:path>
              </a:pathLst>
            </a:custGeom>
            <a:solidFill>
              <a:srgbClr val="404000"/>
            </a:solidFill>
            <a:ln w="0">
              <a:solidFill>
                <a:srgbClr val="000000"/>
              </a:solidFill>
              <a:prstDash val="solid"/>
              <a:round/>
              <a:headEnd/>
              <a:tailEnd/>
            </a:ln>
          </p:spPr>
          <p:txBody>
            <a:bodyPr/>
            <a:lstStyle/>
            <a:p>
              <a:endParaRPr lang="en-US"/>
            </a:p>
          </p:txBody>
        </p:sp>
        <p:sp>
          <p:nvSpPr>
            <p:cNvPr id="142385" name="Freeform 18"/>
            <p:cNvSpPr>
              <a:spLocks/>
            </p:cNvSpPr>
            <p:nvPr/>
          </p:nvSpPr>
          <p:spPr bwMode="auto">
            <a:xfrm>
              <a:off x="5216" y="1753"/>
              <a:ext cx="96" cy="355"/>
            </a:xfrm>
            <a:custGeom>
              <a:avLst/>
              <a:gdLst>
                <a:gd name="T0" fmla="*/ 18 w 480"/>
                <a:gd name="T1" fmla="*/ 20 h 1777"/>
                <a:gd name="T2" fmla="*/ 18 w 480"/>
                <a:gd name="T3" fmla="*/ 22 h 1777"/>
                <a:gd name="T4" fmla="*/ 18 w 480"/>
                <a:gd name="T5" fmla="*/ 26 h 1777"/>
                <a:gd name="T6" fmla="*/ 17 w 480"/>
                <a:gd name="T7" fmla="*/ 28 h 1777"/>
                <a:gd name="T8" fmla="*/ 17 w 480"/>
                <a:gd name="T9" fmla="*/ 31 h 1777"/>
                <a:gd name="T10" fmla="*/ 16 w 480"/>
                <a:gd name="T11" fmla="*/ 33 h 1777"/>
                <a:gd name="T12" fmla="*/ 16 w 480"/>
                <a:gd name="T13" fmla="*/ 36 h 1777"/>
                <a:gd name="T14" fmla="*/ 16 w 480"/>
                <a:gd name="T15" fmla="*/ 39 h 1777"/>
                <a:gd name="T16" fmla="*/ 16 w 480"/>
                <a:gd name="T17" fmla="*/ 42 h 1777"/>
                <a:gd name="T18" fmla="*/ 16 w 480"/>
                <a:gd name="T19" fmla="*/ 45 h 1777"/>
                <a:gd name="T20" fmla="*/ 16 w 480"/>
                <a:gd name="T21" fmla="*/ 49 h 1777"/>
                <a:gd name="T22" fmla="*/ 16 w 480"/>
                <a:gd name="T23" fmla="*/ 51 h 1777"/>
                <a:gd name="T24" fmla="*/ 14 w 480"/>
                <a:gd name="T25" fmla="*/ 52 h 1777"/>
                <a:gd name="T26" fmla="*/ 13 w 480"/>
                <a:gd name="T27" fmla="*/ 53 h 1777"/>
                <a:gd name="T28" fmla="*/ 13 w 480"/>
                <a:gd name="T29" fmla="*/ 56 h 1777"/>
                <a:gd name="T30" fmla="*/ 13 w 480"/>
                <a:gd name="T31" fmla="*/ 59 h 1777"/>
                <a:gd name="T32" fmla="*/ 13 w 480"/>
                <a:gd name="T33" fmla="*/ 61 h 1777"/>
                <a:gd name="T34" fmla="*/ 13 w 480"/>
                <a:gd name="T35" fmla="*/ 64 h 1777"/>
                <a:gd name="T36" fmla="*/ 13 w 480"/>
                <a:gd name="T37" fmla="*/ 67 h 1777"/>
                <a:gd name="T38" fmla="*/ 13 w 480"/>
                <a:gd name="T39" fmla="*/ 69 h 1777"/>
                <a:gd name="T40" fmla="*/ 11 w 480"/>
                <a:gd name="T41" fmla="*/ 69 h 1777"/>
                <a:gd name="T42" fmla="*/ 10 w 480"/>
                <a:gd name="T43" fmla="*/ 68 h 1777"/>
                <a:gd name="T44" fmla="*/ 10 w 480"/>
                <a:gd name="T45" fmla="*/ 69 h 1777"/>
                <a:gd name="T46" fmla="*/ 9 w 480"/>
                <a:gd name="T47" fmla="*/ 70 h 1777"/>
                <a:gd name="T48" fmla="*/ 2 w 480"/>
                <a:gd name="T49" fmla="*/ 71 h 1777"/>
                <a:gd name="T50" fmla="*/ 3 w 480"/>
                <a:gd name="T51" fmla="*/ 68 h 1777"/>
                <a:gd name="T52" fmla="*/ 3 w 480"/>
                <a:gd name="T53" fmla="*/ 67 h 1777"/>
                <a:gd name="T54" fmla="*/ 4 w 480"/>
                <a:gd name="T55" fmla="*/ 66 h 1777"/>
                <a:gd name="T56" fmla="*/ 6 w 480"/>
                <a:gd name="T57" fmla="*/ 65 h 1777"/>
                <a:gd name="T58" fmla="*/ 6 w 480"/>
                <a:gd name="T59" fmla="*/ 63 h 1777"/>
                <a:gd name="T60" fmla="*/ 7 w 480"/>
                <a:gd name="T61" fmla="*/ 62 h 1777"/>
                <a:gd name="T62" fmla="*/ 7 w 480"/>
                <a:gd name="T63" fmla="*/ 59 h 1777"/>
                <a:gd name="T64" fmla="*/ 7 w 480"/>
                <a:gd name="T65" fmla="*/ 55 h 1777"/>
                <a:gd name="T66" fmla="*/ 7 w 480"/>
                <a:gd name="T67" fmla="*/ 52 h 1777"/>
                <a:gd name="T68" fmla="*/ 6 w 480"/>
                <a:gd name="T69" fmla="*/ 50 h 1777"/>
                <a:gd name="T70" fmla="*/ 5 w 480"/>
                <a:gd name="T71" fmla="*/ 49 h 1777"/>
                <a:gd name="T72" fmla="*/ 5 w 480"/>
                <a:gd name="T73" fmla="*/ 47 h 1777"/>
                <a:gd name="T74" fmla="*/ 5 w 480"/>
                <a:gd name="T75" fmla="*/ 43 h 1777"/>
                <a:gd name="T76" fmla="*/ 6 w 480"/>
                <a:gd name="T77" fmla="*/ 40 h 1777"/>
                <a:gd name="T78" fmla="*/ 7 w 480"/>
                <a:gd name="T79" fmla="*/ 36 h 1777"/>
                <a:gd name="T80" fmla="*/ 8 w 480"/>
                <a:gd name="T81" fmla="*/ 33 h 1777"/>
                <a:gd name="T82" fmla="*/ 8 w 480"/>
                <a:gd name="T83" fmla="*/ 30 h 1777"/>
                <a:gd name="T84" fmla="*/ 7 w 480"/>
                <a:gd name="T85" fmla="*/ 27 h 1777"/>
                <a:gd name="T86" fmla="*/ 7 w 480"/>
                <a:gd name="T87" fmla="*/ 26 h 1777"/>
                <a:gd name="T88" fmla="*/ 5 w 480"/>
                <a:gd name="T89" fmla="*/ 24 h 1777"/>
                <a:gd name="T90" fmla="*/ 5 w 480"/>
                <a:gd name="T91" fmla="*/ 22 h 1777"/>
                <a:gd name="T92" fmla="*/ 5 w 480"/>
                <a:gd name="T93" fmla="*/ 20 h 1777"/>
                <a:gd name="T94" fmla="*/ 6 w 480"/>
                <a:gd name="T95" fmla="*/ 16 h 1777"/>
                <a:gd name="T96" fmla="*/ 5 w 480"/>
                <a:gd name="T97" fmla="*/ 16 h 1777"/>
                <a:gd name="T98" fmla="*/ 3 w 480"/>
                <a:gd name="T99" fmla="*/ 15 h 1777"/>
                <a:gd name="T100" fmla="*/ 1 w 480"/>
                <a:gd name="T101" fmla="*/ 13 h 1777"/>
                <a:gd name="T102" fmla="*/ 0 w 480"/>
                <a:gd name="T103" fmla="*/ 11 h 1777"/>
                <a:gd name="T104" fmla="*/ 0 w 480"/>
                <a:gd name="T105" fmla="*/ 7 h 1777"/>
                <a:gd name="T106" fmla="*/ 1 w 480"/>
                <a:gd name="T107" fmla="*/ 6 h 1777"/>
                <a:gd name="T108" fmla="*/ 1 w 480"/>
                <a:gd name="T109" fmla="*/ 3 h 1777"/>
                <a:gd name="T110" fmla="*/ 2 w 480"/>
                <a:gd name="T111" fmla="*/ 2 h 1777"/>
                <a:gd name="T112" fmla="*/ 3 w 480"/>
                <a:gd name="T113" fmla="*/ 0 h 177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80" h="1777">
                  <a:moveTo>
                    <a:pt x="480" y="471"/>
                  </a:moveTo>
                  <a:lnTo>
                    <a:pt x="461" y="497"/>
                  </a:lnTo>
                  <a:lnTo>
                    <a:pt x="452" y="518"/>
                  </a:lnTo>
                  <a:lnTo>
                    <a:pt x="448" y="548"/>
                  </a:lnTo>
                  <a:lnTo>
                    <a:pt x="451" y="600"/>
                  </a:lnTo>
                  <a:lnTo>
                    <a:pt x="448" y="654"/>
                  </a:lnTo>
                  <a:lnTo>
                    <a:pt x="438" y="695"/>
                  </a:lnTo>
                  <a:lnTo>
                    <a:pt x="435" y="708"/>
                  </a:lnTo>
                  <a:lnTo>
                    <a:pt x="424" y="744"/>
                  </a:lnTo>
                  <a:lnTo>
                    <a:pt x="417" y="771"/>
                  </a:lnTo>
                  <a:lnTo>
                    <a:pt x="409" y="814"/>
                  </a:lnTo>
                  <a:lnTo>
                    <a:pt x="406" y="833"/>
                  </a:lnTo>
                  <a:lnTo>
                    <a:pt x="406" y="852"/>
                  </a:lnTo>
                  <a:lnTo>
                    <a:pt x="403" y="892"/>
                  </a:lnTo>
                  <a:lnTo>
                    <a:pt x="401" y="923"/>
                  </a:lnTo>
                  <a:lnTo>
                    <a:pt x="397" y="985"/>
                  </a:lnTo>
                  <a:lnTo>
                    <a:pt x="396" y="1010"/>
                  </a:lnTo>
                  <a:lnTo>
                    <a:pt x="396" y="1052"/>
                  </a:lnTo>
                  <a:lnTo>
                    <a:pt x="396" y="1077"/>
                  </a:lnTo>
                  <a:lnTo>
                    <a:pt x="397" y="1133"/>
                  </a:lnTo>
                  <a:lnTo>
                    <a:pt x="392" y="1183"/>
                  </a:lnTo>
                  <a:lnTo>
                    <a:pt x="388" y="1226"/>
                  </a:lnTo>
                  <a:lnTo>
                    <a:pt x="392" y="1264"/>
                  </a:lnTo>
                  <a:lnTo>
                    <a:pt x="397" y="1282"/>
                  </a:lnTo>
                  <a:lnTo>
                    <a:pt x="383" y="1293"/>
                  </a:lnTo>
                  <a:lnTo>
                    <a:pt x="347" y="1305"/>
                  </a:lnTo>
                  <a:lnTo>
                    <a:pt x="326" y="1309"/>
                  </a:lnTo>
                  <a:lnTo>
                    <a:pt x="318" y="1334"/>
                  </a:lnTo>
                  <a:lnTo>
                    <a:pt x="313" y="1376"/>
                  </a:lnTo>
                  <a:lnTo>
                    <a:pt x="313" y="1406"/>
                  </a:lnTo>
                  <a:lnTo>
                    <a:pt x="313" y="1437"/>
                  </a:lnTo>
                  <a:lnTo>
                    <a:pt x="313" y="1487"/>
                  </a:lnTo>
                  <a:lnTo>
                    <a:pt x="313" y="1504"/>
                  </a:lnTo>
                  <a:lnTo>
                    <a:pt x="313" y="1518"/>
                  </a:lnTo>
                  <a:lnTo>
                    <a:pt x="313" y="1552"/>
                  </a:lnTo>
                  <a:lnTo>
                    <a:pt x="324" y="1595"/>
                  </a:lnTo>
                  <a:lnTo>
                    <a:pt x="330" y="1631"/>
                  </a:lnTo>
                  <a:lnTo>
                    <a:pt x="336" y="1668"/>
                  </a:lnTo>
                  <a:lnTo>
                    <a:pt x="338" y="1723"/>
                  </a:lnTo>
                  <a:lnTo>
                    <a:pt x="320" y="1734"/>
                  </a:lnTo>
                  <a:lnTo>
                    <a:pt x="288" y="1737"/>
                  </a:lnTo>
                  <a:lnTo>
                    <a:pt x="266" y="1734"/>
                  </a:lnTo>
                  <a:lnTo>
                    <a:pt x="265" y="1721"/>
                  </a:lnTo>
                  <a:lnTo>
                    <a:pt x="260" y="1701"/>
                  </a:lnTo>
                  <a:lnTo>
                    <a:pt x="253" y="1692"/>
                  </a:lnTo>
                  <a:lnTo>
                    <a:pt x="243" y="1730"/>
                  </a:lnTo>
                  <a:lnTo>
                    <a:pt x="230" y="1746"/>
                  </a:lnTo>
                  <a:lnTo>
                    <a:pt x="214" y="1761"/>
                  </a:lnTo>
                  <a:lnTo>
                    <a:pt x="187" y="1777"/>
                  </a:lnTo>
                  <a:lnTo>
                    <a:pt x="61" y="1775"/>
                  </a:lnTo>
                  <a:lnTo>
                    <a:pt x="56" y="1749"/>
                  </a:lnTo>
                  <a:lnTo>
                    <a:pt x="63" y="1713"/>
                  </a:lnTo>
                  <a:lnTo>
                    <a:pt x="66" y="1705"/>
                  </a:lnTo>
                  <a:lnTo>
                    <a:pt x="70" y="1688"/>
                  </a:lnTo>
                  <a:lnTo>
                    <a:pt x="83" y="1669"/>
                  </a:lnTo>
                  <a:lnTo>
                    <a:pt x="103" y="1647"/>
                  </a:lnTo>
                  <a:lnTo>
                    <a:pt x="122" y="1631"/>
                  </a:lnTo>
                  <a:lnTo>
                    <a:pt x="138" y="1617"/>
                  </a:lnTo>
                  <a:lnTo>
                    <a:pt x="146" y="1601"/>
                  </a:lnTo>
                  <a:lnTo>
                    <a:pt x="160" y="1587"/>
                  </a:lnTo>
                  <a:lnTo>
                    <a:pt x="169" y="1569"/>
                  </a:lnTo>
                  <a:lnTo>
                    <a:pt x="173" y="1552"/>
                  </a:lnTo>
                  <a:lnTo>
                    <a:pt x="173" y="1535"/>
                  </a:lnTo>
                  <a:lnTo>
                    <a:pt x="173" y="1487"/>
                  </a:lnTo>
                  <a:lnTo>
                    <a:pt x="173" y="1424"/>
                  </a:lnTo>
                  <a:lnTo>
                    <a:pt x="173" y="1376"/>
                  </a:lnTo>
                  <a:lnTo>
                    <a:pt x="173" y="1342"/>
                  </a:lnTo>
                  <a:lnTo>
                    <a:pt x="173" y="1293"/>
                  </a:lnTo>
                  <a:lnTo>
                    <a:pt x="173" y="1261"/>
                  </a:lnTo>
                  <a:lnTo>
                    <a:pt x="159" y="1263"/>
                  </a:lnTo>
                  <a:lnTo>
                    <a:pt x="138" y="1259"/>
                  </a:lnTo>
                  <a:lnTo>
                    <a:pt x="124" y="1237"/>
                  </a:lnTo>
                  <a:lnTo>
                    <a:pt x="116" y="1214"/>
                  </a:lnTo>
                  <a:lnTo>
                    <a:pt x="113" y="1175"/>
                  </a:lnTo>
                  <a:lnTo>
                    <a:pt x="116" y="1137"/>
                  </a:lnTo>
                  <a:lnTo>
                    <a:pt x="131" y="1077"/>
                  </a:lnTo>
                  <a:lnTo>
                    <a:pt x="146" y="1035"/>
                  </a:lnTo>
                  <a:lnTo>
                    <a:pt x="159" y="996"/>
                  </a:lnTo>
                  <a:lnTo>
                    <a:pt x="173" y="939"/>
                  </a:lnTo>
                  <a:lnTo>
                    <a:pt x="187" y="890"/>
                  </a:lnTo>
                  <a:lnTo>
                    <a:pt x="194" y="852"/>
                  </a:lnTo>
                  <a:lnTo>
                    <a:pt x="200" y="816"/>
                  </a:lnTo>
                  <a:lnTo>
                    <a:pt x="208" y="780"/>
                  </a:lnTo>
                  <a:lnTo>
                    <a:pt x="208" y="749"/>
                  </a:lnTo>
                  <a:lnTo>
                    <a:pt x="196" y="713"/>
                  </a:lnTo>
                  <a:lnTo>
                    <a:pt x="187" y="681"/>
                  </a:lnTo>
                  <a:lnTo>
                    <a:pt x="175" y="653"/>
                  </a:lnTo>
                  <a:lnTo>
                    <a:pt x="164" y="654"/>
                  </a:lnTo>
                  <a:lnTo>
                    <a:pt x="146" y="648"/>
                  </a:lnTo>
                  <a:lnTo>
                    <a:pt x="124" y="609"/>
                  </a:lnTo>
                  <a:lnTo>
                    <a:pt x="116" y="578"/>
                  </a:lnTo>
                  <a:lnTo>
                    <a:pt x="114" y="542"/>
                  </a:lnTo>
                  <a:lnTo>
                    <a:pt x="116" y="519"/>
                  </a:lnTo>
                  <a:lnTo>
                    <a:pt x="122" y="490"/>
                  </a:lnTo>
                  <a:lnTo>
                    <a:pt x="131" y="437"/>
                  </a:lnTo>
                  <a:lnTo>
                    <a:pt x="146" y="406"/>
                  </a:lnTo>
                  <a:lnTo>
                    <a:pt x="146" y="389"/>
                  </a:lnTo>
                  <a:lnTo>
                    <a:pt x="118" y="389"/>
                  </a:lnTo>
                  <a:lnTo>
                    <a:pt x="95" y="380"/>
                  </a:lnTo>
                  <a:lnTo>
                    <a:pt x="66" y="364"/>
                  </a:lnTo>
                  <a:lnTo>
                    <a:pt x="37" y="344"/>
                  </a:lnTo>
                  <a:lnTo>
                    <a:pt x="16" y="318"/>
                  </a:lnTo>
                  <a:lnTo>
                    <a:pt x="6" y="291"/>
                  </a:lnTo>
                  <a:lnTo>
                    <a:pt x="2" y="270"/>
                  </a:lnTo>
                  <a:lnTo>
                    <a:pt x="0" y="231"/>
                  </a:lnTo>
                  <a:lnTo>
                    <a:pt x="0" y="186"/>
                  </a:lnTo>
                  <a:lnTo>
                    <a:pt x="2" y="167"/>
                  </a:lnTo>
                  <a:lnTo>
                    <a:pt x="14" y="146"/>
                  </a:lnTo>
                  <a:lnTo>
                    <a:pt x="19" y="116"/>
                  </a:lnTo>
                  <a:lnTo>
                    <a:pt x="31" y="82"/>
                  </a:lnTo>
                  <a:lnTo>
                    <a:pt x="39" y="66"/>
                  </a:lnTo>
                  <a:lnTo>
                    <a:pt x="49" y="46"/>
                  </a:lnTo>
                  <a:lnTo>
                    <a:pt x="61" y="27"/>
                  </a:lnTo>
                  <a:lnTo>
                    <a:pt x="77" y="0"/>
                  </a:lnTo>
                  <a:lnTo>
                    <a:pt x="480" y="471"/>
                  </a:lnTo>
                  <a:close/>
                </a:path>
              </a:pathLst>
            </a:custGeom>
            <a:solidFill>
              <a:srgbClr val="404000"/>
            </a:solidFill>
            <a:ln w="0">
              <a:solidFill>
                <a:srgbClr val="000000"/>
              </a:solidFill>
              <a:prstDash val="solid"/>
              <a:round/>
              <a:headEnd/>
              <a:tailEnd/>
            </a:ln>
          </p:spPr>
          <p:txBody>
            <a:bodyPr/>
            <a:lstStyle/>
            <a:p>
              <a:endParaRPr lang="en-US"/>
            </a:p>
          </p:txBody>
        </p:sp>
        <p:sp>
          <p:nvSpPr>
            <p:cNvPr id="142386" name="Freeform 19"/>
            <p:cNvSpPr>
              <a:spLocks/>
            </p:cNvSpPr>
            <p:nvPr/>
          </p:nvSpPr>
          <p:spPr bwMode="auto">
            <a:xfrm>
              <a:off x="5283" y="1458"/>
              <a:ext cx="83" cy="20"/>
            </a:xfrm>
            <a:custGeom>
              <a:avLst/>
              <a:gdLst>
                <a:gd name="T0" fmla="*/ 17 w 412"/>
                <a:gd name="T1" fmla="*/ 4 h 99"/>
                <a:gd name="T2" fmla="*/ 16 w 412"/>
                <a:gd name="T3" fmla="*/ 3 h 99"/>
                <a:gd name="T4" fmla="*/ 16 w 412"/>
                <a:gd name="T5" fmla="*/ 3 h 99"/>
                <a:gd name="T6" fmla="*/ 16 w 412"/>
                <a:gd name="T7" fmla="*/ 3 h 99"/>
                <a:gd name="T8" fmla="*/ 15 w 412"/>
                <a:gd name="T9" fmla="*/ 3 h 99"/>
                <a:gd name="T10" fmla="*/ 15 w 412"/>
                <a:gd name="T11" fmla="*/ 3 h 99"/>
                <a:gd name="T12" fmla="*/ 15 w 412"/>
                <a:gd name="T13" fmla="*/ 2 h 99"/>
                <a:gd name="T14" fmla="*/ 14 w 412"/>
                <a:gd name="T15" fmla="*/ 2 h 99"/>
                <a:gd name="T16" fmla="*/ 14 w 412"/>
                <a:gd name="T17" fmla="*/ 2 h 99"/>
                <a:gd name="T18" fmla="*/ 14 w 412"/>
                <a:gd name="T19" fmla="*/ 2 h 99"/>
                <a:gd name="T20" fmla="*/ 13 w 412"/>
                <a:gd name="T21" fmla="*/ 1 h 99"/>
                <a:gd name="T22" fmla="*/ 13 w 412"/>
                <a:gd name="T23" fmla="*/ 1 h 99"/>
                <a:gd name="T24" fmla="*/ 13 w 412"/>
                <a:gd name="T25" fmla="*/ 1 h 99"/>
                <a:gd name="T26" fmla="*/ 12 w 412"/>
                <a:gd name="T27" fmla="*/ 1 h 99"/>
                <a:gd name="T28" fmla="*/ 12 w 412"/>
                <a:gd name="T29" fmla="*/ 0 h 99"/>
                <a:gd name="T30" fmla="*/ 11 w 412"/>
                <a:gd name="T31" fmla="*/ 0 h 99"/>
                <a:gd name="T32" fmla="*/ 11 w 412"/>
                <a:gd name="T33" fmla="*/ 0 h 99"/>
                <a:gd name="T34" fmla="*/ 8 w 412"/>
                <a:gd name="T35" fmla="*/ 0 h 99"/>
                <a:gd name="T36" fmla="*/ 7 w 412"/>
                <a:gd name="T37" fmla="*/ 0 h 99"/>
                <a:gd name="T38" fmla="*/ 7 w 412"/>
                <a:gd name="T39" fmla="*/ 0 h 99"/>
                <a:gd name="T40" fmla="*/ 6 w 412"/>
                <a:gd name="T41" fmla="*/ 1 h 99"/>
                <a:gd name="T42" fmla="*/ 6 w 412"/>
                <a:gd name="T43" fmla="*/ 1 h 99"/>
                <a:gd name="T44" fmla="*/ 5 w 412"/>
                <a:gd name="T45" fmla="*/ 1 h 99"/>
                <a:gd name="T46" fmla="*/ 5 w 412"/>
                <a:gd name="T47" fmla="*/ 1 h 99"/>
                <a:gd name="T48" fmla="*/ 4 w 412"/>
                <a:gd name="T49" fmla="*/ 2 h 99"/>
                <a:gd name="T50" fmla="*/ 4 w 412"/>
                <a:gd name="T51" fmla="*/ 2 h 99"/>
                <a:gd name="T52" fmla="*/ 3 w 412"/>
                <a:gd name="T53" fmla="*/ 2 h 99"/>
                <a:gd name="T54" fmla="*/ 3 w 412"/>
                <a:gd name="T55" fmla="*/ 2 h 99"/>
                <a:gd name="T56" fmla="*/ 2 w 412"/>
                <a:gd name="T57" fmla="*/ 3 h 99"/>
                <a:gd name="T58" fmla="*/ 2 w 412"/>
                <a:gd name="T59" fmla="*/ 3 h 99"/>
                <a:gd name="T60" fmla="*/ 1 w 412"/>
                <a:gd name="T61" fmla="*/ 3 h 99"/>
                <a:gd name="T62" fmla="*/ 1 w 412"/>
                <a:gd name="T63" fmla="*/ 3 h 99"/>
                <a:gd name="T64" fmla="*/ 1 w 412"/>
                <a:gd name="T65" fmla="*/ 4 h 99"/>
                <a:gd name="T66" fmla="*/ 1 w 412"/>
                <a:gd name="T67" fmla="*/ 4 h 99"/>
                <a:gd name="T68" fmla="*/ 1 w 412"/>
                <a:gd name="T69" fmla="*/ 4 h 99"/>
                <a:gd name="T70" fmla="*/ 1 w 412"/>
                <a:gd name="T71" fmla="*/ 4 h 99"/>
                <a:gd name="T72" fmla="*/ 0 w 412"/>
                <a:gd name="T73" fmla="*/ 4 h 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12" h="99">
                  <a:moveTo>
                    <a:pt x="412" y="90"/>
                  </a:moveTo>
                  <a:lnTo>
                    <a:pt x="397" y="86"/>
                  </a:lnTo>
                  <a:lnTo>
                    <a:pt x="394" y="82"/>
                  </a:lnTo>
                  <a:lnTo>
                    <a:pt x="382" y="76"/>
                  </a:lnTo>
                  <a:lnTo>
                    <a:pt x="378" y="68"/>
                  </a:lnTo>
                  <a:lnTo>
                    <a:pt x="368" y="65"/>
                  </a:lnTo>
                  <a:lnTo>
                    <a:pt x="363" y="57"/>
                  </a:lnTo>
                  <a:lnTo>
                    <a:pt x="352" y="53"/>
                  </a:lnTo>
                  <a:lnTo>
                    <a:pt x="347" y="47"/>
                  </a:lnTo>
                  <a:lnTo>
                    <a:pt x="337" y="44"/>
                  </a:lnTo>
                  <a:lnTo>
                    <a:pt x="331" y="33"/>
                  </a:lnTo>
                  <a:lnTo>
                    <a:pt x="321" y="29"/>
                  </a:lnTo>
                  <a:lnTo>
                    <a:pt x="316" y="22"/>
                  </a:lnTo>
                  <a:lnTo>
                    <a:pt x="301" y="18"/>
                  </a:lnTo>
                  <a:lnTo>
                    <a:pt x="294" y="10"/>
                  </a:lnTo>
                  <a:lnTo>
                    <a:pt x="283" y="8"/>
                  </a:lnTo>
                  <a:lnTo>
                    <a:pt x="265" y="0"/>
                  </a:lnTo>
                  <a:lnTo>
                    <a:pt x="202" y="0"/>
                  </a:lnTo>
                  <a:lnTo>
                    <a:pt x="182" y="8"/>
                  </a:lnTo>
                  <a:lnTo>
                    <a:pt x="168" y="10"/>
                  </a:lnTo>
                  <a:lnTo>
                    <a:pt x="160" y="18"/>
                  </a:lnTo>
                  <a:lnTo>
                    <a:pt x="144" y="22"/>
                  </a:lnTo>
                  <a:lnTo>
                    <a:pt x="135" y="29"/>
                  </a:lnTo>
                  <a:lnTo>
                    <a:pt x="115" y="33"/>
                  </a:lnTo>
                  <a:lnTo>
                    <a:pt x="106" y="44"/>
                  </a:lnTo>
                  <a:lnTo>
                    <a:pt x="90" y="47"/>
                  </a:lnTo>
                  <a:lnTo>
                    <a:pt x="82" y="53"/>
                  </a:lnTo>
                  <a:lnTo>
                    <a:pt x="66" y="57"/>
                  </a:lnTo>
                  <a:lnTo>
                    <a:pt x="58" y="65"/>
                  </a:lnTo>
                  <a:lnTo>
                    <a:pt x="42" y="68"/>
                  </a:lnTo>
                  <a:lnTo>
                    <a:pt x="36" y="76"/>
                  </a:lnTo>
                  <a:lnTo>
                    <a:pt x="27" y="80"/>
                  </a:lnTo>
                  <a:lnTo>
                    <a:pt x="22" y="87"/>
                  </a:lnTo>
                  <a:lnTo>
                    <a:pt x="19" y="90"/>
                  </a:lnTo>
                  <a:lnTo>
                    <a:pt x="18" y="92"/>
                  </a:lnTo>
                  <a:lnTo>
                    <a:pt x="13" y="96"/>
                  </a:lnTo>
                  <a:lnTo>
                    <a:pt x="0" y="9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2387" name="Freeform 20"/>
            <p:cNvSpPr>
              <a:spLocks/>
            </p:cNvSpPr>
            <p:nvPr/>
          </p:nvSpPr>
          <p:spPr bwMode="auto">
            <a:xfrm>
              <a:off x="5313" y="1505"/>
              <a:ext cx="26" cy="11"/>
            </a:xfrm>
            <a:custGeom>
              <a:avLst/>
              <a:gdLst>
                <a:gd name="T0" fmla="*/ 0 w 130"/>
                <a:gd name="T1" fmla="*/ 1 h 55"/>
                <a:gd name="T2" fmla="*/ 1 w 130"/>
                <a:gd name="T3" fmla="*/ 1 h 55"/>
                <a:gd name="T4" fmla="*/ 1 w 130"/>
                <a:gd name="T5" fmla="*/ 2 h 55"/>
                <a:gd name="T6" fmla="*/ 1 w 130"/>
                <a:gd name="T7" fmla="*/ 2 h 55"/>
                <a:gd name="T8" fmla="*/ 2 w 130"/>
                <a:gd name="T9" fmla="*/ 2 h 55"/>
                <a:gd name="T10" fmla="*/ 3 w 130"/>
                <a:gd name="T11" fmla="*/ 2 h 55"/>
                <a:gd name="T12" fmla="*/ 4 w 130"/>
                <a:gd name="T13" fmla="*/ 2 h 55"/>
                <a:gd name="T14" fmla="*/ 4 w 130"/>
                <a:gd name="T15" fmla="*/ 2 h 55"/>
                <a:gd name="T16" fmla="*/ 4 w 130"/>
                <a:gd name="T17" fmla="*/ 1 h 55"/>
                <a:gd name="T18" fmla="*/ 5 w 130"/>
                <a:gd name="T19" fmla="*/ 1 h 55"/>
                <a:gd name="T20" fmla="*/ 5 w 130"/>
                <a:gd name="T21" fmla="*/ 0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0" h="55">
                  <a:moveTo>
                    <a:pt x="0" y="24"/>
                  </a:moveTo>
                  <a:lnTo>
                    <a:pt x="14" y="37"/>
                  </a:lnTo>
                  <a:lnTo>
                    <a:pt x="22" y="45"/>
                  </a:lnTo>
                  <a:lnTo>
                    <a:pt x="29" y="48"/>
                  </a:lnTo>
                  <a:lnTo>
                    <a:pt x="44" y="55"/>
                  </a:lnTo>
                  <a:lnTo>
                    <a:pt x="77" y="55"/>
                  </a:lnTo>
                  <a:lnTo>
                    <a:pt x="92" y="48"/>
                  </a:lnTo>
                  <a:lnTo>
                    <a:pt x="100" y="45"/>
                  </a:lnTo>
                  <a:lnTo>
                    <a:pt x="107" y="36"/>
                  </a:lnTo>
                  <a:lnTo>
                    <a:pt x="116" y="24"/>
                  </a:lnTo>
                  <a:lnTo>
                    <a:pt x="13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2388" name="Freeform 21"/>
            <p:cNvSpPr>
              <a:spLocks/>
            </p:cNvSpPr>
            <p:nvPr/>
          </p:nvSpPr>
          <p:spPr bwMode="auto">
            <a:xfrm>
              <a:off x="5297" y="1531"/>
              <a:ext cx="27" cy="39"/>
            </a:xfrm>
            <a:custGeom>
              <a:avLst/>
              <a:gdLst>
                <a:gd name="T0" fmla="*/ 1 w 131"/>
                <a:gd name="T1" fmla="*/ 0 h 194"/>
                <a:gd name="T2" fmla="*/ 2 w 131"/>
                <a:gd name="T3" fmla="*/ 1 h 194"/>
                <a:gd name="T4" fmla="*/ 2 w 131"/>
                <a:gd name="T5" fmla="*/ 1 h 194"/>
                <a:gd name="T6" fmla="*/ 2 w 131"/>
                <a:gd name="T7" fmla="*/ 2 h 194"/>
                <a:gd name="T8" fmla="*/ 3 w 131"/>
                <a:gd name="T9" fmla="*/ 2 h 194"/>
                <a:gd name="T10" fmla="*/ 3 w 131"/>
                <a:gd name="T11" fmla="*/ 2 h 194"/>
                <a:gd name="T12" fmla="*/ 3 w 131"/>
                <a:gd name="T13" fmla="*/ 3 h 194"/>
                <a:gd name="T14" fmla="*/ 4 w 131"/>
                <a:gd name="T15" fmla="*/ 3 h 194"/>
                <a:gd name="T16" fmla="*/ 4 w 131"/>
                <a:gd name="T17" fmla="*/ 3 h 194"/>
                <a:gd name="T18" fmla="*/ 5 w 131"/>
                <a:gd name="T19" fmla="*/ 4 h 194"/>
                <a:gd name="T20" fmla="*/ 5 w 131"/>
                <a:gd name="T21" fmla="*/ 4 h 194"/>
                <a:gd name="T22" fmla="*/ 6 w 131"/>
                <a:gd name="T23" fmla="*/ 5 h 194"/>
                <a:gd name="T24" fmla="*/ 6 w 131"/>
                <a:gd name="T25" fmla="*/ 7 h 194"/>
                <a:gd name="T26" fmla="*/ 5 w 131"/>
                <a:gd name="T27" fmla="*/ 8 h 194"/>
                <a:gd name="T28" fmla="*/ 5 w 131"/>
                <a:gd name="T29" fmla="*/ 7 h 194"/>
                <a:gd name="T30" fmla="*/ 5 w 131"/>
                <a:gd name="T31" fmla="*/ 7 h 194"/>
                <a:gd name="T32" fmla="*/ 4 w 131"/>
                <a:gd name="T33" fmla="*/ 7 h 194"/>
                <a:gd name="T34" fmla="*/ 4 w 131"/>
                <a:gd name="T35" fmla="*/ 6 h 194"/>
                <a:gd name="T36" fmla="*/ 3 w 131"/>
                <a:gd name="T37" fmla="*/ 6 h 194"/>
                <a:gd name="T38" fmla="*/ 3 w 131"/>
                <a:gd name="T39" fmla="*/ 6 h 194"/>
                <a:gd name="T40" fmla="*/ 3 w 131"/>
                <a:gd name="T41" fmla="*/ 6 h 194"/>
                <a:gd name="T42" fmla="*/ 2 w 131"/>
                <a:gd name="T43" fmla="*/ 5 h 194"/>
                <a:gd name="T44" fmla="*/ 2 w 131"/>
                <a:gd name="T45" fmla="*/ 5 h 194"/>
                <a:gd name="T46" fmla="*/ 1 w 131"/>
                <a:gd name="T47" fmla="*/ 5 h 194"/>
                <a:gd name="T48" fmla="*/ 1 w 131"/>
                <a:gd name="T49" fmla="*/ 4 h 194"/>
                <a:gd name="T50" fmla="*/ 0 w 131"/>
                <a:gd name="T51" fmla="*/ 4 h 19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31" h="194">
                  <a:moveTo>
                    <a:pt x="22" y="0"/>
                  </a:moveTo>
                  <a:lnTo>
                    <a:pt x="38" y="22"/>
                  </a:lnTo>
                  <a:lnTo>
                    <a:pt x="46" y="34"/>
                  </a:lnTo>
                  <a:lnTo>
                    <a:pt x="53" y="46"/>
                  </a:lnTo>
                  <a:lnTo>
                    <a:pt x="61" y="57"/>
                  </a:lnTo>
                  <a:lnTo>
                    <a:pt x="70" y="61"/>
                  </a:lnTo>
                  <a:lnTo>
                    <a:pt x="76" y="69"/>
                  </a:lnTo>
                  <a:lnTo>
                    <a:pt x="84" y="78"/>
                  </a:lnTo>
                  <a:lnTo>
                    <a:pt x="98" y="82"/>
                  </a:lnTo>
                  <a:lnTo>
                    <a:pt x="107" y="91"/>
                  </a:lnTo>
                  <a:lnTo>
                    <a:pt x="117" y="100"/>
                  </a:lnTo>
                  <a:lnTo>
                    <a:pt x="129" y="120"/>
                  </a:lnTo>
                  <a:lnTo>
                    <a:pt x="131" y="186"/>
                  </a:lnTo>
                  <a:lnTo>
                    <a:pt x="124" y="194"/>
                  </a:lnTo>
                  <a:lnTo>
                    <a:pt x="116" y="184"/>
                  </a:lnTo>
                  <a:lnTo>
                    <a:pt x="107" y="180"/>
                  </a:lnTo>
                  <a:lnTo>
                    <a:pt x="100" y="170"/>
                  </a:lnTo>
                  <a:lnTo>
                    <a:pt x="91" y="161"/>
                  </a:lnTo>
                  <a:lnTo>
                    <a:pt x="79" y="158"/>
                  </a:lnTo>
                  <a:lnTo>
                    <a:pt x="70" y="148"/>
                  </a:lnTo>
                  <a:lnTo>
                    <a:pt x="61" y="138"/>
                  </a:lnTo>
                  <a:lnTo>
                    <a:pt x="53" y="127"/>
                  </a:lnTo>
                  <a:lnTo>
                    <a:pt x="40" y="124"/>
                  </a:lnTo>
                  <a:lnTo>
                    <a:pt x="30" y="114"/>
                  </a:lnTo>
                  <a:lnTo>
                    <a:pt x="20" y="104"/>
                  </a:lnTo>
                  <a:lnTo>
                    <a:pt x="0" y="9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2389" name="Freeform 22"/>
            <p:cNvSpPr>
              <a:spLocks/>
            </p:cNvSpPr>
            <p:nvPr/>
          </p:nvSpPr>
          <p:spPr bwMode="auto">
            <a:xfrm>
              <a:off x="5328" y="1531"/>
              <a:ext cx="22" cy="18"/>
            </a:xfrm>
            <a:custGeom>
              <a:avLst/>
              <a:gdLst>
                <a:gd name="T0" fmla="*/ 0 w 110"/>
                <a:gd name="T1" fmla="*/ 4 h 91"/>
                <a:gd name="T2" fmla="*/ 1 w 110"/>
                <a:gd name="T3" fmla="*/ 3 h 91"/>
                <a:gd name="T4" fmla="*/ 1 w 110"/>
                <a:gd name="T5" fmla="*/ 3 h 91"/>
                <a:gd name="T6" fmla="*/ 1 w 110"/>
                <a:gd name="T7" fmla="*/ 3 h 91"/>
                <a:gd name="T8" fmla="*/ 2 w 110"/>
                <a:gd name="T9" fmla="*/ 2 h 91"/>
                <a:gd name="T10" fmla="*/ 2 w 110"/>
                <a:gd name="T11" fmla="*/ 2 h 91"/>
                <a:gd name="T12" fmla="*/ 2 w 110"/>
                <a:gd name="T13" fmla="*/ 2 h 91"/>
                <a:gd name="T14" fmla="*/ 3 w 110"/>
                <a:gd name="T15" fmla="*/ 2 h 91"/>
                <a:gd name="T16" fmla="*/ 3 w 110"/>
                <a:gd name="T17" fmla="*/ 1 h 91"/>
                <a:gd name="T18" fmla="*/ 3 w 110"/>
                <a:gd name="T19" fmla="*/ 1 h 91"/>
                <a:gd name="T20" fmla="*/ 3 w 110"/>
                <a:gd name="T21" fmla="*/ 1 h 91"/>
                <a:gd name="T22" fmla="*/ 4 w 110"/>
                <a:gd name="T23" fmla="*/ 1 h 91"/>
                <a:gd name="T24" fmla="*/ 4 w 110"/>
                <a:gd name="T25" fmla="*/ 0 h 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91">
                  <a:moveTo>
                    <a:pt x="0" y="91"/>
                  </a:moveTo>
                  <a:lnTo>
                    <a:pt x="18" y="78"/>
                  </a:lnTo>
                  <a:lnTo>
                    <a:pt x="26" y="70"/>
                  </a:lnTo>
                  <a:lnTo>
                    <a:pt x="32" y="67"/>
                  </a:lnTo>
                  <a:lnTo>
                    <a:pt x="42" y="61"/>
                  </a:lnTo>
                  <a:lnTo>
                    <a:pt x="49" y="56"/>
                  </a:lnTo>
                  <a:lnTo>
                    <a:pt x="55" y="49"/>
                  </a:lnTo>
                  <a:lnTo>
                    <a:pt x="63" y="45"/>
                  </a:lnTo>
                  <a:lnTo>
                    <a:pt x="72" y="36"/>
                  </a:lnTo>
                  <a:lnTo>
                    <a:pt x="79" y="33"/>
                  </a:lnTo>
                  <a:lnTo>
                    <a:pt x="87" y="25"/>
                  </a:lnTo>
                  <a:lnTo>
                    <a:pt x="95" y="19"/>
                  </a:lnTo>
                  <a:lnTo>
                    <a:pt x="11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2390" name="Freeform 23"/>
            <p:cNvSpPr>
              <a:spLocks/>
            </p:cNvSpPr>
            <p:nvPr/>
          </p:nvSpPr>
          <p:spPr bwMode="auto">
            <a:xfrm>
              <a:off x="5328" y="1538"/>
              <a:ext cx="28" cy="27"/>
            </a:xfrm>
            <a:custGeom>
              <a:avLst/>
              <a:gdLst>
                <a:gd name="T0" fmla="*/ 0 w 140"/>
                <a:gd name="T1" fmla="*/ 2 h 137"/>
                <a:gd name="T2" fmla="*/ 0 w 140"/>
                <a:gd name="T3" fmla="*/ 5 h 137"/>
                <a:gd name="T4" fmla="*/ 0 w 140"/>
                <a:gd name="T5" fmla="*/ 5 h 137"/>
                <a:gd name="T6" fmla="*/ 1 w 140"/>
                <a:gd name="T7" fmla="*/ 5 h 137"/>
                <a:gd name="T8" fmla="*/ 1 w 140"/>
                <a:gd name="T9" fmla="*/ 5 h 137"/>
                <a:gd name="T10" fmla="*/ 1 w 140"/>
                <a:gd name="T11" fmla="*/ 4 h 137"/>
                <a:gd name="T12" fmla="*/ 2 w 140"/>
                <a:gd name="T13" fmla="*/ 4 h 137"/>
                <a:gd name="T14" fmla="*/ 2 w 140"/>
                <a:gd name="T15" fmla="*/ 4 h 137"/>
                <a:gd name="T16" fmla="*/ 2 w 140"/>
                <a:gd name="T17" fmla="*/ 4 h 137"/>
                <a:gd name="T18" fmla="*/ 3 w 140"/>
                <a:gd name="T19" fmla="*/ 4 h 137"/>
                <a:gd name="T20" fmla="*/ 3 w 140"/>
                <a:gd name="T21" fmla="*/ 3 h 137"/>
                <a:gd name="T22" fmla="*/ 3 w 140"/>
                <a:gd name="T23" fmla="*/ 3 h 137"/>
                <a:gd name="T24" fmla="*/ 4 w 140"/>
                <a:gd name="T25" fmla="*/ 2 h 137"/>
                <a:gd name="T26" fmla="*/ 4 w 140"/>
                <a:gd name="T27" fmla="*/ 2 h 137"/>
                <a:gd name="T28" fmla="*/ 4 w 140"/>
                <a:gd name="T29" fmla="*/ 2 h 137"/>
                <a:gd name="T30" fmla="*/ 5 w 140"/>
                <a:gd name="T31" fmla="*/ 1 h 137"/>
                <a:gd name="T32" fmla="*/ 5 w 140"/>
                <a:gd name="T33" fmla="*/ 1 h 137"/>
                <a:gd name="T34" fmla="*/ 6 w 140"/>
                <a:gd name="T35" fmla="*/ 0 h 13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0" h="137">
                  <a:moveTo>
                    <a:pt x="0" y="56"/>
                  </a:moveTo>
                  <a:lnTo>
                    <a:pt x="3" y="133"/>
                  </a:lnTo>
                  <a:lnTo>
                    <a:pt x="8" y="137"/>
                  </a:lnTo>
                  <a:lnTo>
                    <a:pt x="16" y="126"/>
                  </a:lnTo>
                  <a:lnTo>
                    <a:pt x="25" y="116"/>
                  </a:lnTo>
                  <a:lnTo>
                    <a:pt x="32" y="111"/>
                  </a:lnTo>
                  <a:lnTo>
                    <a:pt x="41" y="105"/>
                  </a:lnTo>
                  <a:lnTo>
                    <a:pt x="54" y="101"/>
                  </a:lnTo>
                  <a:lnTo>
                    <a:pt x="62" y="93"/>
                  </a:lnTo>
                  <a:lnTo>
                    <a:pt x="71" y="90"/>
                  </a:lnTo>
                  <a:lnTo>
                    <a:pt x="78" y="80"/>
                  </a:lnTo>
                  <a:lnTo>
                    <a:pt x="86" y="68"/>
                  </a:lnTo>
                  <a:lnTo>
                    <a:pt x="94" y="59"/>
                  </a:lnTo>
                  <a:lnTo>
                    <a:pt x="101" y="56"/>
                  </a:lnTo>
                  <a:lnTo>
                    <a:pt x="109" y="46"/>
                  </a:lnTo>
                  <a:lnTo>
                    <a:pt x="117" y="35"/>
                  </a:lnTo>
                  <a:lnTo>
                    <a:pt x="126" y="24"/>
                  </a:lnTo>
                  <a:lnTo>
                    <a:pt x="14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2391" name="Freeform 24"/>
            <p:cNvSpPr>
              <a:spLocks/>
            </p:cNvSpPr>
            <p:nvPr/>
          </p:nvSpPr>
          <p:spPr bwMode="auto">
            <a:xfrm>
              <a:off x="5381" y="1546"/>
              <a:ext cx="10" cy="5"/>
            </a:xfrm>
            <a:custGeom>
              <a:avLst/>
              <a:gdLst>
                <a:gd name="T0" fmla="*/ 0 w 46"/>
                <a:gd name="T1" fmla="*/ 0 h 22"/>
                <a:gd name="T2" fmla="*/ 1 w 46"/>
                <a:gd name="T3" fmla="*/ 0 h 22"/>
                <a:gd name="T4" fmla="*/ 1 w 46"/>
                <a:gd name="T5" fmla="*/ 1 h 22"/>
                <a:gd name="T6" fmla="*/ 1 w 46"/>
                <a:gd name="T7" fmla="*/ 1 h 22"/>
                <a:gd name="T8" fmla="*/ 2 w 46"/>
                <a:gd name="T9" fmla="*/ 1 h 22"/>
                <a:gd name="T10" fmla="*/ 2 w 46"/>
                <a:gd name="T11" fmla="*/ 1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 h="22">
                  <a:moveTo>
                    <a:pt x="0" y="0"/>
                  </a:moveTo>
                  <a:lnTo>
                    <a:pt x="13" y="10"/>
                  </a:lnTo>
                  <a:lnTo>
                    <a:pt x="14" y="11"/>
                  </a:lnTo>
                  <a:lnTo>
                    <a:pt x="23" y="16"/>
                  </a:lnTo>
                  <a:lnTo>
                    <a:pt x="30" y="20"/>
                  </a:lnTo>
                  <a:lnTo>
                    <a:pt x="46" y="2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2392" name="Freeform 25"/>
            <p:cNvSpPr>
              <a:spLocks/>
            </p:cNvSpPr>
            <p:nvPr/>
          </p:nvSpPr>
          <p:spPr bwMode="auto">
            <a:xfrm>
              <a:off x="5266" y="1572"/>
              <a:ext cx="68" cy="173"/>
            </a:xfrm>
            <a:custGeom>
              <a:avLst/>
              <a:gdLst>
                <a:gd name="T0" fmla="*/ 12 w 342"/>
                <a:gd name="T1" fmla="*/ 0 h 867"/>
                <a:gd name="T2" fmla="*/ 13 w 342"/>
                <a:gd name="T3" fmla="*/ 8 h 867"/>
                <a:gd name="T4" fmla="*/ 13 w 342"/>
                <a:gd name="T5" fmla="*/ 9 h 867"/>
                <a:gd name="T6" fmla="*/ 13 w 342"/>
                <a:gd name="T7" fmla="*/ 10 h 867"/>
                <a:gd name="T8" fmla="*/ 13 w 342"/>
                <a:gd name="T9" fmla="*/ 10 h 867"/>
                <a:gd name="T10" fmla="*/ 13 w 342"/>
                <a:gd name="T11" fmla="*/ 10 h 867"/>
                <a:gd name="T12" fmla="*/ 14 w 342"/>
                <a:gd name="T13" fmla="*/ 11 h 867"/>
                <a:gd name="T14" fmla="*/ 14 w 342"/>
                <a:gd name="T15" fmla="*/ 15 h 867"/>
                <a:gd name="T16" fmla="*/ 13 w 342"/>
                <a:gd name="T17" fmla="*/ 16 h 867"/>
                <a:gd name="T18" fmla="*/ 13 w 342"/>
                <a:gd name="T19" fmla="*/ 16 h 867"/>
                <a:gd name="T20" fmla="*/ 13 w 342"/>
                <a:gd name="T21" fmla="*/ 17 h 867"/>
                <a:gd name="T22" fmla="*/ 13 w 342"/>
                <a:gd name="T23" fmla="*/ 20 h 867"/>
                <a:gd name="T24" fmla="*/ 13 w 342"/>
                <a:gd name="T25" fmla="*/ 23 h 867"/>
                <a:gd name="T26" fmla="*/ 13 w 342"/>
                <a:gd name="T27" fmla="*/ 28 h 867"/>
                <a:gd name="T28" fmla="*/ 13 w 342"/>
                <a:gd name="T29" fmla="*/ 32 h 867"/>
                <a:gd name="T30" fmla="*/ 12 w 342"/>
                <a:gd name="T31" fmla="*/ 34 h 867"/>
                <a:gd name="T32" fmla="*/ 12 w 342"/>
                <a:gd name="T33" fmla="*/ 35 h 867"/>
                <a:gd name="T34" fmla="*/ 11 w 342"/>
                <a:gd name="T35" fmla="*/ 34 h 867"/>
                <a:gd name="T36" fmla="*/ 11 w 342"/>
                <a:gd name="T37" fmla="*/ 34 h 867"/>
                <a:gd name="T38" fmla="*/ 10 w 342"/>
                <a:gd name="T39" fmla="*/ 34 h 867"/>
                <a:gd name="T40" fmla="*/ 6 w 342"/>
                <a:gd name="T41" fmla="*/ 34 h 867"/>
                <a:gd name="T42" fmla="*/ 5 w 342"/>
                <a:gd name="T43" fmla="*/ 34 h 867"/>
                <a:gd name="T44" fmla="*/ 2 w 342"/>
                <a:gd name="T45" fmla="*/ 34 h 867"/>
                <a:gd name="T46" fmla="*/ 1 w 342"/>
                <a:gd name="T47" fmla="*/ 34 h 867"/>
                <a:gd name="T48" fmla="*/ 0 w 342"/>
                <a:gd name="T49" fmla="*/ 34 h 86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42" h="867">
                  <a:moveTo>
                    <a:pt x="310" y="0"/>
                  </a:moveTo>
                  <a:lnTo>
                    <a:pt x="315" y="190"/>
                  </a:lnTo>
                  <a:lnTo>
                    <a:pt x="324" y="224"/>
                  </a:lnTo>
                  <a:lnTo>
                    <a:pt x="328" y="245"/>
                  </a:lnTo>
                  <a:lnTo>
                    <a:pt x="334" y="253"/>
                  </a:lnTo>
                  <a:lnTo>
                    <a:pt x="336" y="261"/>
                  </a:lnTo>
                  <a:lnTo>
                    <a:pt x="342" y="285"/>
                  </a:lnTo>
                  <a:lnTo>
                    <a:pt x="342" y="369"/>
                  </a:lnTo>
                  <a:lnTo>
                    <a:pt x="336" y="390"/>
                  </a:lnTo>
                  <a:lnTo>
                    <a:pt x="334" y="398"/>
                  </a:lnTo>
                  <a:lnTo>
                    <a:pt x="328" y="420"/>
                  </a:lnTo>
                  <a:lnTo>
                    <a:pt x="328" y="497"/>
                  </a:lnTo>
                  <a:lnTo>
                    <a:pt x="334" y="575"/>
                  </a:lnTo>
                  <a:lnTo>
                    <a:pt x="333" y="692"/>
                  </a:lnTo>
                  <a:lnTo>
                    <a:pt x="326" y="811"/>
                  </a:lnTo>
                  <a:lnTo>
                    <a:pt x="308" y="861"/>
                  </a:lnTo>
                  <a:lnTo>
                    <a:pt x="290" y="867"/>
                  </a:lnTo>
                  <a:lnTo>
                    <a:pt x="280" y="862"/>
                  </a:lnTo>
                  <a:lnTo>
                    <a:pt x="274" y="857"/>
                  </a:lnTo>
                  <a:lnTo>
                    <a:pt x="250" y="851"/>
                  </a:lnTo>
                  <a:lnTo>
                    <a:pt x="162" y="851"/>
                  </a:lnTo>
                  <a:lnTo>
                    <a:pt x="122" y="857"/>
                  </a:lnTo>
                  <a:lnTo>
                    <a:pt x="48" y="857"/>
                  </a:lnTo>
                  <a:lnTo>
                    <a:pt x="28" y="851"/>
                  </a:lnTo>
                  <a:lnTo>
                    <a:pt x="0" y="84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2393" name="Freeform 26"/>
            <p:cNvSpPr>
              <a:spLocks/>
            </p:cNvSpPr>
            <p:nvPr/>
          </p:nvSpPr>
          <p:spPr bwMode="auto">
            <a:xfrm>
              <a:off x="5336" y="1670"/>
              <a:ext cx="70" cy="75"/>
            </a:xfrm>
            <a:custGeom>
              <a:avLst/>
              <a:gdLst>
                <a:gd name="T0" fmla="*/ 0 w 349"/>
                <a:gd name="T1" fmla="*/ 14 h 374"/>
                <a:gd name="T2" fmla="*/ 5 w 349"/>
                <a:gd name="T3" fmla="*/ 14 h 374"/>
                <a:gd name="T4" fmla="*/ 6 w 349"/>
                <a:gd name="T5" fmla="*/ 15 h 374"/>
                <a:gd name="T6" fmla="*/ 8 w 349"/>
                <a:gd name="T7" fmla="*/ 15 h 374"/>
                <a:gd name="T8" fmla="*/ 9 w 349"/>
                <a:gd name="T9" fmla="*/ 15 h 374"/>
                <a:gd name="T10" fmla="*/ 11 w 349"/>
                <a:gd name="T11" fmla="*/ 15 h 374"/>
                <a:gd name="T12" fmla="*/ 12 w 349"/>
                <a:gd name="T13" fmla="*/ 15 h 374"/>
                <a:gd name="T14" fmla="*/ 13 w 349"/>
                <a:gd name="T15" fmla="*/ 14 h 374"/>
                <a:gd name="T16" fmla="*/ 13 w 349"/>
                <a:gd name="T17" fmla="*/ 13 h 374"/>
                <a:gd name="T18" fmla="*/ 13 w 349"/>
                <a:gd name="T19" fmla="*/ 11 h 374"/>
                <a:gd name="T20" fmla="*/ 13 w 349"/>
                <a:gd name="T21" fmla="*/ 5 h 374"/>
                <a:gd name="T22" fmla="*/ 14 w 349"/>
                <a:gd name="T23" fmla="*/ 3 h 374"/>
                <a:gd name="T24" fmla="*/ 14 w 349"/>
                <a:gd name="T25" fmla="*/ 1 h 374"/>
                <a:gd name="T26" fmla="*/ 14 w 349"/>
                <a:gd name="T27" fmla="*/ 0 h 374"/>
                <a:gd name="T28" fmla="*/ 14 w 349"/>
                <a:gd name="T29" fmla="*/ 0 h 37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49" h="374">
                  <a:moveTo>
                    <a:pt x="0" y="355"/>
                  </a:moveTo>
                  <a:lnTo>
                    <a:pt x="130" y="358"/>
                  </a:lnTo>
                  <a:lnTo>
                    <a:pt x="158" y="364"/>
                  </a:lnTo>
                  <a:lnTo>
                    <a:pt x="199" y="369"/>
                  </a:lnTo>
                  <a:lnTo>
                    <a:pt x="222" y="374"/>
                  </a:lnTo>
                  <a:lnTo>
                    <a:pt x="274" y="374"/>
                  </a:lnTo>
                  <a:lnTo>
                    <a:pt x="294" y="369"/>
                  </a:lnTo>
                  <a:lnTo>
                    <a:pt x="320" y="356"/>
                  </a:lnTo>
                  <a:lnTo>
                    <a:pt x="328" y="319"/>
                  </a:lnTo>
                  <a:lnTo>
                    <a:pt x="333" y="273"/>
                  </a:lnTo>
                  <a:lnTo>
                    <a:pt x="335" y="127"/>
                  </a:lnTo>
                  <a:lnTo>
                    <a:pt x="340" y="77"/>
                  </a:lnTo>
                  <a:lnTo>
                    <a:pt x="343" y="25"/>
                  </a:lnTo>
                  <a:lnTo>
                    <a:pt x="346" y="12"/>
                  </a:lnTo>
                  <a:lnTo>
                    <a:pt x="34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2394" name="Freeform 27"/>
            <p:cNvSpPr>
              <a:spLocks/>
            </p:cNvSpPr>
            <p:nvPr/>
          </p:nvSpPr>
          <p:spPr bwMode="auto">
            <a:xfrm>
              <a:off x="5350" y="2023"/>
              <a:ext cx="30" cy="1"/>
            </a:xfrm>
            <a:custGeom>
              <a:avLst/>
              <a:gdLst>
                <a:gd name="T0" fmla="*/ 6 w 147"/>
                <a:gd name="T1" fmla="*/ 0 h 1"/>
                <a:gd name="T2" fmla="*/ 4 w 147"/>
                <a:gd name="T3" fmla="*/ 0 h 1"/>
                <a:gd name="T4" fmla="*/ 0 w 147"/>
                <a:gd name="T5" fmla="*/ 0 h 1"/>
                <a:gd name="T6" fmla="*/ 0 60000 65536"/>
                <a:gd name="T7" fmla="*/ 0 60000 65536"/>
                <a:gd name="T8" fmla="*/ 0 60000 65536"/>
              </a:gdLst>
              <a:ahLst/>
              <a:cxnLst>
                <a:cxn ang="T6">
                  <a:pos x="T0" y="T1"/>
                </a:cxn>
                <a:cxn ang="T7">
                  <a:pos x="T2" y="T3"/>
                </a:cxn>
                <a:cxn ang="T8">
                  <a:pos x="T4" y="T5"/>
                </a:cxn>
              </a:cxnLst>
              <a:rect l="0" t="0" r="r" b="b"/>
              <a:pathLst>
                <a:path w="147" h="1">
                  <a:moveTo>
                    <a:pt x="147" y="0"/>
                  </a:moveTo>
                  <a:lnTo>
                    <a:pt x="110"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2395" name="Freeform 28"/>
            <p:cNvSpPr>
              <a:spLocks/>
            </p:cNvSpPr>
            <p:nvPr/>
          </p:nvSpPr>
          <p:spPr bwMode="auto">
            <a:xfrm>
              <a:off x="5252" y="2005"/>
              <a:ext cx="28" cy="9"/>
            </a:xfrm>
            <a:custGeom>
              <a:avLst/>
              <a:gdLst>
                <a:gd name="T0" fmla="*/ 6 w 139"/>
                <a:gd name="T1" fmla="*/ 2 h 46"/>
                <a:gd name="T2" fmla="*/ 4 w 139"/>
                <a:gd name="T3" fmla="*/ 2 h 46"/>
                <a:gd name="T4" fmla="*/ 4 w 139"/>
                <a:gd name="T5" fmla="*/ 1 h 46"/>
                <a:gd name="T6" fmla="*/ 3 w 139"/>
                <a:gd name="T7" fmla="*/ 1 h 46"/>
                <a:gd name="T8" fmla="*/ 2 w 139"/>
                <a:gd name="T9" fmla="*/ 1 h 46"/>
                <a:gd name="T10" fmla="*/ 1 w 139"/>
                <a:gd name="T11" fmla="*/ 1 h 46"/>
                <a:gd name="T12" fmla="*/ 1 w 139"/>
                <a:gd name="T13" fmla="*/ 1 h 46"/>
                <a:gd name="T14" fmla="*/ 1 w 139"/>
                <a:gd name="T15" fmla="*/ 0 h 46"/>
                <a:gd name="T16" fmla="*/ 1 w 139"/>
                <a:gd name="T17" fmla="*/ 0 h 46"/>
                <a:gd name="T18" fmla="*/ 1 w 139"/>
                <a:gd name="T19" fmla="*/ 0 h 46"/>
                <a:gd name="T20" fmla="*/ 0 w 139"/>
                <a:gd name="T21" fmla="*/ 0 h 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46">
                  <a:moveTo>
                    <a:pt x="139" y="46"/>
                  </a:moveTo>
                  <a:lnTo>
                    <a:pt x="98" y="42"/>
                  </a:lnTo>
                  <a:lnTo>
                    <a:pt x="88" y="38"/>
                  </a:lnTo>
                  <a:lnTo>
                    <a:pt x="68" y="32"/>
                  </a:lnTo>
                  <a:lnTo>
                    <a:pt x="59" y="24"/>
                  </a:lnTo>
                  <a:lnTo>
                    <a:pt x="36" y="21"/>
                  </a:lnTo>
                  <a:lnTo>
                    <a:pt x="30" y="14"/>
                  </a:lnTo>
                  <a:lnTo>
                    <a:pt x="26" y="12"/>
                  </a:lnTo>
                  <a:lnTo>
                    <a:pt x="24" y="10"/>
                  </a:lnTo>
                  <a:lnTo>
                    <a:pt x="19" y="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2396" name="Freeform 29"/>
            <p:cNvSpPr>
              <a:spLocks/>
            </p:cNvSpPr>
            <p:nvPr/>
          </p:nvSpPr>
          <p:spPr bwMode="auto">
            <a:xfrm>
              <a:off x="5246" y="1730"/>
              <a:ext cx="12" cy="99"/>
            </a:xfrm>
            <a:custGeom>
              <a:avLst/>
              <a:gdLst>
                <a:gd name="T0" fmla="*/ 0 w 63"/>
                <a:gd name="T1" fmla="*/ 20 h 494"/>
                <a:gd name="T2" fmla="*/ 0 w 63"/>
                <a:gd name="T3" fmla="*/ 19 h 494"/>
                <a:gd name="T4" fmla="*/ 0 w 63"/>
                <a:gd name="T5" fmla="*/ 19 h 494"/>
                <a:gd name="T6" fmla="*/ 1 w 63"/>
                <a:gd name="T7" fmla="*/ 16 h 494"/>
                <a:gd name="T8" fmla="*/ 0 w 63"/>
                <a:gd name="T9" fmla="*/ 15 h 494"/>
                <a:gd name="T10" fmla="*/ 0 w 63"/>
                <a:gd name="T11" fmla="*/ 12 h 494"/>
                <a:gd name="T12" fmla="*/ 1 w 63"/>
                <a:gd name="T13" fmla="*/ 12 h 494"/>
                <a:gd name="T14" fmla="*/ 1 w 63"/>
                <a:gd name="T15" fmla="*/ 12 h 494"/>
                <a:gd name="T16" fmla="*/ 1 w 63"/>
                <a:gd name="T17" fmla="*/ 11 h 494"/>
                <a:gd name="T18" fmla="*/ 1 w 63"/>
                <a:gd name="T19" fmla="*/ 10 h 494"/>
                <a:gd name="T20" fmla="*/ 1 w 63"/>
                <a:gd name="T21" fmla="*/ 9 h 494"/>
                <a:gd name="T22" fmla="*/ 1 w 63"/>
                <a:gd name="T23" fmla="*/ 7 h 494"/>
                <a:gd name="T24" fmla="*/ 2 w 63"/>
                <a:gd name="T25" fmla="*/ 7 h 494"/>
                <a:gd name="T26" fmla="*/ 2 w 63"/>
                <a:gd name="T27" fmla="*/ 5 h 494"/>
                <a:gd name="T28" fmla="*/ 2 w 63"/>
                <a:gd name="T29" fmla="*/ 4 h 494"/>
                <a:gd name="T30" fmla="*/ 2 w 63"/>
                <a:gd name="T31" fmla="*/ 3 h 494"/>
                <a:gd name="T32" fmla="*/ 2 w 63"/>
                <a:gd name="T33" fmla="*/ 2 h 494"/>
                <a:gd name="T34" fmla="*/ 2 w 63"/>
                <a:gd name="T35" fmla="*/ 0 h 4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3" h="494">
                  <a:moveTo>
                    <a:pt x="0" y="494"/>
                  </a:moveTo>
                  <a:lnTo>
                    <a:pt x="5" y="481"/>
                  </a:lnTo>
                  <a:lnTo>
                    <a:pt x="13" y="466"/>
                  </a:lnTo>
                  <a:lnTo>
                    <a:pt x="16" y="396"/>
                  </a:lnTo>
                  <a:lnTo>
                    <a:pt x="10" y="364"/>
                  </a:lnTo>
                  <a:lnTo>
                    <a:pt x="10" y="311"/>
                  </a:lnTo>
                  <a:lnTo>
                    <a:pt x="16" y="297"/>
                  </a:lnTo>
                  <a:lnTo>
                    <a:pt x="18" y="290"/>
                  </a:lnTo>
                  <a:lnTo>
                    <a:pt x="23" y="278"/>
                  </a:lnTo>
                  <a:lnTo>
                    <a:pt x="26" y="239"/>
                  </a:lnTo>
                  <a:lnTo>
                    <a:pt x="32" y="219"/>
                  </a:lnTo>
                  <a:lnTo>
                    <a:pt x="34" y="182"/>
                  </a:lnTo>
                  <a:lnTo>
                    <a:pt x="40" y="163"/>
                  </a:lnTo>
                  <a:lnTo>
                    <a:pt x="43" y="125"/>
                  </a:lnTo>
                  <a:lnTo>
                    <a:pt x="52" y="109"/>
                  </a:lnTo>
                  <a:lnTo>
                    <a:pt x="57" y="77"/>
                  </a:lnTo>
                  <a:lnTo>
                    <a:pt x="61" y="62"/>
                  </a:lnTo>
                  <a:lnTo>
                    <a:pt x="6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2397" name="Freeform 30"/>
            <p:cNvSpPr>
              <a:spLocks/>
            </p:cNvSpPr>
            <p:nvPr/>
          </p:nvSpPr>
          <p:spPr bwMode="auto">
            <a:xfrm>
              <a:off x="5254" y="1622"/>
              <a:ext cx="7" cy="67"/>
            </a:xfrm>
            <a:custGeom>
              <a:avLst/>
              <a:gdLst>
                <a:gd name="T0" fmla="*/ 0 w 37"/>
                <a:gd name="T1" fmla="*/ 13 h 333"/>
                <a:gd name="T2" fmla="*/ 0 w 37"/>
                <a:gd name="T3" fmla="*/ 12 h 333"/>
                <a:gd name="T4" fmla="*/ 0 w 37"/>
                <a:gd name="T5" fmla="*/ 11 h 333"/>
                <a:gd name="T6" fmla="*/ 0 w 37"/>
                <a:gd name="T7" fmla="*/ 9 h 333"/>
                <a:gd name="T8" fmla="*/ 1 w 37"/>
                <a:gd name="T9" fmla="*/ 8 h 333"/>
                <a:gd name="T10" fmla="*/ 1 w 37"/>
                <a:gd name="T11" fmla="*/ 6 h 333"/>
                <a:gd name="T12" fmla="*/ 1 w 37"/>
                <a:gd name="T13" fmla="*/ 5 h 333"/>
                <a:gd name="T14" fmla="*/ 1 w 37"/>
                <a:gd name="T15" fmla="*/ 3 h 333"/>
                <a:gd name="T16" fmla="*/ 1 w 37"/>
                <a:gd name="T17" fmla="*/ 2 h 333"/>
                <a:gd name="T18" fmla="*/ 1 w 37"/>
                <a:gd name="T19" fmla="*/ 0 h 3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7" h="333">
                  <a:moveTo>
                    <a:pt x="0" y="333"/>
                  </a:moveTo>
                  <a:lnTo>
                    <a:pt x="2" y="301"/>
                  </a:lnTo>
                  <a:lnTo>
                    <a:pt x="4" y="283"/>
                  </a:lnTo>
                  <a:lnTo>
                    <a:pt x="9" y="222"/>
                  </a:lnTo>
                  <a:lnTo>
                    <a:pt x="19" y="195"/>
                  </a:lnTo>
                  <a:lnTo>
                    <a:pt x="23" y="150"/>
                  </a:lnTo>
                  <a:lnTo>
                    <a:pt x="29" y="125"/>
                  </a:lnTo>
                  <a:lnTo>
                    <a:pt x="32" y="72"/>
                  </a:lnTo>
                  <a:lnTo>
                    <a:pt x="35" y="53"/>
                  </a:lnTo>
                  <a:lnTo>
                    <a:pt x="3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2398" name="Freeform 31"/>
            <p:cNvSpPr>
              <a:spLocks/>
            </p:cNvSpPr>
            <p:nvPr/>
          </p:nvSpPr>
          <p:spPr bwMode="auto">
            <a:xfrm>
              <a:off x="5282" y="1599"/>
              <a:ext cx="1" cy="5"/>
            </a:xfrm>
            <a:custGeom>
              <a:avLst/>
              <a:gdLst>
                <a:gd name="T0" fmla="*/ 0 w 1"/>
                <a:gd name="T1" fmla="*/ 0 h 23"/>
                <a:gd name="T2" fmla="*/ 0 w 1"/>
                <a:gd name="T3" fmla="*/ 0 h 23"/>
                <a:gd name="T4" fmla="*/ 0 w 1"/>
                <a:gd name="T5" fmla="*/ 1 h 23"/>
                <a:gd name="T6" fmla="*/ 0 60000 65536"/>
                <a:gd name="T7" fmla="*/ 0 60000 65536"/>
                <a:gd name="T8" fmla="*/ 0 60000 65536"/>
              </a:gdLst>
              <a:ahLst/>
              <a:cxnLst>
                <a:cxn ang="T6">
                  <a:pos x="T0" y="T1"/>
                </a:cxn>
                <a:cxn ang="T7">
                  <a:pos x="T2" y="T3"/>
                </a:cxn>
                <a:cxn ang="T8">
                  <a:pos x="T4" y="T5"/>
                </a:cxn>
              </a:cxnLst>
              <a:rect l="0" t="0" r="r" b="b"/>
              <a:pathLst>
                <a:path w="1" h="23">
                  <a:moveTo>
                    <a:pt x="0" y="0"/>
                  </a:moveTo>
                  <a:lnTo>
                    <a:pt x="0" y="6"/>
                  </a:lnTo>
                  <a:lnTo>
                    <a:pt x="0" y="2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2399" name="Freeform 32"/>
            <p:cNvSpPr>
              <a:spLocks/>
            </p:cNvSpPr>
            <p:nvPr/>
          </p:nvSpPr>
          <p:spPr bwMode="auto">
            <a:xfrm>
              <a:off x="5282" y="1604"/>
              <a:ext cx="28" cy="1"/>
            </a:xfrm>
            <a:custGeom>
              <a:avLst/>
              <a:gdLst>
                <a:gd name="T0" fmla="*/ 0 w 139"/>
                <a:gd name="T1" fmla="*/ 0 h 1"/>
                <a:gd name="T2" fmla="*/ 1 w 139"/>
                <a:gd name="T3" fmla="*/ 0 h 1"/>
                <a:gd name="T4" fmla="*/ 6 w 139"/>
                <a:gd name="T5" fmla="*/ 0 h 1"/>
                <a:gd name="T6" fmla="*/ 0 60000 65536"/>
                <a:gd name="T7" fmla="*/ 0 60000 65536"/>
                <a:gd name="T8" fmla="*/ 0 60000 65536"/>
              </a:gdLst>
              <a:ahLst/>
              <a:cxnLst>
                <a:cxn ang="T6">
                  <a:pos x="T0" y="T1"/>
                </a:cxn>
                <a:cxn ang="T7">
                  <a:pos x="T2" y="T3"/>
                </a:cxn>
                <a:cxn ang="T8">
                  <a:pos x="T4" y="T5"/>
                </a:cxn>
              </a:cxnLst>
              <a:rect l="0" t="0" r="r" b="b"/>
              <a:pathLst>
                <a:path w="139" h="1">
                  <a:moveTo>
                    <a:pt x="0" y="0"/>
                  </a:moveTo>
                  <a:lnTo>
                    <a:pt x="35" y="0"/>
                  </a:lnTo>
                  <a:lnTo>
                    <a:pt x="13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2400" name="Freeform 33"/>
            <p:cNvSpPr>
              <a:spLocks/>
            </p:cNvSpPr>
            <p:nvPr/>
          </p:nvSpPr>
          <p:spPr bwMode="auto">
            <a:xfrm>
              <a:off x="5310" y="1599"/>
              <a:ext cx="1" cy="5"/>
            </a:xfrm>
            <a:custGeom>
              <a:avLst/>
              <a:gdLst>
                <a:gd name="T0" fmla="*/ 0 w 1"/>
                <a:gd name="T1" fmla="*/ 1 h 23"/>
                <a:gd name="T2" fmla="*/ 0 w 1"/>
                <a:gd name="T3" fmla="*/ 1 h 23"/>
                <a:gd name="T4" fmla="*/ 0 w 1"/>
                <a:gd name="T5" fmla="*/ 0 h 23"/>
                <a:gd name="T6" fmla="*/ 0 60000 65536"/>
                <a:gd name="T7" fmla="*/ 0 60000 65536"/>
                <a:gd name="T8" fmla="*/ 0 60000 65536"/>
              </a:gdLst>
              <a:ahLst/>
              <a:cxnLst>
                <a:cxn ang="T6">
                  <a:pos x="T0" y="T1"/>
                </a:cxn>
                <a:cxn ang="T7">
                  <a:pos x="T2" y="T3"/>
                </a:cxn>
                <a:cxn ang="T8">
                  <a:pos x="T4" y="T5"/>
                </a:cxn>
              </a:cxnLst>
              <a:rect l="0" t="0" r="r" b="b"/>
              <a:pathLst>
                <a:path w="1" h="23">
                  <a:moveTo>
                    <a:pt x="0" y="23"/>
                  </a:moveTo>
                  <a:lnTo>
                    <a:pt x="0" y="17"/>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2401" name="Freeform 34"/>
            <p:cNvSpPr>
              <a:spLocks/>
            </p:cNvSpPr>
            <p:nvPr/>
          </p:nvSpPr>
          <p:spPr bwMode="auto">
            <a:xfrm>
              <a:off x="5282" y="1599"/>
              <a:ext cx="28" cy="1"/>
            </a:xfrm>
            <a:custGeom>
              <a:avLst/>
              <a:gdLst>
                <a:gd name="T0" fmla="*/ 6 w 139"/>
                <a:gd name="T1" fmla="*/ 0 h 1"/>
                <a:gd name="T2" fmla="*/ 4 w 139"/>
                <a:gd name="T3" fmla="*/ 0 h 1"/>
                <a:gd name="T4" fmla="*/ 0 w 139"/>
                <a:gd name="T5" fmla="*/ 0 h 1"/>
                <a:gd name="T6" fmla="*/ 0 60000 65536"/>
                <a:gd name="T7" fmla="*/ 0 60000 65536"/>
                <a:gd name="T8" fmla="*/ 0 60000 65536"/>
              </a:gdLst>
              <a:ahLst/>
              <a:cxnLst>
                <a:cxn ang="T6">
                  <a:pos x="T0" y="T1"/>
                </a:cxn>
                <a:cxn ang="T7">
                  <a:pos x="T2" y="T3"/>
                </a:cxn>
                <a:cxn ang="T8">
                  <a:pos x="T4" y="T5"/>
                </a:cxn>
              </a:cxnLst>
              <a:rect l="0" t="0" r="r" b="b"/>
              <a:pathLst>
                <a:path w="139" h="1">
                  <a:moveTo>
                    <a:pt x="139" y="0"/>
                  </a:moveTo>
                  <a:lnTo>
                    <a:pt x="104"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2402" name="Freeform 35"/>
            <p:cNvSpPr>
              <a:spLocks/>
            </p:cNvSpPr>
            <p:nvPr/>
          </p:nvSpPr>
          <p:spPr bwMode="auto">
            <a:xfrm>
              <a:off x="5282" y="1611"/>
              <a:ext cx="4" cy="30"/>
            </a:xfrm>
            <a:custGeom>
              <a:avLst/>
              <a:gdLst>
                <a:gd name="T0" fmla="*/ 0 w 23"/>
                <a:gd name="T1" fmla="*/ 0 h 149"/>
                <a:gd name="T2" fmla="*/ 0 w 23"/>
                <a:gd name="T3" fmla="*/ 4 h 149"/>
                <a:gd name="T4" fmla="*/ 0 w 23"/>
                <a:gd name="T5" fmla="*/ 6 h 149"/>
                <a:gd name="T6" fmla="*/ 1 w 23"/>
                <a:gd name="T7" fmla="*/ 6 h 1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149">
                  <a:moveTo>
                    <a:pt x="0" y="0"/>
                  </a:moveTo>
                  <a:lnTo>
                    <a:pt x="1" y="107"/>
                  </a:lnTo>
                  <a:lnTo>
                    <a:pt x="8" y="138"/>
                  </a:lnTo>
                  <a:lnTo>
                    <a:pt x="23" y="14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2403" name="Freeform 36"/>
            <p:cNvSpPr>
              <a:spLocks/>
            </p:cNvSpPr>
            <p:nvPr/>
          </p:nvSpPr>
          <p:spPr bwMode="auto">
            <a:xfrm>
              <a:off x="5286" y="1641"/>
              <a:ext cx="19" cy="1"/>
            </a:xfrm>
            <a:custGeom>
              <a:avLst/>
              <a:gdLst>
                <a:gd name="T0" fmla="*/ 0 w 94"/>
                <a:gd name="T1" fmla="*/ 0 h 1"/>
                <a:gd name="T2" fmla="*/ 1 w 94"/>
                <a:gd name="T3" fmla="*/ 0 h 1"/>
                <a:gd name="T4" fmla="*/ 4 w 94"/>
                <a:gd name="T5" fmla="*/ 0 h 1"/>
                <a:gd name="T6" fmla="*/ 0 60000 65536"/>
                <a:gd name="T7" fmla="*/ 0 60000 65536"/>
                <a:gd name="T8" fmla="*/ 0 60000 65536"/>
              </a:gdLst>
              <a:ahLst/>
              <a:cxnLst>
                <a:cxn ang="T6">
                  <a:pos x="T0" y="T1"/>
                </a:cxn>
                <a:cxn ang="T7">
                  <a:pos x="T2" y="T3"/>
                </a:cxn>
                <a:cxn ang="T8">
                  <a:pos x="T4" y="T5"/>
                </a:cxn>
              </a:cxnLst>
              <a:rect l="0" t="0" r="r" b="b"/>
              <a:pathLst>
                <a:path w="94" h="1">
                  <a:moveTo>
                    <a:pt x="0" y="0"/>
                  </a:moveTo>
                  <a:lnTo>
                    <a:pt x="24" y="0"/>
                  </a:lnTo>
                  <a:lnTo>
                    <a:pt x="9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2404" name="Freeform 37"/>
            <p:cNvSpPr>
              <a:spLocks/>
            </p:cNvSpPr>
            <p:nvPr/>
          </p:nvSpPr>
          <p:spPr bwMode="auto">
            <a:xfrm>
              <a:off x="5305" y="1631"/>
              <a:ext cx="5" cy="10"/>
            </a:xfrm>
            <a:custGeom>
              <a:avLst/>
              <a:gdLst>
                <a:gd name="T0" fmla="*/ 0 w 23"/>
                <a:gd name="T1" fmla="*/ 2 h 46"/>
                <a:gd name="T2" fmla="*/ 0 w 23"/>
                <a:gd name="T3" fmla="*/ 2 h 46"/>
                <a:gd name="T4" fmla="*/ 1 w 23"/>
                <a:gd name="T5" fmla="*/ 1 h 46"/>
                <a:gd name="T6" fmla="*/ 1 w 23"/>
                <a:gd name="T7" fmla="*/ 0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46">
                  <a:moveTo>
                    <a:pt x="0" y="46"/>
                  </a:moveTo>
                  <a:lnTo>
                    <a:pt x="8" y="34"/>
                  </a:lnTo>
                  <a:lnTo>
                    <a:pt x="16" y="22"/>
                  </a:lnTo>
                  <a:lnTo>
                    <a:pt x="2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2405" name="Freeform 38"/>
            <p:cNvSpPr>
              <a:spLocks/>
            </p:cNvSpPr>
            <p:nvPr/>
          </p:nvSpPr>
          <p:spPr bwMode="auto">
            <a:xfrm>
              <a:off x="5310" y="1609"/>
              <a:ext cx="1" cy="22"/>
            </a:xfrm>
            <a:custGeom>
              <a:avLst/>
              <a:gdLst>
                <a:gd name="T0" fmla="*/ 0 w 1"/>
                <a:gd name="T1" fmla="*/ 4 h 113"/>
                <a:gd name="T2" fmla="*/ 0 w 1"/>
                <a:gd name="T3" fmla="*/ 3 h 113"/>
                <a:gd name="T4" fmla="*/ 0 w 1"/>
                <a:gd name="T5" fmla="*/ 0 h 113"/>
                <a:gd name="T6" fmla="*/ 0 60000 65536"/>
                <a:gd name="T7" fmla="*/ 0 60000 65536"/>
                <a:gd name="T8" fmla="*/ 0 60000 65536"/>
              </a:gdLst>
              <a:ahLst/>
              <a:cxnLst>
                <a:cxn ang="T6">
                  <a:pos x="T0" y="T1"/>
                </a:cxn>
                <a:cxn ang="T7">
                  <a:pos x="T2" y="T3"/>
                </a:cxn>
                <a:cxn ang="T8">
                  <a:pos x="T4" y="T5"/>
                </a:cxn>
              </a:cxnLst>
              <a:rect l="0" t="0" r="r" b="b"/>
              <a:pathLst>
                <a:path w="1" h="113">
                  <a:moveTo>
                    <a:pt x="0" y="113"/>
                  </a:moveTo>
                  <a:lnTo>
                    <a:pt x="0" y="85"/>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2406" name="Freeform 39"/>
            <p:cNvSpPr>
              <a:spLocks/>
            </p:cNvSpPr>
            <p:nvPr/>
          </p:nvSpPr>
          <p:spPr bwMode="auto">
            <a:xfrm>
              <a:off x="5280" y="1608"/>
              <a:ext cx="30" cy="1"/>
            </a:xfrm>
            <a:custGeom>
              <a:avLst/>
              <a:gdLst>
                <a:gd name="T0" fmla="*/ 6 w 147"/>
                <a:gd name="T1" fmla="*/ 0 h 1"/>
                <a:gd name="T2" fmla="*/ 4 w 147"/>
                <a:gd name="T3" fmla="*/ 0 h 1"/>
                <a:gd name="T4" fmla="*/ 0 w 147"/>
                <a:gd name="T5" fmla="*/ 0 h 1"/>
                <a:gd name="T6" fmla="*/ 0 60000 65536"/>
                <a:gd name="T7" fmla="*/ 0 60000 65536"/>
                <a:gd name="T8" fmla="*/ 0 60000 65536"/>
              </a:gdLst>
              <a:ahLst/>
              <a:cxnLst>
                <a:cxn ang="T6">
                  <a:pos x="T0" y="T1"/>
                </a:cxn>
                <a:cxn ang="T7">
                  <a:pos x="T2" y="T3"/>
                </a:cxn>
                <a:cxn ang="T8">
                  <a:pos x="T4" y="T5"/>
                </a:cxn>
              </a:cxnLst>
              <a:rect l="0" t="0" r="r" b="b"/>
              <a:pathLst>
                <a:path w="147" h="1">
                  <a:moveTo>
                    <a:pt x="147" y="0"/>
                  </a:moveTo>
                  <a:lnTo>
                    <a:pt x="110"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2407" name="Freeform 40"/>
            <p:cNvSpPr>
              <a:spLocks/>
            </p:cNvSpPr>
            <p:nvPr/>
          </p:nvSpPr>
          <p:spPr bwMode="auto">
            <a:xfrm>
              <a:off x="5388" y="1608"/>
              <a:ext cx="16" cy="67"/>
            </a:xfrm>
            <a:custGeom>
              <a:avLst/>
              <a:gdLst>
                <a:gd name="T0" fmla="*/ 0 w 84"/>
                <a:gd name="T1" fmla="*/ 0 h 332"/>
                <a:gd name="T2" fmla="*/ 0 w 84"/>
                <a:gd name="T3" fmla="*/ 1 h 332"/>
                <a:gd name="T4" fmla="*/ 1 w 84"/>
                <a:gd name="T5" fmla="*/ 1 h 332"/>
                <a:gd name="T6" fmla="*/ 1 w 84"/>
                <a:gd name="T7" fmla="*/ 1 h 332"/>
                <a:gd name="T8" fmla="*/ 1 w 84"/>
                <a:gd name="T9" fmla="*/ 2 h 332"/>
                <a:gd name="T10" fmla="*/ 1 w 84"/>
                <a:gd name="T11" fmla="*/ 4 h 332"/>
                <a:gd name="T12" fmla="*/ 1 w 84"/>
                <a:gd name="T13" fmla="*/ 4 h 332"/>
                <a:gd name="T14" fmla="*/ 1 w 84"/>
                <a:gd name="T15" fmla="*/ 5 h 332"/>
                <a:gd name="T16" fmla="*/ 2 w 84"/>
                <a:gd name="T17" fmla="*/ 5 h 332"/>
                <a:gd name="T18" fmla="*/ 2 w 84"/>
                <a:gd name="T19" fmla="*/ 6 h 332"/>
                <a:gd name="T20" fmla="*/ 2 w 84"/>
                <a:gd name="T21" fmla="*/ 7 h 332"/>
                <a:gd name="T22" fmla="*/ 2 w 84"/>
                <a:gd name="T23" fmla="*/ 7 h 332"/>
                <a:gd name="T24" fmla="*/ 2 w 84"/>
                <a:gd name="T25" fmla="*/ 8 h 332"/>
                <a:gd name="T26" fmla="*/ 3 w 84"/>
                <a:gd name="T27" fmla="*/ 10 h 332"/>
                <a:gd name="T28" fmla="*/ 3 w 84"/>
                <a:gd name="T29" fmla="*/ 10 h 332"/>
                <a:gd name="T30" fmla="*/ 3 w 84"/>
                <a:gd name="T31" fmla="*/ 14 h 3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4" h="332">
                  <a:moveTo>
                    <a:pt x="0" y="0"/>
                  </a:moveTo>
                  <a:lnTo>
                    <a:pt x="5" y="15"/>
                  </a:lnTo>
                  <a:lnTo>
                    <a:pt x="15" y="24"/>
                  </a:lnTo>
                  <a:lnTo>
                    <a:pt x="22" y="34"/>
                  </a:lnTo>
                  <a:lnTo>
                    <a:pt x="31" y="52"/>
                  </a:lnTo>
                  <a:lnTo>
                    <a:pt x="32" y="87"/>
                  </a:lnTo>
                  <a:lnTo>
                    <a:pt x="36" y="104"/>
                  </a:lnTo>
                  <a:lnTo>
                    <a:pt x="39" y="115"/>
                  </a:lnTo>
                  <a:lnTo>
                    <a:pt x="45" y="126"/>
                  </a:lnTo>
                  <a:lnTo>
                    <a:pt x="52" y="142"/>
                  </a:lnTo>
                  <a:lnTo>
                    <a:pt x="54" y="168"/>
                  </a:lnTo>
                  <a:lnTo>
                    <a:pt x="61" y="185"/>
                  </a:lnTo>
                  <a:lnTo>
                    <a:pt x="68" y="201"/>
                  </a:lnTo>
                  <a:lnTo>
                    <a:pt x="71" y="236"/>
                  </a:lnTo>
                  <a:lnTo>
                    <a:pt x="77" y="254"/>
                  </a:lnTo>
                  <a:lnTo>
                    <a:pt x="84" y="33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42348" name="Group 47"/>
          <p:cNvGrpSpPr>
            <a:grpSpLocks/>
          </p:cNvGrpSpPr>
          <p:nvPr/>
        </p:nvGrpSpPr>
        <p:grpSpPr bwMode="auto">
          <a:xfrm>
            <a:off x="76200" y="4495800"/>
            <a:ext cx="488950" cy="1752600"/>
            <a:chOff x="48" y="2832"/>
            <a:chExt cx="308" cy="1104"/>
          </a:xfrm>
        </p:grpSpPr>
        <p:sp>
          <p:nvSpPr>
            <p:cNvPr id="142378" name="Text Box 6"/>
            <p:cNvSpPr txBox="1">
              <a:spLocks noChangeArrowheads="1"/>
            </p:cNvSpPr>
            <p:nvPr/>
          </p:nvSpPr>
          <p:spPr bwMode="auto">
            <a:xfrm>
              <a:off x="48" y="2832"/>
              <a:ext cx="30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SP</a:t>
              </a:r>
            </a:p>
          </p:txBody>
        </p:sp>
        <p:sp>
          <p:nvSpPr>
            <p:cNvPr id="142379" name="Rectangle 4"/>
            <p:cNvSpPr>
              <a:spLocks noChangeArrowheads="1"/>
            </p:cNvSpPr>
            <p:nvPr/>
          </p:nvSpPr>
          <p:spPr bwMode="auto">
            <a:xfrm>
              <a:off x="144" y="3312"/>
              <a:ext cx="48" cy="624"/>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42380" name="Picture 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 y="3120"/>
              <a:ext cx="258"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81" name="Text Box 44"/>
            <p:cNvSpPr txBox="1">
              <a:spLocks noChangeArrowheads="1"/>
            </p:cNvSpPr>
            <p:nvPr/>
          </p:nvSpPr>
          <p:spPr bwMode="auto">
            <a:xfrm>
              <a:off x="149" y="3148"/>
              <a:ext cx="18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t>1</a:t>
              </a:r>
            </a:p>
          </p:txBody>
        </p:sp>
      </p:grpSp>
      <p:sp>
        <p:nvSpPr>
          <p:cNvPr id="142349" name="Text Box 48"/>
          <p:cNvSpPr txBox="1">
            <a:spLocks noChangeArrowheads="1"/>
          </p:cNvSpPr>
          <p:nvPr/>
        </p:nvSpPr>
        <p:spPr bwMode="auto">
          <a:xfrm>
            <a:off x="76200" y="4495800"/>
            <a:ext cx="488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SP</a:t>
            </a:r>
          </a:p>
        </p:txBody>
      </p:sp>
      <p:sp>
        <p:nvSpPr>
          <p:cNvPr id="142350" name="Rectangle 49"/>
          <p:cNvSpPr>
            <a:spLocks noChangeArrowheads="1"/>
          </p:cNvSpPr>
          <p:nvPr/>
        </p:nvSpPr>
        <p:spPr bwMode="auto">
          <a:xfrm>
            <a:off x="228600" y="5257800"/>
            <a:ext cx="76200" cy="99060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42351" name="Picture 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4953000"/>
            <a:ext cx="40957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52" name="Text Box 51"/>
          <p:cNvSpPr txBox="1">
            <a:spLocks noChangeArrowheads="1"/>
          </p:cNvSpPr>
          <p:nvPr/>
        </p:nvSpPr>
        <p:spPr bwMode="auto">
          <a:xfrm>
            <a:off x="236538" y="4997450"/>
            <a:ext cx="2968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t>1</a:t>
            </a:r>
          </a:p>
        </p:txBody>
      </p:sp>
      <p:grpSp>
        <p:nvGrpSpPr>
          <p:cNvPr id="189514" name="Group 74"/>
          <p:cNvGrpSpPr>
            <a:grpSpLocks/>
          </p:cNvGrpSpPr>
          <p:nvPr/>
        </p:nvGrpSpPr>
        <p:grpSpPr bwMode="auto">
          <a:xfrm>
            <a:off x="8382000" y="4572000"/>
            <a:ext cx="709613" cy="1676400"/>
            <a:chOff x="5280" y="3120"/>
            <a:chExt cx="447" cy="1056"/>
          </a:xfrm>
        </p:grpSpPr>
        <p:sp>
          <p:nvSpPr>
            <p:cNvPr id="142374" name="Text Box 52"/>
            <p:cNvSpPr txBox="1">
              <a:spLocks noChangeArrowheads="1"/>
            </p:cNvSpPr>
            <p:nvPr/>
          </p:nvSpPr>
          <p:spPr bwMode="auto">
            <a:xfrm>
              <a:off x="5280" y="3120"/>
              <a:ext cx="44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1</a:t>
              </a:r>
              <a:r>
                <a:rPr lang="en-US" altLang="en-US" sz="1800" baseline="30000"/>
                <a:t>st</a:t>
              </a:r>
              <a:r>
                <a:rPr lang="en-US" altLang="en-US" sz="1800"/>
                <a:t> Pt</a:t>
              </a:r>
            </a:p>
          </p:txBody>
        </p:sp>
        <p:sp>
          <p:nvSpPr>
            <p:cNvPr id="142375" name="Rectangle 53"/>
            <p:cNvSpPr>
              <a:spLocks noChangeArrowheads="1"/>
            </p:cNvSpPr>
            <p:nvPr/>
          </p:nvSpPr>
          <p:spPr bwMode="auto">
            <a:xfrm>
              <a:off x="5437" y="3552"/>
              <a:ext cx="48" cy="624"/>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42376" name="Picture 5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1" y="3354"/>
              <a:ext cx="258"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77" name="Text Box 55"/>
            <p:cNvSpPr txBox="1">
              <a:spLocks noChangeArrowheads="1"/>
            </p:cNvSpPr>
            <p:nvPr/>
          </p:nvSpPr>
          <p:spPr bwMode="auto">
            <a:xfrm>
              <a:off x="5343" y="3340"/>
              <a:ext cx="25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t>15</a:t>
              </a:r>
            </a:p>
          </p:txBody>
        </p:sp>
      </p:grpSp>
      <p:sp>
        <p:nvSpPr>
          <p:cNvPr id="142354" name="Freeform 56"/>
          <p:cNvSpPr>
            <a:spLocks/>
          </p:cNvSpPr>
          <p:nvPr/>
        </p:nvSpPr>
        <p:spPr bwMode="auto">
          <a:xfrm>
            <a:off x="8077200" y="3429000"/>
            <a:ext cx="787400" cy="441325"/>
          </a:xfrm>
          <a:custGeom>
            <a:avLst/>
            <a:gdLst>
              <a:gd name="T0" fmla="*/ 673898506 w 462"/>
              <a:gd name="T1" fmla="*/ 0 h 251"/>
              <a:gd name="T2" fmla="*/ 406663126 w 462"/>
              <a:gd name="T3" fmla="*/ 170033204 h 251"/>
              <a:gd name="T4" fmla="*/ 490901292 w 462"/>
              <a:gd name="T5" fmla="*/ 160758346 h 251"/>
              <a:gd name="T6" fmla="*/ 203331563 w 462"/>
              <a:gd name="T7" fmla="*/ 377164081 h 251"/>
              <a:gd name="T8" fmla="*/ 339853429 w 462"/>
              <a:gd name="T9" fmla="*/ 361705399 h 251"/>
              <a:gd name="T10" fmla="*/ 0 w 462"/>
              <a:gd name="T11" fmla="*/ 633758524 h 251"/>
              <a:gd name="T12" fmla="*/ 537376639 w 462"/>
              <a:gd name="T13" fmla="*/ 621392633 h 251"/>
              <a:gd name="T14" fmla="*/ 537376639 w 462"/>
              <a:gd name="T15" fmla="*/ 775967154 h 251"/>
              <a:gd name="T16" fmla="*/ 775565139 w 462"/>
              <a:gd name="T17" fmla="*/ 775967154 h 251"/>
              <a:gd name="T18" fmla="*/ 775565139 w 462"/>
              <a:gd name="T19" fmla="*/ 621392633 h 251"/>
              <a:gd name="T20" fmla="*/ 1341988658 w 462"/>
              <a:gd name="T21" fmla="*/ 633758524 h 251"/>
              <a:gd name="T22" fmla="*/ 1007943582 w 462"/>
              <a:gd name="T23" fmla="*/ 352430540 h 251"/>
              <a:gd name="T24" fmla="*/ 1144467152 w 462"/>
              <a:gd name="T25" fmla="*/ 361705399 h 251"/>
              <a:gd name="T26" fmla="*/ 859801600 w 462"/>
              <a:gd name="T27" fmla="*/ 160758346 h 251"/>
              <a:gd name="T28" fmla="*/ 941135589 w 462"/>
              <a:gd name="T29" fmla="*/ 170033204 h 251"/>
              <a:gd name="T30" fmla="*/ 673898506 w 462"/>
              <a:gd name="T31" fmla="*/ 0 h 25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62" h="251">
                <a:moveTo>
                  <a:pt x="232" y="0"/>
                </a:moveTo>
                <a:lnTo>
                  <a:pt x="140" y="55"/>
                </a:lnTo>
                <a:lnTo>
                  <a:pt x="169" y="52"/>
                </a:lnTo>
                <a:lnTo>
                  <a:pt x="70" y="122"/>
                </a:lnTo>
                <a:lnTo>
                  <a:pt x="117" y="117"/>
                </a:lnTo>
                <a:lnTo>
                  <a:pt x="0" y="205"/>
                </a:lnTo>
                <a:lnTo>
                  <a:pt x="185" y="201"/>
                </a:lnTo>
                <a:lnTo>
                  <a:pt x="185" y="251"/>
                </a:lnTo>
                <a:lnTo>
                  <a:pt x="267" y="251"/>
                </a:lnTo>
                <a:lnTo>
                  <a:pt x="267" y="201"/>
                </a:lnTo>
                <a:lnTo>
                  <a:pt x="462" y="205"/>
                </a:lnTo>
                <a:lnTo>
                  <a:pt x="347" y="114"/>
                </a:lnTo>
                <a:lnTo>
                  <a:pt x="394" y="117"/>
                </a:lnTo>
                <a:lnTo>
                  <a:pt x="296" y="52"/>
                </a:lnTo>
                <a:lnTo>
                  <a:pt x="324" y="55"/>
                </a:lnTo>
                <a:lnTo>
                  <a:pt x="232" y="0"/>
                </a:lnTo>
                <a:close/>
              </a:path>
            </a:pathLst>
          </a:custGeom>
          <a:solidFill>
            <a:srgbClr val="008000"/>
          </a:solidFill>
          <a:ln w="3175">
            <a:solidFill>
              <a:srgbClr val="000000"/>
            </a:solidFill>
            <a:prstDash val="solid"/>
            <a:round/>
            <a:headEnd/>
            <a:tailEnd/>
          </a:ln>
        </p:spPr>
        <p:txBody>
          <a:bodyPr/>
          <a:lstStyle/>
          <a:p>
            <a:endParaRPr lang="en-US"/>
          </a:p>
        </p:txBody>
      </p:sp>
      <p:grpSp>
        <p:nvGrpSpPr>
          <p:cNvPr id="189499" name="Group 59"/>
          <p:cNvGrpSpPr>
            <a:grpSpLocks/>
          </p:cNvGrpSpPr>
          <p:nvPr/>
        </p:nvGrpSpPr>
        <p:grpSpPr bwMode="auto">
          <a:xfrm>
            <a:off x="2286000" y="4191000"/>
            <a:ext cx="1524000" cy="762000"/>
            <a:chOff x="1008" y="2640"/>
            <a:chExt cx="960" cy="480"/>
          </a:xfrm>
        </p:grpSpPr>
        <p:sp>
          <p:nvSpPr>
            <p:cNvPr id="142372" name="AutoShape 58"/>
            <p:cNvSpPr>
              <a:spLocks noChangeArrowheads="1"/>
            </p:cNvSpPr>
            <p:nvPr/>
          </p:nvSpPr>
          <p:spPr bwMode="auto">
            <a:xfrm>
              <a:off x="1008" y="2640"/>
              <a:ext cx="912" cy="480"/>
            </a:xfrm>
            <a:prstGeom prst="wedgeRectCallout">
              <a:avLst>
                <a:gd name="adj1" fmla="val -43750"/>
                <a:gd name="adj2" fmla="val 70000"/>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p>
          </p:txBody>
        </p:sp>
        <p:sp>
          <p:nvSpPr>
            <p:cNvPr id="142373" name="Text Box 57"/>
            <p:cNvSpPr txBox="1">
              <a:spLocks noChangeArrowheads="1"/>
            </p:cNvSpPr>
            <p:nvPr/>
          </p:nvSpPr>
          <p:spPr bwMode="auto">
            <a:xfrm>
              <a:off x="1028" y="2688"/>
              <a:ext cx="94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CC3300"/>
                  </a:solidFill>
                </a:rPr>
                <a:t>“64, that’s </a:t>
              </a:r>
            </a:p>
            <a:p>
              <a:pPr algn="ctr" eaLnBrk="1" hangingPunct="1">
                <a:spcBef>
                  <a:spcPct val="0"/>
                </a:spcBef>
                <a:buFontTx/>
                <a:buNone/>
              </a:pPr>
              <a:r>
                <a:rPr lang="en-US" altLang="en-US" sz="1800" b="1">
                  <a:solidFill>
                    <a:srgbClr val="CC3300"/>
                  </a:solidFill>
                </a:rPr>
                <a:t>100 meters”</a:t>
              </a:r>
            </a:p>
          </p:txBody>
        </p:sp>
      </p:grpSp>
      <p:grpSp>
        <p:nvGrpSpPr>
          <p:cNvPr id="189500" name="Group 60"/>
          <p:cNvGrpSpPr>
            <a:grpSpLocks/>
          </p:cNvGrpSpPr>
          <p:nvPr/>
        </p:nvGrpSpPr>
        <p:grpSpPr bwMode="auto">
          <a:xfrm>
            <a:off x="3962400" y="4191000"/>
            <a:ext cx="1524000" cy="762000"/>
            <a:chOff x="1008" y="2640"/>
            <a:chExt cx="960" cy="480"/>
          </a:xfrm>
        </p:grpSpPr>
        <p:sp>
          <p:nvSpPr>
            <p:cNvPr id="142370" name="AutoShape 61"/>
            <p:cNvSpPr>
              <a:spLocks noChangeArrowheads="1"/>
            </p:cNvSpPr>
            <p:nvPr/>
          </p:nvSpPr>
          <p:spPr bwMode="auto">
            <a:xfrm>
              <a:off x="1008" y="2640"/>
              <a:ext cx="912" cy="480"/>
            </a:xfrm>
            <a:prstGeom prst="wedgeRectCallout">
              <a:avLst>
                <a:gd name="adj1" fmla="val -43750"/>
                <a:gd name="adj2" fmla="val 70000"/>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p>
          </p:txBody>
        </p:sp>
        <p:sp>
          <p:nvSpPr>
            <p:cNvPr id="142371" name="Text Box 62"/>
            <p:cNvSpPr txBox="1">
              <a:spLocks noChangeArrowheads="1"/>
            </p:cNvSpPr>
            <p:nvPr/>
          </p:nvSpPr>
          <p:spPr bwMode="auto">
            <a:xfrm>
              <a:off x="1028" y="2688"/>
              <a:ext cx="94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CC3300"/>
                  </a:solidFill>
                </a:rPr>
                <a:t>“64, that’s</a:t>
              </a:r>
            </a:p>
            <a:p>
              <a:pPr algn="ctr" eaLnBrk="1" hangingPunct="1">
                <a:spcBef>
                  <a:spcPct val="0"/>
                </a:spcBef>
                <a:buFontTx/>
                <a:buNone/>
              </a:pPr>
              <a:r>
                <a:rPr lang="en-US" altLang="en-US" sz="1800" b="1">
                  <a:solidFill>
                    <a:srgbClr val="CC3300"/>
                  </a:solidFill>
                </a:rPr>
                <a:t>200 meters”</a:t>
              </a:r>
            </a:p>
          </p:txBody>
        </p:sp>
      </p:grpSp>
      <p:grpSp>
        <p:nvGrpSpPr>
          <p:cNvPr id="189503" name="Group 63"/>
          <p:cNvGrpSpPr>
            <a:grpSpLocks/>
          </p:cNvGrpSpPr>
          <p:nvPr/>
        </p:nvGrpSpPr>
        <p:grpSpPr bwMode="auto">
          <a:xfrm>
            <a:off x="5486400" y="4191000"/>
            <a:ext cx="1524000" cy="762000"/>
            <a:chOff x="1008" y="2640"/>
            <a:chExt cx="960" cy="480"/>
          </a:xfrm>
        </p:grpSpPr>
        <p:sp>
          <p:nvSpPr>
            <p:cNvPr id="142368" name="AutoShape 64"/>
            <p:cNvSpPr>
              <a:spLocks noChangeArrowheads="1"/>
            </p:cNvSpPr>
            <p:nvPr/>
          </p:nvSpPr>
          <p:spPr bwMode="auto">
            <a:xfrm>
              <a:off x="1008" y="2640"/>
              <a:ext cx="912" cy="480"/>
            </a:xfrm>
            <a:prstGeom prst="wedgeRectCallout">
              <a:avLst>
                <a:gd name="adj1" fmla="val -43750"/>
                <a:gd name="adj2" fmla="val 70000"/>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p>
          </p:txBody>
        </p:sp>
        <p:sp>
          <p:nvSpPr>
            <p:cNvPr id="142369" name="Text Box 65"/>
            <p:cNvSpPr txBox="1">
              <a:spLocks noChangeArrowheads="1"/>
            </p:cNvSpPr>
            <p:nvPr/>
          </p:nvSpPr>
          <p:spPr bwMode="auto">
            <a:xfrm>
              <a:off x="1028" y="2688"/>
              <a:ext cx="94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CC3300"/>
                  </a:solidFill>
                </a:rPr>
                <a:t>“64, that’s</a:t>
              </a:r>
            </a:p>
            <a:p>
              <a:pPr algn="ctr" eaLnBrk="1" hangingPunct="1">
                <a:spcBef>
                  <a:spcPct val="0"/>
                </a:spcBef>
                <a:buFontTx/>
                <a:buNone/>
              </a:pPr>
              <a:r>
                <a:rPr lang="en-US" altLang="en-US" sz="1800" b="1">
                  <a:solidFill>
                    <a:srgbClr val="CC3300"/>
                  </a:solidFill>
                </a:rPr>
                <a:t>300 meters”</a:t>
              </a:r>
            </a:p>
          </p:txBody>
        </p:sp>
      </p:grpSp>
      <p:grpSp>
        <p:nvGrpSpPr>
          <p:cNvPr id="189506" name="Group 66"/>
          <p:cNvGrpSpPr>
            <a:grpSpLocks/>
          </p:cNvGrpSpPr>
          <p:nvPr/>
        </p:nvGrpSpPr>
        <p:grpSpPr bwMode="auto">
          <a:xfrm>
            <a:off x="7010400" y="4191000"/>
            <a:ext cx="1524000" cy="762000"/>
            <a:chOff x="1008" y="2640"/>
            <a:chExt cx="960" cy="480"/>
          </a:xfrm>
        </p:grpSpPr>
        <p:sp>
          <p:nvSpPr>
            <p:cNvPr id="142366" name="AutoShape 67"/>
            <p:cNvSpPr>
              <a:spLocks noChangeArrowheads="1"/>
            </p:cNvSpPr>
            <p:nvPr/>
          </p:nvSpPr>
          <p:spPr bwMode="auto">
            <a:xfrm>
              <a:off x="1008" y="2640"/>
              <a:ext cx="912" cy="480"/>
            </a:xfrm>
            <a:prstGeom prst="wedgeRectCallout">
              <a:avLst>
                <a:gd name="adj1" fmla="val -43750"/>
                <a:gd name="adj2" fmla="val 70000"/>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p>
          </p:txBody>
        </p:sp>
        <p:sp>
          <p:nvSpPr>
            <p:cNvPr id="142367" name="Text Box 68"/>
            <p:cNvSpPr txBox="1">
              <a:spLocks noChangeArrowheads="1"/>
            </p:cNvSpPr>
            <p:nvPr/>
          </p:nvSpPr>
          <p:spPr bwMode="auto">
            <a:xfrm>
              <a:off x="1028" y="2688"/>
              <a:ext cx="94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CC3300"/>
                  </a:solidFill>
                </a:rPr>
                <a:t>“64, that’s</a:t>
              </a:r>
            </a:p>
            <a:p>
              <a:pPr algn="ctr" eaLnBrk="1" hangingPunct="1">
                <a:spcBef>
                  <a:spcPct val="0"/>
                </a:spcBef>
                <a:buFontTx/>
                <a:buNone/>
              </a:pPr>
              <a:r>
                <a:rPr lang="en-US" altLang="en-US" sz="1800" b="1">
                  <a:solidFill>
                    <a:srgbClr val="CC3300"/>
                  </a:solidFill>
                </a:rPr>
                <a:t>400 meters”</a:t>
              </a:r>
            </a:p>
          </p:txBody>
        </p:sp>
      </p:grpSp>
      <p:grpSp>
        <p:nvGrpSpPr>
          <p:cNvPr id="189512" name="Group 72"/>
          <p:cNvGrpSpPr>
            <a:grpSpLocks/>
          </p:cNvGrpSpPr>
          <p:nvPr/>
        </p:nvGrpSpPr>
        <p:grpSpPr bwMode="auto">
          <a:xfrm>
            <a:off x="7239000" y="3956050"/>
            <a:ext cx="1778000" cy="996950"/>
            <a:chOff x="4656" y="2448"/>
            <a:chExt cx="1120" cy="628"/>
          </a:xfrm>
        </p:grpSpPr>
        <p:sp>
          <p:nvSpPr>
            <p:cNvPr id="142364" name="AutoShape 70"/>
            <p:cNvSpPr>
              <a:spLocks noChangeArrowheads="1"/>
            </p:cNvSpPr>
            <p:nvPr/>
          </p:nvSpPr>
          <p:spPr bwMode="auto">
            <a:xfrm>
              <a:off x="4722" y="2448"/>
              <a:ext cx="1009" cy="628"/>
            </a:xfrm>
            <a:prstGeom prst="wedgeRectCallout">
              <a:avLst>
                <a:gd name="adj1" fmla="val -43750"/>
                <a:gd name="adj2" fmla="val 70000"/>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p>
          </p:txBody>
        </p:sp>
        <p:sp>
          <p:nvSpPr>
            <p:cNvPr id="142365" name="Text Box 71"/>
            <p:cNvSpPr txBox="1">
              <a:spLocks noChangeArrowheads="1"/>
            </p:cNvSpPr>
            <p:nvPr/>
          </p:nvSpPr>
          <p:spPr bwMode="auto">
            <a:xfrm>
              <a:off x="4656" y="2448"/>
              <a:ext cx="1120" cy="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CC3300"/>
                  </a:solidFill>
                </a:rPr>
                <a:t>“32, that’s 50</a:t>
              </a:r>
            </a:p>
            <a:p>
              <a:pPr algn="ctr" eaLnBrk="1" hangingPunct="1">
                <a:spcBef>
                  <a:spcPct val="0"/>
                </a:spcBef>
                <a:buFontTx/>
                <a:buNone/>
              </a:pPr>
              <a:r>
                <a:rPr lang="en-US" altLang="en-US" sz="1800" b="1">
                  <a:solidFill>
                    <a:srgbClr val="CC3300"/>
                  </a:solidFill>
                </a:rPr>
                <a:t>More meters</a:t>
              </a:r>
            </a:p>
            <a:p>
              <a:pPr algn="ctr" eaLnBrk="1" hangingPunct="1">
                <a:spcBef>
                  <a:spcPct val="0"/>
                </a:spcBef>
                <a:buFontTx/>
                <a:buNone/>
              </a:pPr>
              <a:r>
                <a:rPr lang="en-US" altLang="en-US" sz="1800" b="1">
                  <a:solidFill>
                    <a:srgbClr val="CC3300"/>
                  </a:solidFill>
                </a:rPr>
                <a:t>450 total”</a:t>
              </a:r>
            </a:p>
          </p:txBody>
        </p:sp>
      </p:grpSp>
      <p:sp>
        <p:nvSpPr>
          <p:cNvPr id="142360" name="Text Box 73"/>
          <p:cNvSpPr txBox="1">
            <a:spLocks noChangeArrowheads="1"/>
          </p:cNvSpPr>
          <p:nvPr/>
        </p:nvSpPr>
        <p:spPr bwMode="auto">
          <a:xfrm>
            <a:off x="3413125" y="6110288"/>
            <a:ext cx="2178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Walking on azimuth</a:t>
            </a:r>
          </a:p>
        </p:txBody>
      </p:sp>
      <p:grpSp>
        <p:nvGrpSpPr>
          <p:cNvPr id="189515" name="Group 75"/>
          <p:cNvGrpSpPr>
            <a:grpSpLocks/>
          </p:cNvGrpSpPr>
          <p:nvPr/>
        </p:nvGrpSpPr>
        <p:grpSpPr bwMode="auto">
          <a:xfrm>
            <a:off x="7391400" y="3886200"/>
            <a:ext cx="1778000" cy="996950"/>
            <a:chOff x="4656" y="2448"/>
            <a:chExt cx="1120" cy="628"/>
          </a:xfrm>
        </p:grpSpPr>
        <p:sp>
          <p:nvSpPr>
            <p:cNvPr id="142362" name="AutoShape 76"/>
            <p:cNvSpPr>
              <a:spLocks noChangeArrowheads="1"/>
            </p:cNvSpPr>
            <p:nvPr/>
          </p:nvSpPr>
          <p:spPr bwMode="auto">
            <a:xfrm>
              <a:off x="4722" y="2448"/>
              <a:ext cx="1009" cy="628"/>
            </a:xfrm>
            <a:prstGeom prst="wedgeRectCallout">
              <a:avLst>
                <a:gd name="adj1" fmla="val -43750"/>
                <a:gd name="adj2" fmla="val 70000"/>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p>
          </p:txBody>
        </p:sp>
        <p:sp>
          <p:nvSpPr>
            <p:cNvPr id="142363" name="Text Box 77"/>
            <p:cNvSpPr txBox="1">
              <a:spLocks noChangeArrowheads="1"/>
            </p:cNvSpPr>
            <p:nvPr/>
          </p:nvSpPr>
          <p:spPr bwMode="auto">
            <a:xfrm>
              <a:off x="4656" y="2448"/>
              <a:ext cx="1120" cy="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600" b="1">
                  <a:solidFill>
                    <a:srgbClr val="CC3300"/>
                  </a:solidFill>
                </a:rPr>
                <a:t>“I found my first point.   Time to write it down”</a:t>
              </a:r>
            </a:p>
          </p:txBody>
        </p:sp>
      </p:grpSp>
    </p:spTree>
  </p:cSld>
  <p:clrMapOvr>
    <a:masterClrMapping/>
  </p:clrMapOvr>
  <p:transition spd="med">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3" presetClass="path" presetSubtype="0" accel="50000" decel="50000" fill="hold" nodeType="clickEffect">
                                  <p:stCondLst>
                                    <p:cond delay="0"/>
                                  </p:stCondLst>
                                  <p:childTnLst>
                                    <p:animMotion origin="layout" path="M -1.11111E-6 1.85185E-6 L 0.18056 -0.00093 " pathEditMode="relative" rAng="0" ptsTypes="AA">
                                      <p:cBhvr>
                                        <p:cTn id="6" dur="3000" fill="hold"/>
                                        <p:tgtEl>
                                          <p:spTgt spid="189454"/>
                                        </p:tgtEl>
                                        <p:attrNameLst>
                                          <p:attrName>ppt_x</p:attrName>
                                          <p:attrName>ppt_y</p:attrName>
                                        </p:attrNameLst>
                                      </p:cBhvr>
                                      <p:rCtr x="9028" y="-46"/>
                                    </p:animMotion>
                                  </p:childTnLst>
                                </p:cTn>
                              </p:par>
                            </p:childTnLst>
                          </p:cTn>
                        </p:par>
                        <p:par>
                          <p:cTn id="7" fill="hold" nodeType="afterGroup">
                            <p:stCondLst>
                              <p:cond delay="3000"/>
                            </p:stCondLst>
                            <p:childTnLst>
                              <p:par>
                                <p:cTn id="8" presetID="1" presetClass="entr" presetSubtype="0" fill="hold" nodeType="afterEffect">
                                  <p:stCondLst>
                                    <p:cond delay="0"/>
                                  </p:stCondLst>
                                  <p:childTnLst>
                                    <p:set>
                                      <p:cBhvr>
                                        <p:cTn id="9" dur="1" fill="hold">
                                          <p:stCondLst>
                                            <p:cond delay="0"/>
                                          </p:stCondLst>
                                        </p:cTn>
                                        <p:tgtEl>
                                          <p:spTgt spid="189499"/>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xit" presetSubtype="0" fill="hold" nodeType="clickEffect">
                                  <p:stCondLst>
                                    <p:cond delay="0"/>
                                  </p:stCondLst>
                                  <p:childTnLst>
                                    <p:animEffect transition="out" filter="dissolve">
                                      <p:cBhvr>
                                        <p:cTn id="13" dur="500"/>
                                        <p:tgtEl>
                                          <p:spTgt spid="189499"/>
                                        </p:tgtEl>
                                      </p:cBhvr>
                                    </p:animEffect>
                                    <p:set>
                                      <p:cBhvr>
                                        <p:cTn id="14" dur="1" fill="hold">
                                          <p:stCondLst>
                                            <p:cond delay="499"/>
                                          </p:stCondLst>
                                        </p:cTn>
                                        <p:tgtEl>
                                          <p:spTgt spid="189499"/>
                                        </p:tgtEl>
                                        <p:attrNameLst>
                                          <p:attrName>style.visibility</p:attrName>
                                        </p:attrNameLst>
                                      </p:cBhvr>
                                      <p:to>
                                        <p:strVal val="hidden"/>
                                      </p:to>
                                    </p:set>
                                  </p:childTnLst>
                                </p:cTn>
                              </p:par>
                            </p:childTnLst>
                          </p:cTn>
                        </p:par>
                        <p:par>
                          <p:cTn id="15" fill="hold" nodeType="afterGroup">
                            <p:stCondLst>
                              <p:cond delay="500"/>
                            </p:stCondLst>
                            <p:childTnLst>
                              <p:par>
                                <p:cTn id="16" presetID="63" presetClass="path" presetSubtype="0" accel="50000" decel="50000" fill="hold" nodeType="afterEffect">
                                  <p:stCondLst>
                                    <p:cond delay="0"/>
                                  </p:stCondLst>
                                  <p:childTnLst>
                                    <p:animMotion origin="layout" path="M 0.18056 -0.00093 L 0.36389 -0.00093 " pathEditMode="relative" rAng="0" ptsTypes="AA">
                                      <p:cBhvr>
                                        <p:cTn id="17" dur="3000" fill="hold"/>
                                        <p:tgtEl>
                                          <p:spTgt spid="189454"/>
                                        </p:tgtEl>
                                        <p:attrNameLst>
                                          <p:attrName>ppt_x</p:attrName>
                                          <p:attrName>ppt_y</p:attrName>
                                        </p:attrNameLst>
                                      </p:cBhvr>
                                      <p:rCtr x="9167" y="0"/>
                                    </p:animMotion>
                                  </p:childTnLst>
                                </p:cTn>
                              </p:par>
                            </p:childTnLst>
                          </p:cTn>
                        </p:par>
                        <p:par>
                          <p:cTn id="18" fill="hold" nodeType="afterGroup">
                            <p:stCondLst>
                              <p:cond delay="3500"/>
                            </p:stCondLst>
                            <p:childTnLst>
                              <p:par>
                                <p:cTn id="19" presetID="1" presetClass="entr" presetSubtype="0" fill="hold" nodeType="afterEffect">
                                  <p:stCondLst>
                                    <p:cond delay="0"/>
                                  </p:stCondLst>
                                  <p:childTnLst>
                                    <p:set>
                                      <p:cBhvr>
                                        <p:cTn id="20" dur="1" fill="hold">
                                          <p:stCondLst>
                                            <p:cond delay="0"/>
                                          </p:stCondLst>
                                        </p:cTn>
                                        <p:tgtEl>
                                          <p:spTgt spid="189500"/>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xit" presetSubtype="0" fill="hold" nodeType="clickEffect">
                                  <p:stCondLst>
                                    <p:cond delay="0"/>
                                  </p:stCondLst>
                                  <p:childTnLst>
                                    <p:animEffect transition="out" filter="dissolve">
                                      <p:cBhvr>
                                        <p:cTn id="24" dur="500"/>
                                        <p:tgtEl>
                                          <p:spTgt spid="189500"/>
                                        </p:tgtEl>
                                      </p:cBhvr>
                                    </p:animEffect>
                                    <p:set>
                                      <p:cBhvr>
                                        <p:cTn id="25" dur="1" fill="hold">
                                          <p:stCondLst>
                                            <p:cond delay="499"/>
                                          </p:stCondLst>
                                        </p:cTn>
                                        <p:tgtEl>
                                          <p:spTgt spid="189500"/>
                                        </p:tgtEl>
                                        <p:attrNameLst>
                                          <p:attrName>style.visibility</p:attrName>
                                        </p:attrNameLst>
                                      </p:cBhvr>
                                      <p:to>
                                        <p:strVal val="hidden"/>
                                      </p:to>
                                    </p:set>
                                  </p:childTnLst>
                                </p:cTn>
                              </p:par>
                            </p:childTnLst>
                          </p:cTn>
                        </p:par>
                        <p:par>
                          <p:cTn id="26" fill="hold" nodeType="afterGroup">
                            <p:stCondLst>
                              <p:cond delay="500"/>
                            </p:stCondLst>
                            <p:childTnLst>
                              <p:par>
                                <p:cTn id="27" presetID="63" presetClass="path" presetSubtype="0" accel="50000" decel="50000" fill="hold" nodeType="afterEffect">
                                  <p:stCondLst>
                                    <p:cond delay="0"/>
                                  </p:stCondLst>
                                  <p:childTnLst>
                                    <p:animMotion origin="layout" path="M 0.36389 -0.00093 L 0.53055 -0.00093 " pathEditMode="relative" rAng="0" ptsTypes="AA">
                                      <p:cBhvr>
                                        <p:cTn id="28" dur="3000" fill="hold"/>
                                        <p:tgtEl>
                                          <p:spTgt spid="189454"/>
                                        </p:tgtEl>
                                        <p:attrNameLst>
                                          <p:attrName>ppt_x</p:attrName>
                                          <p:attrName>ppt_y</p:attrName>
                                        </p:attrNameLst>
                                      </p:cBhvr>
                                      <p:rCtr x="8333" y="0"/>
                                    </p:animMotion>
                                  </p:childTnLst>
                                </p:cTn>
                              </p:par>
                            </p:childTnLst>
                          </p:cTn>
                        </p:par>
                        <p:par>
                          <p:cTn id="29" fill="hold" nodeType="afterGroup">
                            <p:stCondLst>
                              <p:cond delay="3500"/>
                            </p:stCondLst>
                            <p:childTnLst>
                              <p:par>
                                <p:cTn id="30" presetID="1" presetClass="entr" presetSubtype="0" fill="hold" nodeType="afterEffect">
                                  <p:stCondLst>
                                    <p:cond delay="0"/>
                                  </p:stCondLst>
                                  <p:childTnLst>
                                    <p:set>
                                      <p:cBhvr>
                                        <p:cTn id="31" dur="1" fill="hold">
                                          <p:stCondLst>
                                            <p:cond delay="0"/>
                                          </p:stCondLst>
                                        </p:cTn>
                                        <p:tgtEl>
                                          <p:spTgt spid="189503"/>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xit" presetSubtype="0" fill="hold" nodeType="clickEffect">
                                  <p:stCondLst>
                                    <p:cond delay="0"/>
                                  </p:stCondLst>
                                  <p:childTnLst>
                                    <p:animEffect transition="out" filter="dissolve">
                                      <p:cBhvr>
                                        <p:cTn id="35" dur="500"/>
                                        <p:tgtEl>
                                          <p:spTgt spid="189503"/>
                                        </p:tgtEl>
                                      </p:cBhvr>
                                    </p:animEffect>
                                    <p:set>
                                      <p:cBhvr>
                                        <p:cTn id="36" dur="1" fill="hold">
                                          <p:stCondLst>
                                            <p:cond delay="499"/>
                                          </p:stCondLst>
                                        </p:cTn>
                                        <p:tgtEl>
                                          <p:spTgt spid="189503"/>
                                        </p:tgtEl>
                                        <p:attrNameLst>
                                          <p:attrName>style.visibility</p:attrName>
                                        </p:attrNameLst>
                                      </p:cBhvr>
                                      <p:to>
                                        <p:strVal val="hidden"/>
                                      </p:to>
                                    </p:set>
                                  </p:childTnLst>
                                </p:cTn>
                              </p:par>
                            </p:childTnLst>
                          </p:cTn>
                        </p:par>
                        <p:par>
                          <p:cTn id="37" fill="hold" nodeType="afterGroup">
                            <p:stCondLst>
                              <p:cond delay="500"/>
                            </p:stCondLst>
                            <p:childTnLst>
                              <p:par>
                                <p:cTn id="38" presetID="63" presetClass="path" presetSubtype="0" accel="50000" decel="50000" fill="hold" nodeType="afterEffect">
                                  <p:stCondLst>
                                    <p:cond delay="0"/>
                                  </p:stCondLst>
                                  <p:childTnLst>
                                    <p:animMotion origin="layout" path="M 0.53056 -0.00092 L 0.68889 -0.00185 " pathEditMode="relative" rAng="0" ptsTypes="AA">
                                      <p:cBhvr>
                                        <p:cTn id="39" dur="3000" fill="hold"/>
                                        <p:tgtEl>
                                          <p:spTgt spid="189454"/>
                                        </p:tgtEl>
                                        <p:attrNameLst>
                                          <p:attrName>ppt_x</p:attrName>
                                          <p:attrName>ppt_y</p:attrName>
                                        </p:attrNameLst>
                                      </p:cBhvr>
                                      <p:rCtr x="7917" y="-46"/>
                                    </p:animMotion>
                                  </p:childTnLst>
                                </p:cTn>
                              </p:par>
                            </p:childTnLst>
                          </p:cTn>
                        </p:par>
                        <p:par>
                          <p:cTn id="40" fill="hold" nodeType="afterGroup">
                            <p:stCondLst>
                              <p:cond delay="3500"/>
                            </p:stCondLst>
                            <p:childTnLst>
                              <p:par>
                                <p:cTn id="41" presetID="1" presetClass="entr" presetSubtype="0" fill="hold" nodeType="afterEffect">
                                  <p:stCondLst>
                                    <p:cond delay="0"/>
                                  </p:stCondLst>
                                  <p:childTnLst>
                                    <p:set>
                                      <p:cBhvr>
                                        <p:cTn id="42" dur="1" fill="hold">
                                          <p:stCondLst>
                                            <p:cond delay="0"/>
                                          </p:stCondLst>
                                        </p:cTn>
                                        <p:tgtEl>
                                          <p:spTgt spid="18950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xit" presetSubtype="0" fill="hold" nodeType="clickEffect">
                                  <p:stCondLst>
                                    <p:cond delay="0"/>
                                  </p:stCondLst>
                                  <p:childTnLst>
                                    <p:animEffect transition="out" filter="dissolve">
                                      <p:cBhvr>
                                        <p:cTn id="46" dur="500"/>
                                        <p:tgtEl>
                                          <p:spTgt spid="189506"/>
                                        </p:tgtEl>
                                      </p:cBhvr>
                                    </p:animEffect>
                                    <p:set>
                                      <p:cBhvr>
                                        <p:cTn id="47" dur="1" fill="hold">
                                          <p:stCondLst>
                                            <p:cond delay="499"/>
                                          </p:stCondLst>
                                        </p:cTn>
                                        <p:tgtEl>
                                          <p:spTgt spid="189506"/>
                                        </p:tgtEl>
                                        <p:attrNameLst>
                                          <p:attrName>style.visibility</p:attrName>
                                        </p:attrNameLst>
                                      </p:cBhvr>
                                      <p:to>
                                        <p:strVal val="hidden"/>
                                      </p:to>
                                    </p:set>
                                  </p:childTnLst>
                                </p:cTn>
                              </p:par>
                            </p:childTnLst>
                          </p:cTn>
                        </p:par>
                        <p:par>
                          <p:cTn id="48" fill="hold" nodeType="afterGroup">
                            <p:stCondLst>
                              <p:cond delay="500"/>
                            </p:stCondLst>
                            <p:childTnLst>
                              <p:par>
                                <p:cTn id="49" presetID="63" presetClass="path" presetSubtype="0" accel="50000" decel="50000" fill="hold" nodeType="afterEffect">
                                  <p:stCondLst>
                                    <p:cond delay="0"/>
                                  </p:stCondLst>
                                  <p:childTnLst>
                                    <p:animMotion origin="layout" path="M 0.68889 -0.00185 L 0.78889 -0.00278 " pathEditMode="relative" rAng="0" ptsTypes="AA">
                                      <p:cBhvr>
                                        <p:cTn id="50" dur="3000" fill="hold"/>
                                        <p:tgtEl>
                                          <p:spTgt spid="189454"/>
                                        </p:tgtEl>
                                        <p:attrNameLst>
                                          <p:attrName>ppt_x</p:attrName>
                                          <p:attrName>ppt_y</p:attrName>
                                        </p:attrNameLst>
                                      </p:cBhvr>
                                      <p:rCtr x="5000" y="-46"/>
                                    </p:animMotion>
                                  </p:childTnLst>
                                </p:cTn>
                              </p:par>
                            </p:childTnLst>
                          </p:cTn>
                        </p:par>
                        <p:par>
                          <p:cTn id="51" fill="hold" nodeType="afterGroup">
                            <p:stCondLst>
                              <p:cond delay="3500"/>
                            </p:stCondLst>
                            <p:childTnLst>
                              <p:par>
                                <p:cTn id="52" presetID="1" presetClass="entr" presetSubtype="0" fill="hold" nodeType="afterEffect">
                                  <p:stCondLst>
                                    <p:cond delay="0"/>
                                  </p:stCondLst>
                                  <p:childTnLst>
                                    <p:set>
                                      <p:cBhvr>
                                        <p:cTn id="53" dur="1" fill="hold">
                                          <p:stCondLst>
                                            <p:cond delay="0"/>
                                          </p:stCondLst>
                                        </p:cTn>
                                        <p:tgtEl>
                                          <p:spTgt spid="189512"/>
                                        </p:tgtEl>
                                        <p:attrNameLst>
                                          <p:attrName>style.visibility</p:attrName>
                                        </p:attrNameLst>
                                      </p:cBhvr>
                                      <p:to>
                                        <p:strVal val="visible"/>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9" presetClass="exit" presetSubtype="0" fill="hold" nodeType="clickEffect">
                                  <p:stCondLst>
                                    <p:cond delay="0"/>
                                  </p:stCondLst>
                                  <p:childTnLst>
                                    <p:animEffect transition="out" filter="dissolve">
                                      <p:cBhvr>
                                        <p:cTn id="57" dur="500"/>
                                        <p:tgtEl>
                                          <p:spTgt spid="189512"/>
                                        </p:tgtEl>
                                      </p:cBhvr>
                                    </p:animEffect>
                                    <p:set>
                                      <p:cBhvr>
                                        <p:cTn id="58" dur="1" fill="hold">
                                          <p:stCondLst>
                                            <p:cond delay="499"/>
                                          </p:stCondLst>
                                        </p:cTn>
                                        <p:tgtEl>
                                          <p:spTgt spid="189512"/>
                                        </p:tgtEl>
                                        <p:attrNameLst>
                                          <p:attrName>style.visibility</p:attrName>
                                        </p:attrNameLst>
                                      </p:cBhvr>
                                      <p:to>
                                        <p:strVal val="hidden"/>
                                      </p:to>
                                    </p:set>
                                  </p:childTnLst>
                                </p:cTn>
                              </p:par>
                              <p:par>
                                <p:cTn id="59" presetID="21" presetClass="entr" presetSubtype="4" fill="hold" nodeType="withEffect">
                                  <p:stCondLst>
                                    <p:cond delay="0"/>
                                  </p:stCondLst>
                                  <p:childTnLst>
                                    <p:set>
                                      <p:cBhvr>
                                        <p:cTn id="60" dur="1" fill="hold">
                                          <p:stCondLst>
                                            <p:cond delay="0"/>
                                          </p:stCondLst>
                                        </p:cTn>
                                        <p:tgtEl>
                                          <p:spTgt spid="189514"/>
                                        </p:tgtEl>
                                        <p:attrNameLst>
                                          <p:attrName>style.visibility</p:attrName>
                                        </p:attrNameLst>
                                      </p:cBhvr>
                                      <p:to>
                                        <p:strVal val="visible"/>
                                      </p:to>
                                    </p:set>
                                    <p:animEffect transition="in" filter="wheel(4)">
                                      <p:cBhvr>
                                        <p:cTn id="61" dur="2000"/>
                                        <p:tgtEl>
                                          <p:spTgt spid="189514"/>
                                        </p:tgtEl>
                                      </p:cBhvr>
                                    </p:animEffect>
                                  </p:childTnLst>
                                </p:cTn>
                              </p:par>
                            </p:childTnLst>
                          </p:cTn>
                        </p:par>
                        <p:par>
                          <p:cTn id="62" fill="hold" nodeType="afterGroup">
                            <p:stCondLst>
                              <p:cond delay="2000"/>
                            </p:stCondLst>
                            <p:childTnLst>
                              <p:par>
                                <p:cTn id="63" presetID="1" presetClass="entr" presetSubtype="0" fill="hold" nodeType="afterEffect">
                                  <p:stCondLst>
                                    <p:cond delay="0"/>
                                  </p:stCondLst>
                                  <p:childTnLst>
                                    <p:set>
                                      <p:cBhvr>
                                        <p:cTn id="64" dur="1" fill="hold">
                                          <p:stCondLst>
                                            <p:cond delay="0"/>
                                          </p:stCondLst>
                                        </p:cTn>
                                        <p:tgtEl>
                                          <p:spTgt spid="1895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3" name="Rectangle 2"/>
          <p:cNvSpPr>
            <a:spLocks noGrp="1" noChangeArrowheads="1"/>
          </p:cNvSpPr>
          <p:nvPr>
            <p:ph type="title"/>
          </p:nvPr>
        </p:nvSpPr>
        <p:spPr>
          <a:xfrm>
            <a:off x="457200" y="76200"/>
            <a:ext cx="8229600" cy="1143000"/>
          </a:xfrm>
        </p:spPr>
        <p:txBody>
          <a:bodyPr/>
          <a:lstStyle/>
          <a:p>
            <a:pPr eaLnBrk="1" hangingPunct="1"/>
            <a:r>
              <a:rPr lang="en-US" altLang="en-US" sz="4000" smtClean="0"/>
              <a:t>Time to Put it All Together</a:t>
            </a:r>
          </a:p>
        </p:txBody>
      </p:sp>
      <p:sp>
        <p:nvSpPr>
          <p:cNvPr id="143364" name="Rectangle 3"/>
          <p:cNvSpPr>
            <a:spLocks noGrp="1" noChangeArrowheads="1"/>
          </p:cNvSpPr>
          <p:nvPr>
            <p:ph idx="1"/>
          </p:nvPr>
        </p:nvSpPr>
        <p:spPr>
          <a:xfrm>
            <a:off x="457200" y="1600200"/>
            <a:ext cx="8229600" cy="3657600"/>
          </a:xfrm>
        </p:spPr>
        <p:txBody>
          <a:bodyPr/>
          <a:lstStyle/>
          <a:p>
            <a:pPr eaLnBrk="1" hangingPunct="1"/>
            <a:r>
              <a:rPr lang="en-US" altLang="en-US" smtClean="0"/>
              <a:t>To navigate the Land Navigation Course, both at day and night, you will have to put all of the information we discussed together.</a:t>
            </a:r>
          </a:p>
          <a:p>
            <a:pPr eaLnBrk="1" hangingPunct="1"/>
            <a:endParaRPr lang="en-US" altLang="en-US" smtClean="0"/>
          </a:p>
          <a:p>
            <a:pPr eaLnBrk="1" hangingPunct="1"/>
            <a:r>
              <a:rPr lang="en-US" altLang="en-US" smtClean="0"/>
              <a:t>The next slides will walk you through it.</a:t>
            </a:r>
          </a:p>
        </p:txBody>
      </p:sp>
      <p:sp>
        <p:nvSpPr>
          <p:cNvPr id="143362"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Tree>
  </p:cSld>
  <p:clrMapOvr>
    <a:masterClrMapping/>
  </p:clrMapOvr>
  <p:transition spd="med">
    <p:split/>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Rectangle 2"/>
          <p:cNvSpPr>
            <a:spLocks noGrp="1" noChangeArrowheads="1"/>
          </p:cNvSpPr>
          <p:nvPr>
            <p:ph type="title"/>
          </p:nvPr>
        </p:nvSpPr>
        <p:spPr>
          <a:xfrm>
            <a:off x="457200" y="76200"/>
            <a:ext cx="8229600" cy="1143000"/>
          </a:xfrm>
        </p:spPr>
        <p:txBody>
          <a:bodyPr/>
          <a:lstStyle/>
          <a:p>
            <a:pPr eaLnBrk="1" hangingPunct="1"/>
            <a:r>
              <a:rPr lang="en-US" altLang="en-US" sz="4000" smtClean="0"/>
              <a:t>PCIs for Land Nav</a:t>
            </a:r>
          </a:p>
        </p:txBody>
      </p:sp>
      <p:sp>
        <p:nvSpPr>
          <p:cNvPr id="144388" name="Rectangle 3"/>
          <p:cNvSpPr>
            <a:spLocks noGrp="1" noChangeArrowheads="1"/>
          </p:cNvSpPr>
          <p:nvPr>
            <p:ph idx="1"/>
          </p:nvPr>
        </p:nvSpPr>
        <p:spPr>
          <a:xfrm>
            <a:off x="457200" y="1066800"/>
            <a:ext cx="8458200" cy="5410200"/>
          </a:xfrm>
        </p:spPr>
        <p:txBody>
          <a:bodyPr/>
          <a:lstStyle/>
          <a:p>
            <a:pPr marL="609600" indent="-609600" eaLnBrk="1" hangingPunct="1">
              <a:lnSpc>
                <a:spcPct val="90000"/>
              </a:lnSpc>
              <a:buFontTx/>
              <a:buAutoNum type="arabicPeriod"/>
            </a:pPr>
            <a:r>
              <a:rPr lang="en-US" altLang="en-US" sz="2400" smtClean="0"/>
              <a:t>Listen closely to the cadre’s lane and safety briefing.</a:t>
            </a:r>
          </a:p>
          <a:p>
            <a:pPr marL="609600" indent="-609600" eaLnBrk="1" hangingPunct="1">
              <a:lnSpc>
                <a:spcPct val="90000"/>
              </a:lnSpc>
              <a:buFontTx/>
              <a:buAutoNum type="arabicPeriod"/>
            </a:pPr>
            <a:r>
              <a:rPr lang="en-US" altLang="en-US" sz="2400" smtClean="0"/>
              <a:t>Verify your pace count.</a:t>
            </a:r>
          </a:p>
          <a:p>
            <a:pPr marL="609600" indent="-609600" eaLnBrk="1" hangingPunct="1">
              <a:lnSpc>
                <a:spcPct val="90000"/>
              </a:lnSpc>
              <a:buFontTx/>
              <a:buAutoNum type="arabicPeriod"/>
            </a:pPr>
            <a:r>
              <a:rPr lang="en-US" altLang="en-US" sz="2400" smtClean="0"/>
              <a:t>Verify your compass and charge it if Night Land Nav.</a:t>
            </a:r>
          </a:p>
          <a:p>
            <a:pPr marL="609600" indent="-609600" eaLnBrk="1" hangingPunct="1">
              <a:lnSpc>
                <a:spcPct val="90000"/>
              </a:lnSpc>
              <a:buFontTx/>
              <a:buAutoNum type="arabicPeriod"/>
            </a:pPr>
            <a:r>
              <a:rPr lang="en-US" altLang="en-US" sz="2400" smtClean="0"/>
              <a:t>Go through the shake down for unauthorized items.</a:t>
            </a:r>
          </a:p>
          <a:p>
            <a:pPr marL="609600" indent="-609600" eaLnBrk="1" hangingPunct="1">
              <a:lnSpc>
                <a:spcPct val="90000"/>
              </a:lnSpc>
              <a:buFontTx/>
              <a:buAutoNum type="arabicPeriod"/>
            </a:pPr>
            <a:r>
              <a:rPr lang="en-US" altLang="en-US" sz="2400" smtClean="0"/>
              <a:t>Ensure you have all of your equipment.</a:t>
            </a:r>
          </a:p>
          <a:p>
            <a:pPr marL="990600" lvl="1" indent="-533400" eaLnBrk="1" hangingPunct="1">
              <a:lnSpc>
                <a:spcPct val="90000"/>
              </a:lnSpc>
              <a:buFontTx/>
              <a:buChar char="•"/>
            </a:pPr>
            <a:r>
              <a:rPr lang="en-US" altLang="en-US" sz="2000" smtClean="0"/>
              <a:t>Compass</a:t>
            </a:r>
          </a:p>
          <a:p>
            <a:pPr marL="990600" lvl="1" indent="-533400" eaLnBrk="1" hangingPunct="1">
              <a:lnSpc>
                <a:spcPct val="90000"/>
              </a:lnSpc>
              <a:buFontTx/>
              <a:buChar char="•"/>
            </a:pPr>
            <a:r>
              <a:rPr lang="en-US" altLang="en-US" sz="2000" smtClean="0"/>
              <a:t>Protractor</a:t>
            </a:r>
          </a:p>
          <a:p>
            <a:pPr marL="990600" lvl="1" indent="-533400" eaLnBrk="1" hangingPunct="1">
              <a:lnSpc>
                <a:spcPct val="90000"/>
              </a:lnSpc>
              <a:buFontTx/>
              <a:buChar char="•"/>
            </a:pPr>
            <a:r>
              <a:rPr lang="en-US" altLang="en-US" sz="2000" smtClean="0"/>
              <a:t>Mechanical pencil  **</a:t>
            </a:r>
          </a:p>
          <a:p>
            <a:pPr marL="990600" lvl="1" indent="-533400" eaLnBrk="1" hangingPunct="1">
              <a:lnSpc>
                <a:spcPct val="90000"/>
              </a:lnSpc>
              <a:buFontTx/>
              <a:buChar char="•"/>
            </a:pPr>
            <a:r>
              <a:rPr lang="en-US" altLang="en-US" sz="2000" smtClean="0"/>
              <a:t>3” x 5” cards **</a:t>
            </a:r>
          </a:p>
          <a:p>
            <a:pPr marL="990600" lvl="1" indent="-533400" eaLnBrk="1" hangingPunct="1">
              <a:lnSpc>
                <a:spcPct val="90000"/>
              </a:lnSpc>
              <a:buFontTx/>
              <a:buChar char="•"/>
            </a:pPr>
            <a:r>
              <a:rPr lang="en-US" altLang="en-US" sz="2000" smtClean="0"/>
              <a:t>Ziplock bag to store map and grade sheet so they don’t get wet**</a:t>
            </a:r>
          </a:p>
          <a:p>
            <a:pPr marL="990600" lvl="1" indent="-533400" eaLnBrk="1" hangingPunct="1">
              <a:lnSpc>
                <a:spcPct val="90000"/>
              </a:lnSpc>
              <a:buFontTx/>
              <a:buChar char="•"/>
            </a:pPr>
            <a:r>
              <a:rPr lang="en-US" altLang="en-US" sz="2000" smtClean="0"/>
              <a:t>Clipboard  **</a:t>
            </a:r>
          </a:p>
          <a:p>
            <a:pPr marL="990600" lvl="1" indent="-533400" eaLnBrk="1" hangingPunct="1">
              <a:lnSpc>
                <a:spcPct val="90000"/>
              </a:lnSpc>
              <a:buFontTx/>
              <a:buChar char="•"/>
            </a:pPr>
            <a:r>
              <a:rPr lang="en-US" altLang="en-US" sz="2000" smtClean="0"/>
              <a:t>Piece of dental floss or the guts of 550 cord **</a:t>
            </a:r>
          </a:p>
          <a:p>
            <a:pPr marL="990600" lvl="1" indent="-533400" eaLnBrk="1" hangingPunct="1">
              <a:lnSpc>
                <a:spcPct val="90000"/>
              </a:lnSpc>
              <a:buFontTx/>
              <a:buChar char="•"/>
            </a:pPr>
            <a:r>
              <a:rPr lang="en-US" altLang="en-US" sz="2000" smtClean="0"/>
              <a:t>Weapon, Protective Mask, Kevlar, etc.</a:t>
            </a:r>
          </a:p>
        </p:txBody>
      </p:sp>
      <p:sp>
        <p:nvSpPr>
          <p:cNvPr id="144386"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
        <p:nvSpPr>
          <p:cNvPr id="144389" name="Text Box 4"/>
          <p:cNvSpPr txBox="1">
            <a:spLocks noChangeArrowheads="1"/>
          </p:cNvSpPr>
          <p:nvPr/>
        </p:nvSpPr>
        <p:spPr bwMode="auto">
          <a:xfrm>
            <a:off x="304800" y="6096000"/>
            <a:ext cx="8388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 :  These are suggested items to make it easier for you to plot your points.</a:t>
            </a:r>
          </a:p>
        </p:txBody>
      </p:sp>
    </p:spTree>
  </p:cSld>
  <p:clrMapOvr>
    <a:masterClrMapping/>
  </p:clrMapOvr>
  <p:transition spd="med">
    <p:split/>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2" name="Rectangle 2"/>
          <p:cNvSpPr>
            <a:spLocks noGrp="1" noChangeArrowheads="1"/>
          </p:cNvSpPr>
          <p:nvPr>
            <p:ph type="title"/>
          </p:nvPr>
        </p:nvSpPr>
        <p:spPr>
          <a:xfrm>
            <a:off x="457200" y="0"/>
            <a:ext cx="8229600" cy="1143000"/>
          </a:xfrm>
        </p:spPr>
        <p:txBody>
          <a:bodyPr/>
          <a:lstStyle/>
          <a:p>
            <a:pPr eaLnBrk="1" hangingPunct="1"/>
            <a:r>
              <a:rPr lang="en-US" altLang="en-US" sz="4000" smtClean="0"/>
              <a:t>Issue Map and Grade Sheet</a:t>
            </a:r>
          </a:p>
        </p:txBody>
      </p:sp>
      <p:sp>
        <p:nvSpPr>
          <p:cNvPr id="145413" name="Rectangle 3"/>
          <p:cNvSpPr>
            <a:spLocks noGrp="1" noChangeArrowheads="1"/>
          </p:cNvSpPr>
          <p:nvPr>
            <p:ph type="body" sz="half" idx="1"/>
          </p:nvPr>
        </p:nvSpPr>
        <p:spPr>
          <a:xfrm>
            <a:off x="457200" y="1371600"/>
            <a:ext cx="8382000" cy="1752600"/>
          </a:xfrm>
        </p:spPr>
        <p:txBody>
          <a:bodyPr/>
          <a:lstStyle/>
          <a:p>
            <a:pPr marL="609600" indent="-609600" eaLnBrk="1" hangingPunct="1">
              <a:buFontTx/>
              <a:buAutoNum type="arabicPeriod" startAt="6"/>
            </a:pPr>
            <a:r>
              <a:rPr lang="en-US" altLang="en-US" sz="2400" smtClean="0"/>
              <a:t>Cadre will issue you your map and grade sheet.</a:t>
            </a:r>
          </a:p>
          <a:p>
            <a:pPr marL="609600" indent="-609600" eaLnBrk="1" hangingPunct="1">
              <a:buFontTx/>
              <a:buAutoNum type="arabicPeriod" startAt="6"/>
            </a:pPr>
            <a:r>
              <a:rPr lang="en-US" altLang="en-US" sz="2400" smtClean="0"/>
              <a:t>Cadre will take you or direct you to your start point.</a:t>
            </a:r>
          </a:p>
          <a:p>
            <a:pPr marL="609600" indent="-609600" eaLnBrk="1" hangingPunct="1">
              <a:buFontTx/>
              <a:buAutoNum type="arabicPeriod" startAt="6"/>
            </a:pPr>
            <a:r>
              <a:rPr lang="en-US" altLang="en-US" sz="2400" smtClean="0"/>
              <a:t>Cadre will tell you when to start and write a start time.  You are now on the clock.</a:t>
            </a:r>
          </a:p>
          <a:p>
            <a:pPr marL="609600" indent="-609600" eaLnBrk="1" hangingPunct="1">
              <a:buFontTx/>
              <a:buAutoNum type="arabicPeriod"/>
            </a:pPr>
            <a:endParaRPr lang="en-US" altLang="en-US" sz="2400" smtClean="0"/>
          </a:p>
        </p:txBody>
      </p:sp>
      <p:graphicFrame>
        <p:nvGraphicFramePr>
          <p:cNvPr id="145415" name="Object 9"/>
          <p:cNvGraphicFramePr>
            <a:graphicFrameLocks noGrp="1" noChangeAspect="1"/>
          </p:cNvGraphicFramePr>
          <p:nvPr>
            <p:ph sz="half" idx="2"/>
          </p:nvPr>
        </p:nvGraphicFramePr>
        <p:xfrm>
          <a:off x="865188" y="3352800"/>
          <a:ext cx="2293937" cy="3124200"/>
        </p:xfrm>
        <a:graphic>
          <a:graphicData uri="http://schemas.openxmlformats.org/presentationml/2006/ole">
            <mc:AlternateContent xmlns:mc="http://schemas.openxmlformats.org/markup-compatibility/2006">
              <mc:Choice xmlns:v="urn:schemas-microsoft-com:vml" Requires="v">
                <p:oleObj spid="_x0000_s145416" name="Document" r:id="rId3" imgW="5955682" imgH="8112764" progId="Word.Document.8">
                  <p:embed/>
                </p:oleObj>
              </mc:Choice>
              <mc:Fallback>
                <p:oleObj name="Document" r:id="rId3" imgW="5955682" imgH="8112764" progId="Word.Document.8">
                  <p:embed/>
                  <p:pic>
                    <p:nvPicPr>
                      <p:cNvPr id="0"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5188" y="3352800"/>
                        <a:ext cx="2293937" cy="31242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5410" name="Footer Placeholder 5"/>
          <p:cNvSpPr>
            <a:spLocks noGrp="1"/>
          </p:cNvSpPr>
          <p:nvPr>
            <p:ph type="ftr" sz="quarter" idx="4294967295"/>
          </p:nvPr>
        </p:nvSpPr>
        <p:spPr>
          <a:xfrm>
            <a:off x="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pic>
        <p:nvPicPr>
          <p:cNvPr id="145411" name="Picture 7" descr="MAP LEFT CORNER"/>
          <p:cNvPicPr>
            <a:picLocks noChangeAspect="1" noChangeArrowheads="1"/>
          </p:cNvPicPr>
          <p:nvPr/>
        </p:nvPicPr>
        <p:blipFill>
          <a:blip r:embed="rId5">
            <a:extLst>
              <a:ext uri="{28A0092B-C50C-407E-A947-70E740481C1C}">
                <a14:useLocalDpi xmlns:a14="http://schemas.microsoft.com/office/drawing/2010/main" val="0"/>
              </a:ext>
            </a:extLst>
          </a:blip>
          <a:srcRect l="55623" t="50983" r="10170"/>
          <a:stretch>
            <a:fillRect/>
          </a:stretch>
        </p:blipFill>
        <p:spPr bwMode="auto">
          <a:xfrm rot="882336">
            <a:off x="304800" y="3581400"/>
            <a:ext cx="36576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4" name="Picture 4" descr="DSC020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3429000"/>
            <a:ext cx="4191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5" name="Rectangle 3"/>
          <p:cNvSpPr>
            <a:spLocks noGrp="1" noChangeArrowheads="1"/>
          </p:cNvSpPr>
          <p:nvPr>
            <p:ph type="title"/>
          </p:nvPr>
        </p:nvSpPr>
        <p:spPr>
          <a:xfrm>
            <a:off x="457200" y="76200"/>
            <a:ext cx="8229600" cy="1143000"/>
          </a:xfrm>
        </p:spPr>
        <p:txBody>
          <a:bodyPr/>
          <a:lstStyle/>
          <a:p>
            <a:pPr eaLnBrk="1" hangingPunct="1"/>
            <a:r>
              <a:rPr lang="en-US" altLang="en-US" sz="4000" smtClean="0"/>
              <a:t>Land Navigation Grade Sheet</a:t>
            </a:r>
          </a:p>
        </p:txBody>
      </p:sp>
      <p:sp>
        <p:nvSpPr>
          <p:cNvPr id="146434" name="Footer Placeholder 5"/>
          <p:cNvSpPr>
            <a:spLocks noGrp="1"/>
          </p:cNvSpPr>
          <p:nvPr>
            <p:ph type="ftr" sz="quarter" idx="4294967295"/>
          </p:nvPr>
        </p:nvSpPr>
        <p:spPr>
          <a:xfrm>
            <a:off x="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grpSp>
        <p:nvGrpSpPr>
          <p:cNvPr id="146436" name="Group 9"/>
          <p:cNvGrpSpPr>
            <a:grpSpLocks/>
          </p:cNvGrpSpPr>
          <p:nvPr/>
        </p:nvGrpSpPr>
        <p:grpSpPr bwMode="auto">
          <a:xfrm>
            <a:off x="2468563" y="1066800"/>
            <a:ext cx="4084637" cy="5562600"/>
            <a:chOff x="1555" y="672"/>
            <a:chExt cx="2573" cy="3504"/>
          </a:xfrm>
        </p:grpSpPr>
        <p:graphicFrame>
          <p:nvGraphicFramePr>
            <p:cNvPr id="146439" name="Object 6"/>
            <p:cNvGraphicFramePr>
              <a:graphicFrameLocks noChangeAspect="1"/>
            </p:cNvGraphicFramePr>
            <p:nvPr/>
          </p:nvGraphicFramePr>
          <p:xfrm>
            <a:off x="1555" y="672"/>
            <a:ext cx="2573" cy="3504"/>
          </p:xfrm>
          <a:graphic>
            <a:graphicData uri="http://schemas.openxmlformats.org/presentationml/2006/ole">
              <mc:AlternateContent xmlns:mc="http://schemas.openxmlformats.org/markup-compatibility/2006">
                <mc:Choice xmlns:v="urn:schemas-microsoft-com:vml" Requires="v">
                  <p:oleObj spid="_x0000_s146441" name="Document" r:id="rId3" imgW="5955682" imgH="8112764" progId="Word.Document.8">
                    <p:embed/>
                  </p:oleObj>
                </mc:Choice>
                <mc:Fallback>
                  <p:oleObj name="Document" r:id="rId3" imgW="5955682" imgH="8112764" progId="Word.Document.8">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 y="672"/>
                          <a:ext cx="2573" cy="3504"/>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6440" name="Text Box 8"/>
            <p:cNvSpPr txBox="1">
              <a:spLocks noChangeArrowheads="1"/>
            </p:cNvSpPr>
            <p:nvPr/>
          </p:nvSpPr>
          <p:spPr bwMode="auto">
            <a:xfrm>
              <a:off x="1920" y="1728"/>
              <a:ext cx="35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a:latin typeface="Bradley Hand ITC" panose="03070402050302030203" pitchFamily="66" charset="0"/>
                </a:rPr>
                <a:t>1025</a:t>
              </a:r>
            </a:p>
          </p:txBody>
        </p:sp>
      </p:grpSp>
      <p:sp>
        <p:nvSpPr>
          <p:cNvPr id="146437" name="WordArt 10"/>
          <p:cNvSpPr>
            <a:spLocks noChangeArrowheads="1" noChangeShapeType="1" noTextEdit="1"/>
          </p:cNvSpPr>
          <p:nvPr/>
        </p:nvSpPr>
        <p:spPr bwMode="auto">
          <a:xfrm>
            <a:off x="76200" y="2362200"/>
            <a:ext cx="2286000" cy="2571750"/>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panose="020B0806030902050204" pitchFamily="34" charset="0"/>
              </a:rPr>
              <a:t>Example</a:t>
            </a:r>
          </a:p>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panose="020B0806030902050204" pitchFamily="34" charset="0"/>
              </a:rPr>
              <a:t>Grade Sheet</a:t>
            </a:r>
          </a:p>
        </p:txBody>
      </p:sp>
      <p:sp>
        <p:nvSpPr>
          <p:cNvPr id="146438" name="WordArt 11"/>
          <p:cNvSpPr>
            <a:spLocks noChangeArrowheads="1" noChangeShapeType="1" noTextEdit="1"/>
          </p:cNvSpPr>
          <p:nvPr/>
        </p:nvSpPr>
        <p:spPr bwMode="auto">
          <a:xfrm>
            <a:off x="6705600" y="1905000"/>
            <a:ext cx="2286000" cy="2571750"/>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panose="020B0806030902050204" pitchFamily="34" charset="0"/>
              </a:rPr>
              <a:t>Example</a:t>
            </a:r>
          </a:p>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panose="020B0806030902050204" pitchFamily="34" charset="0"/>
              </a:rPr>
              <a:t>Grade Sheet</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9" name="Rectangle 18"/>
          <p:cNvSpPr>
            <a:spLocks noGrp="1" noChangeArrowheads="1"/>
          </p:cNvSpPr>
          <p:nvPr>
            <p:ph type="title"/>
          </p:nvPr>
        </p:nvSpPr>
        <p:spPr>
          <a:xfrm>
            <a:off x="457200" y="0"/>
            <a:ext cx="8229600" cy="1143000"/>
          </a:xfrm>
          <a:noFill/>
        </p:spPr>
        <p:txBody>
          <a:bodyPr/>
          <a:lstStyle/>
          <a:p>
            <a:pPr eaLnBrk="1" hangingPunct="1"/>
            <a:r>
              <a:rPr lang="en-US" altLang="en-US" smtClean="0"/>
              <a:t>Plot Your Points</a:t>
            </a:r>
          </a:p>
        </p:txBody>
      </p:sp>
      <p:sp>
        <p:nvSpPr>
          <p:cNvPr id="147460" name="Rectangle 3"/>
          <p:cNvSpPr>
            <a:spLocks noGrp="1" noChangeArrowheads="1"/>
          </p:cNvSpPr>
          <p:nvPr>
            <p:ph type="body" sz="half" idx="1"/>
          </p:nvPr>
        </p:nvSpPr>
        <p:spPr>
          <a:xfrm>
            <a:off x="457200" y="1066800"/>
            <a:ext cx="8305800" cy="1828800"/>
          </a:xfrm>
        </p:spPr>
        <p:txBody>
          <a:bodyPr/>
          <a:lstStyle/>
          <a:p>
            <a:pPr marL="609600" indent="-609600" eaLnBrk="1" hangingPunct="1">
              <a:buFontTx/>
              <a:buAutoNum type="arabicPeriod" startAt="9"/>
            </a:pPr>
            <a:r>
              <a:rPr lang="en-US" altLang="en-US" sz="2400" smtClean="0"/>
              <a:t>Utilize the information on your grade sheet, plot the 8 digit grids for your points using your protractor</a:t>
            </a:r>
          </a:p>
          <a:p>
            <a:pPr marL="990600" lvl="1" indent="-533400" eaLnBrk="1" hangingPunct="1">
              <a:buFontTx/>
              <a:buChar char="•"/>
            </a:pPr>
            <a:r>
              <a:rPr lang="en-US" altLang="en-US" sz="2000" smtClean="0"/>
              <a:t>Label the points SP, 1, 2, 3, 4 (EP) while you plot them so you don’t get confused</a:t>
            </a:r>
          </a:p>
        </p:txBody>
      </p:sp>
      <p:graphicFrame>
        <p:nvGraphicFramePr>
          <p:cNvPr id="147462" name="Object 19"/>
          <p:cNvGraphicFramePr>
            <a:graphicFrameLocks noGrp="1" noChangeAspect="1"/>
          </p:cNvGraphicFramePr>
          <p:nvPr>
            <p:ph sz="half" idx="2"/>
          </p:nvPr>
        </p:nvGraphicFramePr>
        <p:xfrm>
          <a:off x="879475" y="2971800"/>
          <a:ext cx="2706688" cy="3686175"/>
        </p:xfrm>
        <a:graphic>
          <a:graphicData uri="http://schemas.openxmlformats.org/presentationml/2006/ole">
            <mc:AlternateContent xmlns:mc="http://schemas.openxmlformats.org/markup-compatibility/2006">
              <mc:Choice xmlns:v="urn:schemas-microsoft-com:vml" Requires="v">
                <p:oleObj spid="_x0000_s147474" name="Document" r:id="rId3" imgW="5955682" imgH="8112764" progId="Word.Document.8">
                  <p:embed/>
                </p:oleObj>
              </mc:Choice>
              <mc:Fallback>
                <p:oleObj name="Document" r:id="rId3" imgW="5955682" imgH="8112764" progId="Word.Document.8">
                  <p:embed/>
                  <p:pic>
                    <p:nvPicPr>
                      <p:cNvPr id="0" name="Object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9475" y="2971800"/>
                        <a:ext cx="2706688" cy="368617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7458" name="Footer Placeholder 5"/>
          <p:cNvSpPr>
            <a:spLocks noGrp="1"/>
          </p:cNvSpPr>
          <p:nvPr>
            <p:ph type="ftr" sz="quarter" idx="4294967295"/>
          </p:nvPr>
        </p:nvSpPr>
        <p:spPr>
          <a:xfrm>
            <a:off x="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grpSp>
        <p:nvGrpSpPr>
          <p:cNvPr id="147461" name="Group 16"/>
          <p:cNvGrpSpPr>
            <a:grpSpLocks/>
          </p:cNvGrpSpPr>
          <p:nvPr/>
        </p:nvGrpSpPr>
        <p:grpSpPr bwMode="auto">
          <a:xfrm>
            <a:off x="533400" y="3128963"/>
            <a:ext cx="8077200" cy="3543300"/>
            <a:chOff x="336" y="1971"/>
            <a:chExt cx="5088" cy="2232"/>
          </a:xfrm>
        </p:grpSpPr>
        <p:pic>
          <p:nvPicPr>
            <p:cNvPr id="147463" name="Picture 5" descr="MAP LEFT CORNER"/>
            <p:cNvPicPr>
              <a:picLocks noChangeAspect="1" noChangeArrowheads="1"/>
            </p:cNvPicPr>
            <p:nvPr/>
          </p:nvPicPr>
          <p:blipFill>
            <a:blip r:embed="rId5">
              <a:extLst>
                <a:ext uri="{28A0092B-C50C-407E-A947-70E740481C1C}">
                  <a14:useLocalDpi xmlns:a14="http://schemas.microsoft.com/office/drawing/2010/main" val="0"/>
                </a:ext>
              </a:extLst>
            </a:blip>
            <a:srcRect l="2000" t="40894"/>
            <a:stretch>
              <a:fillRect/>
            </a:stretch>
          </p:blipFill>
          <p:spPr bwMode="auto">
            <a:xfrm>
              <a:off x="336" y="1971"/>
              <a:ext cx="5088" cy="2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4" name="Oval 6"/>
            <p:cNvSpPr>
              <a:spLocks noChangeArrowheads="1"/>
            </p:cNvSpPr>
            <p:nvPr/>
          </p:nvSpPr>
          <p:spPr bwMode="auto">
            <a:xfrm>
              <a:off x="3744" y="2880"/>
              <a:ext cx="48" cy="4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47465" name="Oval 7"/>
            <p:cNvSpPr>
              <a:spLocks noChangeArrowheads="1"/>
            </p:cNvSpPr>
            <p:nvPr/>
          </p:nvSpPr>
          <p:spPr bwMode="auto">
            <a:xfrm>
              <a:off x="3840" y="3264"/>
              <a:ext cx="48" cy="4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47466" name="Oval 8"/>
            <p:cNvSpPr>
              <a:spLocks noChangeArrowheads="1"/>
            </p:cNvSpPr>
            <p:nvPr/>
          </p:nvSpPr>
          <p:spPr bwMode="auto">
            <a:xfrm>
              <a:off x="3744" y="3504"/>
              <a:ext cx="48" cy="4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47467" name="Oval 9"/>
            <p:cNvSpPr>
              <a:spLocks noChangeArrowheads="1"/>
            </p:cNvSpPr>
            <p:nvPr/>
          </p:nvSpPr>
          <p:spPr bwMode="auto">
            <a:xfrm>
              <a:off x="3504" y="3120"/>
              <a:ext cx="48" cy="4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47468" name="Text Box 10"/>
            <p:cNvSpPr txBox="1">
              <a:spLocks noChangeArrowheads="1"/>
            </p:cNvSpPr>
            <p:nvPr/>
          </p:nvSpPr>
          <p:spPr bwMode="auto">
            <a:xfrm>
              <a:off x="3648" y="2668"/>
              <a:ext cx="28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FF0000"/>
                  </a:solidFill>
                </a:rPr>
                <a:t>SP</a:t>
              </a:r>
            </a:p>
          </p:txBody>
        </p:sp>
        <p:sp>
          <p:nvSpPr>
            <p:cNvPr id="147469" name="Text Box 11"/>
            <p:cNvSpPr txBox="1">
              <a:spLocks noChangeArrowheads="1"/>
            </p:cNvSpPr>
            <p:nvPr/>
          </p:nvSpPr>
          <p:spPr bwMode="auto">
            <a:xfrm>
              <a:off x="3648" y="3532"/>
              <a:ext cx="18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FF0000"/>
                  </a:solidFill>
                </a:rPr>
                <a:t>1</a:t>
              </a:r>
            </a:p>
          </p:txBody>
        </p:sp>
        <p:sp>
          <p:nvSpPr>
            <p:cNvPr id="147470" name="Text Box 12"/>
            <p:cNvSpPr txBox="1">
              <a:spLocks noChangeArrowheads="1"/>
            </p:cNvSpPr>
            <p:nvPr/>
          </p:nvSpPr>
          <p:spPr bwMode="auto">
            <a:xfrm>
              <a:off x="3888" y="3168"/>
              <a:ext cx="18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FF0000"/>
                  </a:solidFill>
                </a:rPr>
                <a:t>2</a:t>
              </a:r>
            </a:p>
          </p:txBody>
        </p:sp>
        <p:sp>
          <p:nvSpPr>
            <p:cNvPr id="147471" name="Text Box 13"/>
            <p:cNvSpPr txBox="1">
              <a:spLocks noChangeArrowheads="1"/>
            </p:cNvSpPr>
            <p:nvPr/>
          </p:nvSpPr>
          <p:spPr bwMode="auto">
            <a:xfrm>
              <a:off x="3317" y="3072"/>
              <a:ext cx="18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FF0000"/>
                  </a:solidFill>
                </a:rPr>
                <a:t>3</a:t>
              </a:r>
            </a:p>
          </p:txBody>
        </p:sp>
        <p:sp>
          <p:nvSpPr>
            <p:cNvPr id="147472" name="Oval 14"/>
            <p:cNvSpPr>
              <a:spLocks noChangeArrowheads="1"/>
            </p:cNvSpPr>
            <p:nvPr/>
          </p:nvSpPr>
          <p:spPr bwMode="auto">
            <a:xfrm>
              <a:off x="3408" y="2880"/>
              <a:ext cx="48" cy="4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47473" name="Text Box 15"/>
            <p:cNvSpPr txBox="1">
              <a:spLocks noChangeArrowheads="1"/>
            </p:cNvSpPr>
            <p:nvPr/>
          </p:nvSpPr>
          <p:spPr bwMode="auto">
            <a:xfrm>
              <a:off x="3266" y="2668"/>
              <a:ext cx="28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FF0000"/>
                  </a:solidFill>
                </a:rPr>
                <a:t>EP</a:t>
              </a:r>
            </a:p>
          </p:txBody>
        </p:sp>
      </p:gr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6" name="Rectangle 18"/>
          <p:cNvSpPr>
            <a:spLocks noGrp="1" noChangeArrowheads="1"/>
          </p:cNvSpPr>
          <p:nvPr>
            <p:ph type="title"/>
          </p:nvPr>
        </p:nvSpPr>
        <p:spPr>
          <a:xfrm>
            <a:off x="457200" y="76200"/>
            <a:ext cx="8229600" cy="1143000"/>
          </a:xfrm>
          <a:noFill/>
        </p:spPr>
        <p:txBody>
          <a:bodyPr/>
          <a:lstStyle/>
          <a:p>
            <a:pPr eaLnBrk="1" hangingPunct="1"/>
            <a:r>
              <a:rPr lang="en-US" altLang="en-US" smtClean="0"/>
              <a:t>Double Check Your Plotting</a:t>
            </a:r>
          </a:p>
        </p:txBody>
      </p:sp>
      <p:sp>
        <p:nvSpPr>
          <p:cNvPr id="148483" name="Rectangle 3"/>
          <p:cNvSpPr>
            <a:spLocks noGrp="1" noChangeArrowheads="1"/>
          </p:cNvSpPr>
          <p:nvPr>
            <p:ph idx="1"/>
          </p:nvPr>
        </p:nvSpPr>
        <p:spPr>
          <a:xfrm>
            <a:off x="457200" y="1295400"/>
            <a:ext cx="8229600" cy="1905000"/>
          </a:xfrm>
        </p:spPr>
        <p:txBody>
          <a:bodyPr/>
          <a:lstStyle/>
          <a:p>
            <a:pPr marL="609600" indent="-609600" eaLnBrk="1" hangingPunct="1">
              <a:lnSpc>
                <a:spcPct val="90000"/>
              </a:lnSpc>
              <a:buFontTx/>
              <a:buNone/>
            </a:pPr>
            <a:r>
              <a:rPr lang="en-US" altLang="en-US" smtClean="0"/>
              <a:t>10.  Double check your plotting.</a:t>
            </a:r>
          </a:p>
          <a:p>
            <a:pPr marL="990600" lvl="1" indent="-533400" eaLnBrk="1" hangingPunct="1">
              <a:lnSpc>
                <a:spcPct val="90000"/>
              </a:lnSpc>
              <a:buFontTx/>
              <a:buChar char="•"/>
            </a:pPr>
            <a:r>
              <a:rPr lang="en-US" altLang="en-US" smtClean="0"/>
              <a:t>This is important, because if you incorrectly plot your points, you won’t find them!!!!!!  You have time to reverify your plotting.</a:t>
            </a:r>
          </a:p>
        </p:txBody>
      </p:sp>
      <p:sp>
        <p:nvSpPr>
          <p:cNvPr id="148482"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grpSp>
        <p:nvGrpSpPr>
          <p:cNvPr id="148484" name="Group 4"/>
          <p:cNvGrpSpPr>
            <a:grpSpLocks/>
          </p:cNvGrpSpPr>
          <p:nvPr/>
        </p:nvGrpSpPr>
        <p:grpSpPr bwMode="auto">
          <a:xfrm>
            <a:off x="533400" y="3128963"/>
            <a:ext cx="8077200" cy="3543300"/>
            <a:chOff x="336" y="1971"/>
            <a:chExt cx="5088" cy="2232"/>
          </a:xfrm>
        </p:grpSpPr>
        <p:pic>
          <p:nvPicPr>
            <p:cNvPr id="148487" name="Picture 5" descr="MAP LEFT CORNER"/>
            <p:cNvPicPr>
              <a:picLocks noChangeAspect="1" noChangeArrowheads="1"/>
            </p:cNvPicPr>
            <p:nvPr/>
          </p:nvPicPr>
          <p:blipFill>
            <a:blip r:embed="rId2">
              <a:extLst>
                <a:ext uri="{28A0092B-C50C-407E-A947-70E740481C1C}">
                  <a14:useLocalDpi xmlns:a14="http://schemas.microsoft.com/office/drawing/2010/main" val="0"/>
                </a:ext>
              </a:extLst>
            </a:blip>
            <a:srcRect l="2000" t="40894"/>
            <a:stretch>
              <a:fillRect/>
            </a:stretch>
          </p:blipFill>
          <p:spPr bwMode="auto">
            <a:xfrm>
              <a:off x="336" y="1971"/>
              <a:ext cx="5088" cy="2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8" name="Oval 6"/>
            <p:cNvSpPr>
              <a:spLocks noChangeArrowheads="1"/>
            </p:cNvSpPr>
            <p:nvPr/>
          </p:nvSpPr>
          <p:spPr bwMode="auto">
            <a:xfrm>
              <a:off x="3744" y="2880"/>
              <a:ext cx="48" cy="4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48489" name="Oval 7"/>
            <p:cNvSpPr>
              <a:spLocks noChangeArrowheads="1"/>
            </p:cNvSpPr>
            <p:nvPr/>
          </p:nvSpPr>
          <p:spPr bwMode="auto">
            <a:xfrm>
              <a:off x="3840" y="3264"/>
              <a:ext cx="48" cy="4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48490" name="Oval 8"/>
            <p:cNvSpPr>
              <a:spLocks noChangeArrowheads="1"/>
            </p:cNvSpPr>
            <p:nvPr/>
          </p:nvSpPr>
          <p:spPr bwMode="auto">
            <a:xfrm>
              <a:off x="3744" y="3504"/>
              <a:ext cx="48" cy="4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48491" name="Oval 9"/>
            <p:cNvSpPr>
              <a:spLocks noChangeArrowheads="1"/>
            </p:cNvSpPr>
            <p:nvPr/>
          </p:nvSpPr>
          <p:spPr bwMode="auto">
            <a:xfrm>
              <a:off x="3504" y="3120"/>
              <a:ext cx="48" cy="4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48492" name="Text Box 10"/>
            <p:cNvSpPr txBox="1">
              <a:spLocks noChangeArrowheads="1"/>
            </p:cNvSpPr>
            <p:nvPr/>
          </p:nvSpPr>
          <p:spPr bwMode="auto">
            <a:xfrm>
              <a:off x="3648" y="2668"/>
              <a:ext cx="28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FF0000"/>
                  </a:solidFill>
                </a:rPr>
                <a:t>SP</a:t>
              </a:r>
            </a:p>
          </p:txBody>
        </p:sp>
        <p:sp>
          <p:nvSpPr>
            <p:cNvPr id="148493" name="Text Box 11"/>
            <p:cNvSpPr txBox="1">
              <a:spLocks noChangeArrowheads="1"/>
            </p:cNvSpPr>
            <p:nvPr/>
          </p:nvSpPr>
          <p:spPr bwMode="auto">
            <a:xfrm>
              <a:off x="3648" y="3532"/>
              <a:ext cx="18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FF0000"/>
                  </a:solidFill>
                </a:rPr>
                <a:t>1</a:t>
              </a:r>
            </a:p>
          </p:txBody>
        </p:sp>
        <p:sp>
          <p:nvSpPr>
            <p:cNvPr id="148494" name="Text Box 12"/>
            <p:cNvSpPr txBox="1">
              <a:spLocks noChangeArrowheads="1"/>
            </p:cNvSpPr>
            <p:nvPr/>
          </p:nvSpPr>
          <p:spPr bwMode="auto">
            <a:xfrm>
              <a:off x="3888" y="3168"/>
              <a:ext cx="18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FF0000"/>
                  </a:solidFill>
                </a:rPr>
                <a:t>2</a:t>
              </a:r>
            </a:p>
          </p:txBody>
        </p:sp>
        <p:sp>
          <p:nvSpPr>
            <p:cNvPr id="148495" name="Text Box 13"/>
            <p:cNvSpPr txBox="1">
              <a:spLocks noChangeArrowheads="1"/>
            </p:cNvSpPr>
            <p:nvPr/>
          </p:nvSpPr>
          <p:spPr bwMode="auto">
            <a:xfrm>
              <a:off x="3317" y="3072"/>
              <a:ext cx="18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FF0000"/>
                  </a:solidFill>
                </a:rPr>
                <a:t>3</a:t>
              </a:r>
            </a:p>
          </p:txBody>
        </p:sp>
        <p:sp>
          <p:nvSpPr>
            <p:cNvPr id="148496" name="Oval 14"/>
            <p:cNvSpPr>
              <a:spLocks noChangeArrowheads="1"/>
            </p:cNvSpPr>
            <p:nvPr/>
          </p:nvSpPr>
          <p:spPr bwMode="auto">
            <a:xfrm>
              <a:off x="3408" y="2880"/>
              <a:ext cx="48" cy="4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48497" name="Text Box 15"/>
            <p:cNvSpPr txBox="1">
              <a:spLocks noChangeArrowheads="1"/>
            </p:cNvSpPr>
            <p:nvPr/>
          </p:nvSpPr>
          <p:spPr bwMode="auto">
            <a:xfrm>
              <a:off x="3266" y="2668"/>
              <a:ext cx="28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FF0000"/>
                  </a:solidFill>
                </a:rPr>
                <a:t>EP</a:t>
              </a:r>
            </a:p>
          </p:txBody>
        </p:sp>
      </p:grpSp>
      <p:sp>
        <p:nvSpPr>
          <p:cNvPr id="148485" name="WordArt 16"/>
          <p:cNvSpPr>
            <a:spLocks noChangeArrowheads="1" noChangeShapeType="1" noTextEdit="1"/>
          </p:cNvSpPr>
          <p:nvPr/>
        </p:nvSpPr>
        <p:spPr bwMode="auto">
          <a:xfrm>
            <a:off x="838200" y="3657600"/>
            <a:ext cx="3343275" cy="1981200"/>
          </a:xfrm>
          <a:prstGeom prst="rect">
            <a:avLst/>
          </a:prstGeom>
        </p:spPr>
        <p:txBody>
          <a:bodyPr wrap="none" fromWordArt="1">
            <a:prstTxWarp prst="textCascadeUp">
              <a:avLst>
                <a:gd name="adj" fmla="val 44444"/>
              </a:avLst>
            </a:prstTxWarp>
            <a:scene3d>
              <a:camera prst="legacyPerspectiveFront">
                <a:rot lat="20519995" lon="1080000" rev="0"/>
              </a:camera>
              <a:lightRig rig="legacyHarsh2" dir="b"/>
            </a:scene3d>
            <a:sp3d extrusionH="430200" prstMaterial="legacyMatte">
              <a:extrusionClr>
                <a:srgbClr val="FF6600"/>
              </a:extrusionClr>
              <a:contourClr>
                <a:srgbClr val="FFE701"/>
              </a:contourClr>
            </a:sp3d>
          </a:bodyPr>
          <a:lstStyle/>
          <a:p>
            <a:pPr algn="ctr"/>
            <a:r>
              <a:rPr lang="en-US" sz="3600" kern="10">
                <a:ln w="9525">
                  <a:round/>
                  <a:headEnd/>
                  <a:tailEnd/>
                </a:ln>
                <a:gradFill rotWithShape="1">
                  <a:gsLst>
                    <a:gs pos="0">
                      <a:srgbClr val="FFE701"/>
                    </a:gs>
                    <a:gs pos="100000">
                      <a:srgbClr val="FE3E02"/>
                    </a:gs>
                  </a:gsLst>
                  <a:lin ang="5400000" scaled="1"/>
                </a:gradFill>
                <a:latin typeface="Impact" panose="020B0806030902050204" pitchFamily="34" charset="0"/>
              </a:rPr>
              <a:t>Ok, I plotted</a:t>
            </a:r>
          </a:p>
          <a:p>
            <a:pPr algn="ctr"/>
            <a:r>
              <a:rPr lang="en-US" sz="3600" kern="10">
                <a:ln w="9525">
                  <a:round/>
                  <a:headEnd/>
                  <a:tailEnd/>
                </a:ln>
                <a:gradFill rotWithShape="1">
                  <a:gsLst>
                    <a:gs pos="0">
                      <a:srgbClr val="FFE701"/>
                    </a:gs>
                    <a:gs pos="100000">
                      <a:srgbClr val="FE3E02"/>
                    </a:gs>
                  </a:gsLst>
                  <a:lin ang="5400000" scaled="1"/>
                </a:gradFill>
                <a:latin typeface="Impact" panose="020B0806030902050204" pitchFamily="34" charset="0"/>
              </a:rPr>
              <a:t>them correctly!</a:t>
            </a:r>
          </a:p>
        </p:txBody>
      </p:sp>
    </p:spTree>
  </p:cSld>
  <p:clrMapOvr>
    <a:masterClrMapping/>
  </p:clrMapOvr>
  <p:transition spd="med">
    <p:spli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a:xfrm>
            <a:off x="457200" y="0"/>
            <a:ext cx="8229600" cy="1143000"/>
          </a:xfrm>
        </p:spPr>
        <p:txBody>
          <a:bodyPr/>
          <a:lstStyle/>
          <a:p>
            <a:pPr eaLnBrk="1" hangingPunct="1"/>
            <a:r>
              <a:rPr lang="en-US" altLang="en-US" sz="4000" smtClean="0"/>
              <a:t>Land Nav Signs</a:t>
            </a:r>
          </a:p>
        </p:txBody>
      </p:sp>
      <p:sp>
        <p:nvSpPr>
          <p:cNvPr id="24580" name="Rectangle 3"/>
          <p:cNvSpPr>
            <a:spLocks noGrp="1" noChangeArrowheads="1"/>
          </p:cNvSpPr>
          <p:nvPr>
            <p:ph idx="1"/>
          </p:nvPr>
        </p:nvSpPr>
        <p:spPr>
          <a:xfrm>
            <a:off x="457200" y="1143000"/>
            <a:ext cx="8229600" cy="5257800"/>
          </a:xfrm>
        </p:spPr>
        <p:txBody>
          <a:bodyPr/>
          <a:lstStyle/>
          <a:p>
            <a:pPr eaLnBrk="1" hangingPunct="1">
              <a:lnSpc>
                <a:spcPct val="80000"/>
              </a:lnSpc>
              <a:buFontTx/>
              <a:buNone/>
            </a:pPr>
            <a:r>
              <a:rPr lang="en-US" altLang="en-US" sz="2400" smtClean="0"/>
              <a:t>  Each point will be marked with a sign.  The sign will:</a:t>
            </a:r>
          </a:p>
          <a:p>
            <a:pPr eaLnBrk="1" hangingPunct="1">
              <a:lnSpc>
                <a:spcPct val="80000"/>
              </a:lnSpc>
            </a:pPr>
            <a:r>
              <a:rPr lang="en-US" altLang="en-US" sz="2400" smtClean="0"/>
              <a:t>Be constructed of metal or wood</a:t>
            </a:r>
          </a:p>
          <a:p>
            <a:pPr eaLnBrk="1" hangingPunct="1">
              <a:lnSpc>
                <a:spcPct val="80000"/>
              </a:lnSpc>
            </a:pPr>
            <a:r>
              <a:rPr lang="en-US" altLang="en-US" sz="2400" smtClean="0"/>
              <a:t>Measure 12 inches by 12 inches</a:t>
            </a:r>
          </a:p>
          <a:p>
            <a:pPr eaLnBrk="1" hangingPunct="1">
              <a:lnSpc>
                <a:spcPct val="80000"/>
              </a:lnSpc>
            </a:pPr>
            <a:r>
              <a:rPr lang="en-US" altLang="en-US" sz="2400" smtClean="0"/>
              <a:t>Be painted diagonally half-white and half-international orange</a:t>
            </a:r>
          </a:p>
          <a:p>
            <a:pPr eaLnBrk="1" hangingPunct="1">
              <a:lnSpc>
                <a:spcPct val="80000"/>
              </a:lnSpc>
            </a:pPr>
            <a:r>
              <a:rPr lang="en-US" altLang="en-US" sz="2400" smtClean="0"/>
              <a:t>Be staked into the ground so that its bottom is between 5 and 7 feet above the ground.  It will not be mounted on vegetation</a:t>
            </a:r>
          </a:p>
          <a:p>
            <a:pPr eaLnBrk="1" hangingPunct="1">
              <a:lnSpc>
                <a:spcPct val="80000"/>
              </a:lnSpc>
            </a:pPr>
            <a:r>
              <a:rPr lang="en-US" altLang="en-US" sz="2400" smtClean="0"/>
              <a:t>Have a clearly identifiable, unique letter or number on it for identification.  Other markings (grid coordinates, azimuths, directions) are not authorized.</a:t>
            </a:r>
          </a:p>
          <a:p>
            <a:pPr eaLnBrk="1" hangingPunct="1">
              <a:lnSpc>
                <a:spcPct val="80000"/>
              </a:lnSpc>
              <a:buFontTx/>
              <a:buNone/>
            </a:pPr>
            <a:endParaRPr lang="en-US" altLang="en-US" sz="2400" smtClean="0"/>
          </a:p>
        </p:txBody>
      </p:sp>
      <p:sp>
        <p:nvSpPr>
          <p:cNvPr id="24578"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pic>
        <p:nvPicPr>
          <p:cNvPr id="24581" name="Picture 4" descr="Land Nav"/>
          <p:cNvPicPr>
            <a:picLocks noChangeAspect="1" noChangeArrowheads="1"/>
          </p:cNvPicPr>
          <p:nvPr/>
        </p:nvPicPr>
        <p:blipFill>
          <a:blip r:embed="rId3">
            <a:extLst>
              <a:ext uri="{28A0092B-C50C-407E-A947-70E740481C1C}">
                <a14:useLocalDpi xmlns:a14="http://schemas.microsoft.com/office/drawing/2010/main" val="0"/>
              </a:ext>
            </a:extLst>
          </a:blip>
          <a:srcRect l="52499" t="35001" r="28751"/>
          <a:stretch>
            <a:fillRect/>
          </a:stretch>
        </p:blipFill>
        <p:spPr bwMode="auto">
          <a:xfrm>
            <a:off x="8077200" y="4267200"/>
            <a:ext cx="8778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5" descr="Land Nav"/>
          <p:cNvPicPr>
            <a:picLocks noChangeAspect="1" noChangeArrowheads="1"/>
          </p:cNvPicPr>
          <p:nvPr/>
        </p:nvPicPr>
        <p:blipFill>
          <a:blip r:embed="rId3">
            <a:extLst>
              <a:ext uri="{28A0092B-C50C-407E-A947-70E740481C1C}">
                <a14:useLocalDpi xmlns:a14="http://schemas.microsoft.com/office/drawing/2010/main" val="0"/>
              </a:ext>
            </a:extLst>
          </a:blip>
          <a:srcRect l="52499" t="35001" r="28751" b="45500"/>
          <a:stretch>
            <a:fillRect/>
          </a:stretch>
        </p:blipFill>
        <p:spPr bwMode="auto">
          <a:xfrm>
            <a:off x="914400" y="4886325"/>
            <a:ext cx="2133600"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6" descr="DSC02316"/>
          <p:cNvPicPr>
            <a:picLocks noChangeAspect="1" noChangeArrowheads="1"/>
          </p:cNvPicPr>
          <p:nvPr/>
        </p:nvPicPr>
        <p:blipFill>
          <a:blip r:embed="rId4">
            <a:extLst>
              <a:ext uri="{28A0092B-C50C-407E-A947-70E740481C1C}">
                <a14:useLocalDpi xmlns:a14="http://schemas.microsoft.com/office/drawing/2010/main" val="0"/>
              </a:ext>
            </a:extLst>
          </a:blip>
          <a:srcRect l="43416" t="9261" r="40955" b="72215"/>
          <a:stretch>
            <a:fillRect/>
          </a:stretch>
        </p:blipFill>
        <p:spPr bwMode="auto">
          <a:xfrm>
            <a:off x="4724400" y="4876800"/>
            <a:ext cx="1905000" cy="169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plit/>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7" name="Rectangle 23"/>
          <p:cNvSpPr>
            <a:spLocks noGrp="1" noChangeArrowheads="1"/>
          </p:cNvSpPr>
          <p:nvPr>
            <p:ph type="title"/>
          </p:nvPr>
        </p:nvSpPr>
        <p:spPr>
          <a:xfrm>
            <a:off x="457200" y="0"/>
            <a:ext cx="8229600" cy="1143000"/>
          </a:xfrm>
          <a:noFill/>
        </p:spPr>
        <p:txBody>
          <a:bodyPr/>
          <a:lstStyle/>
          <a:p>
            <a:pPr eaLnBrk="1" hangingPunct="1"/>
            <a:r>
              <a:rPr lang="en-US" altLang="en-US" smtClean="0"/>
              <a:t>Negotiate In Order</a:t>
            </a:r>
          </a:p>
        </p:txBody>
      </p:sp>
      <p:sp>
        <p:nvSpPr>
          <p:cNvPr id="149508" name="Rectangle 3"/>
          <p:cNvSpPr>
            <a:spLocks noGrp="1" noChangeArrowheads="1"/>
          </p:cNvSpPr>
          <p:nvPr>
            <p:ph type="body" sz="half" idx="1"/>
          </p:nvPr>
        </p:nvSpPr>
        <p:spPr>
          <a:xfrm>
            <a:off x="457200" y="1295400"/>
            <a:ext cx="8305800" cy="1371600"/>
          </a:xfrm>
        </p:spPr>
        <p:txBody>
          <a:bodyPr/>
          <a:lstStyle/>
          <a:p>
            <a:pPr marL="609600" indent="-609600" eaLnBrk="1" hangingPunct="1"/>
            <a:r>
              <a:rPr lang="en-US" altLang="en-US" sz="2400" smtClean="0"/>
              <a:t>AMEDDC&amp;S Pam 350-10 states that you must navigate from the start point, through the intermediate points, </a:t>
            </a:r>
            <a:r>
              <a:rPr lang="en-US" altLang="en-US" sz="2400" b="1" i="1" u="sng" smtClean="0">
                <a:solidFill>
                  <a:srgbClr val="800000"/>
                </a:solidFill>
              </a:rPr>
              <a:t>in order</a:t>
            </a:r>
            <a:r>
              <a:rPr lang="en-US" altLang="en-US" sz="2400" smtClean="0"/>
              <a:t>, to the end point.  </a:t>
            </a:r>
          </a:p>
        </p:txBody>
      </p:sp>
      <p:graphicFrame>
        <p:nvGraphicFramePr>
          <p:cNvPr id="149510" name="Object 24"/>
          <p:cNvGraphicFramePr>
            <a:graphicFrameLocks noGrp="1" noChangeAspect="1"/>
          </p:cNvGraphicFramePr>
          <p:nvPr>
            <p:ph sz="half" idx="2"/>
          </p:nvPr>
        </p:nvGraphicFramePr>
        <p:xfrm>
          <a:off x="1198563" y="2895600"/>
          <a:ext cx="2763837" cy="3763963"/>
        </p:xfrm>
        <a:graphic>
          <a:graphicData uri="http://schemas.openxmlformats.org/presentationml/2006/ole">
            <mc:AlternateContent xmlns:mc="http://schemas.openxmlformats.org/markup-compatibility/2006">
              <mc:Choice xmlns:v="urn:schemas-microsoft-com:vml" Requires="v">
                <p:oleObj spid="_x0000_s149529" name="Document" r:id="rId3" imgW="5955682" imgH="8112764" progId="Word.Document.8">
                  <p:embed/>
                </p:oleObj>
              </mc:Choice>
              <mc:Fallback>
                <p:oleObj name="Document" r:id="rId3" imgW="5955682" imgH="8112764" progId="Word.Document.8">
                  <p:embed/>
                  <p:pic>
                    <p:nvPicPr>
                      <p:cNvPr id="0" name="Object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8563" y="2895600"/>
                        <a:ext cx="2763837" cy="37639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9506" name="Footer Placeholder 5"/>
          <p:cNvSpPr>
            <a:spLocks noGrp="1"/>
          </p:cNvSpPr>
          <p:nvPr>
            <p:ph type="ftr" sz="quarter" idx="4294967295"/>
          </p:nvPr>
        </p:nvSpPr>
        <p:spPr>
          <a:xfrm>
            <a:off x="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grpSp>
        <p:nvGrpSpPr>
          <p:cNvPr id="149509" name="Group 21"/>
          <p:cNvGrpSpPr>
            <a:grpSpLocks/>
          </p:cNvGrpSpPr>
          <p:nvPr/>
        </p:nvGrpSpPr>
        <p:grpSpPr bwMode="auto">
          <a:xfrm>
            <a:off x="533400" y="3128963"/>
            <a:ext cx="8077200" cy="3543300"/>
            <a:chOff x="336" y="1971"/>
            <a:chExt cx="5088" cy="2232"/>
          </a:xfrm>
        </p:grpSpPr>
        <p:grpSp>
          <p:nvGrpSpPr>
            <p:cNvPr id="149513" name="Group 4"/>
            <p:cNvGrpSpPr>
              <a:grpSpLocks/>
            </p:cNvGrpSpPr>
            <p:nvPr/>
          </p:nvGrpSpPr>
          <p:grpSpPr bwMode="auto">
            <a:xfrm>
              <a:off x="336" y="1971"/>
              <a:ext cx="5088" cy="2232"/>
              <a:chOff x="336" y="1971"/>
              <a:chExt cx="5088" cy="2232"/>
            </a:xfrm>
          </p:grpSpPr>
          <p:pic>
            <p:nvPicPr>
              <p:cNvPr id="149518" name="Picture 5" descr="MAP LEFT CORNER"/>
              <p:cNvPicPr>
                <a:picLocks noChangeAspect="1" noChangeArrowheads="1"/>
              </p:cNvPicPr>
              <p:nvPr/>
            </p:nvPicPr>
            <p:blipFill>
              <a:blip r:embed="rId5">
                <a:extLst>
                  <a:ext uri="{28A0092B-C50C-407E-A947-70E740481C1C}">
                    <a14:useLocalDpi xmlns:a14="http://schemas.microsoft.com/office/drawing/2010/main" val="0"/>
                  </a:ext>
                </a:extLst>
              </a:blip>
              <a:srcRect l="2000" t="40894"/>
              <a:stretch>
                <a:fillRect/>
              </a:stretch>
            </p:blipFill>
            <p:spPr bwMode="auto">
              <a:xfrm>
                <a:off x="336" y="1971"/>
                <a:ext cx="5088" cy="2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19" name="Oval 6"/>
              <p:cNvSpPr>
                <a:spLocks noChangeArrowheads="1"/>
              </p:cNvSpPr>
              <p:nvPr/>
            </p:nvSpPr>
            <p:spPr bwMode="auto">
              <a:xfrm>
                <a:off x="3744" y="2880"/>
                <a:ext cx="48" cy="4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49520" name="Oval 7"/>
              <p:cNvSpPr>
                <a:spLocks noChangeArrowheads="1"/>
              </p:cNvSpPr>
              <p:nvPr/>
            </p:nvSpPr>
            <p:spPr bwMode="auto">
              <a:xfrm>
                <a:off x="3840" y="3264"/>
                <a:ext cx="48" cy="4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49521" name="Oval 8"/>
              <p:cNvSpPr>
                <a:spLocks noChangeArrowheads="1"/>
              </p:cNvSpPr>
              <p:nvPr/>
            </p:nvSpPr>
            <p:spPr bwMode="auto">
              <a:xfrm>
                <a:off x="3744" y="3504"/>
                <a:ext cx="48" cy="4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49522" name="Oval 9"/>
              <p:cNvSpPr>
                <a:spLocks noChangeArrowheads="1"/>
              </p:cNvSpPr>
              <p:nvPr/>
            </p:nvSpPr>
            <p:spPr bwMode="auto">
              <a:xfrm>
                <a:off x="3504" y="3120"/>
                <a:ext cx="48" cy="4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49523" name="Text Box 10"/>
              <p:cNvSpPr txBox="1">
                <a:spLocks noChangeArrowheads="1"/>
              </p:cNvSpPr>
              <p:nvPr/>
            </p:nvSpPr>
            <p:spPr bwMode="auto">
              <a:xfrm>
                <a:off x="3648" y="2668"/>
                <a:ext cx="28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FF0000"/>
                    </a:solidFill>
                  </a:rPr>
                  <a:t>SP</a:t>
                </a:r>
              </a:p>
            </p:txBody>
          </p:sp>
          <p:sp>
            <p:nvSpPr>
              <p:cNvPr id="149524" name="Text Box 11"/>
              <p:cNvSpPr txBox="1">
                <a:spLocks noChangeArrowheads="1"/>
              </p:cNvSpPr>
              <p:nvPr/>
            </p:nvSpPr>
            <p:spPr bwMode="auto">
              <a:xfrm>
                <a:off x="3648" y="3532"/>
                <a:ext cx="18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FF0000"/>
                    </a:solidFill>
                  </a:rPr>
                  <a:t>1</a:t>
                </a:r>
              </a:p>
            </p:txBody>
          </p:sp>
          <p:sp>
            <p:nvSpPr>
              <p:cNvPr id="149525" name="Text Box 12"/>
              <p:cNvSpPr txBox="1">
                <a:spLocks noChangeArrowheads="1"/>
              </p:cNvSpPr>
              <p:nvPr/>
            </p:nvSpPr>
            <p:spPr bwMode="auto">
              <a:xfrm>
                <a:off x="3888" y="3168"/>
                <a:ext cx="18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FF0000"/>
                    </a:solidFill>
                  </a:rPr>
                  <a:t>2</a:t>
                </a:r>
              </a:p>
            </p:txBody>
          </p:sp>
          <p:sp>
            <p:nvSpPr>
              <p:cNvPr id="149526" name="Text Box 13"/>
              <p:cNvSpPr txBox="1">
                <a:spLocks noChangeArrowheads="1"/>
              </p:cNvSpPr>
              <p:nvPr/>
            </p:nvSpPr>
            <p:spPr bwMode="auto">
              <a:xfrm>
                <a:off x="3317" y="3072"/>
                <a:ext cx="18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FF0000"/>
                    </a:solidFill>
                  </a:rPr>
                  <a:t>3</a:t>
                </a:r>
              </a:p>
            </p:txBody>
          </p:sp>
          <p:sp>
            <p:nvSpPr>
              <p:cNvPr id="149527" name="Oval 14"/>
              <p:cNvSpPr>
                <a:spLocks noChangeArrowheads="1"/>
              </p:cNvSpPr>
              <p:nvPr/>
            </p:nvSpPr>
            <p:spPr bwMode="auto">
              <a:xfrm>
                <a:off x="3408" y="2880"/>
                <a:ext cx="48" cy="4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49528" name="Text Box 15"/>
              <p:cNvSpPr txBox="1">
                <a:spLocks noChangeArrowheads="1"/>
              </p:cNvSpPr>
              <p:nvPr/>
            </p:nvSpPr>
            <p:spPr bwMode="auto">
              <a:xfrm>
                <a:off x="3266" y="2668"/>
                <a:ext cx="28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FF0000"/>
                    </a:solidFill>
                  </a:rPr>
                  <a:t>EP</a:t>
                </a:r>
              </a:p>
            </p:txBody>
          </p:sp>
        </p:grpSp>
        <p:sp>
          <p:nvSpPr>
            <p:cNvPr id="149514" name="Line 17"/>
            <p:cNvSpPr>
              <a:spLocks noChangeShapeType="1"/>
            </p:cNvSpPr>
            <p:nvPr/>
          </p:nvSpPr>
          <p:spPr bwMode="auto">
            <a:xfrm>
              <a:off x="3744" y="2928"/>
              <a:ext cx="0" cy="576"/>
            </a:xfrm>
            <a:prstGeom prst="line">
              <a:avLst/>
            </a:prstGeom>
            <a:noFill/>
            <a:ln w="25400">
              <a:solidFill>
                <a:srgbClr val="0033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9515" name="Line 18"/>
            <p:cNvSpPr>
              <a:spLocks noChangeShapeType="1"/>
            </p:cNvSpPr>
            <p:nvPr/>
          </p:nvSpPr>
          <p:spPr bwMode="auto">
            <a:xfrm flipV="1">
              <a:off x="3792" y="3312"/>
              <a:ext cx="48" cy="192"/>
            </a:xfrm>
            <a:prstGeom prst="line">
              <a:avLst/>
            </a:prstGeom>
            <a:noFill/>
            <a:ln w="25400">
              <a:solidFill>
                <a:srgbClr val="0033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9516" name="Line 19"/>
            <p:cNvSpPr>
              <a:spLocks noChangeShapeType="1"/>
            </p:cNvSpPr>
            <p:nvPr/>
          </p:nvSpPr>
          <p:spPr bwMode="auto">
            <a:xfrm flipH="1" flipV="1">
              <a:off x="3552" y="3168"/>
              <a:ext cx="288" cy="96"/>
            </a:xfrm>
            <a:prstGeom prst="line">
              <a:avLst/>
            </a:prstGeom>
            <a:noFill/>
            <a:ln w="25400">
              <a:solidFill>
                <a:srgbClr val="0033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9517" name="Line 20"/>
            <p:cNvSpPr>
              <a:spLocks noChangeShapeType="1"/>
            </p:cNvSpPr>
            <p:nvPr/>
          </p:nvSpPr>
          <p:spPr bwMode="auto">
            <a:xfrm flipH="1" flipV="1">
              <a:off x="3456" y="2928"/>
              <a:ext cx="48" cy="192"/>
            </a:xfrm>
            <a:prstGeom prst="line">
              <a:avLst/>
            </a:prstGeom>
            <a:noFill/>
            <a:ln w="25400">
              <a:solidFill>
                <a:srgbClr val="0033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49511" name="Oval 26"/>
          <p:cNvSpPr>
            <a:spLocks noChangeArrowheads="1"/>
          </p:cNvSpPr>
          <p:nvPr/>
        </p:nvSpPr>
        <p:spPr bwMode="auto">
          <a:xfrm>
            <a:off x="1066800" y="5867400"/>
            <a:ext cx="2438400" cy="304800"/>
          </a:xfrm>
          <a:prstGeom prst="ellipse">
            <a:avLst/>
          </a:prstGeom>
          <a:noFill/>
          <a:ln w="22225" cap="rnd">
            <a:solidFill>
              <a:srgbClr val="FF00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49512" name="Oval 27"/>
          <p:cNvSpPr>
            <a:spLocks noChangeArrowheads="1"/>
          </p:cNvSpPr>
          <p:nvPr/>
        </p:nvSpPr>
        <p:spPr bwMode="auto">
          <a:xfrm>
            <a:off x="2819400" y="3810000"/>
            <a:ext cx="914400" cy="228600"/>
          </a:xfrm>
          <a:prstGeom prst="ellipse">
            <a:avLst/>
          </a:prstGeom>
          <a:noFill/>
          <a:ln w="22225" cap="rnd">
            <a:solidFill>
              <a:srgbClr val="FF00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2" name="Rectangle 19"/>
          <p:cNvSpPr>
            <a:spLocks noGrp="1" noChangeArrowheads="1"/>
          </p:cNvSpPr>
          <p:nvPr>
            <p:ph type="title"/>
          </p:nvPr>
        </p:nvSpPr>
        <p:spPr>
          <a:xfrm>
            <a:off x="457200" y="76200"/>
            <a:ext cx="8229600" cy="1143000"/>
          </a:xfrm>
          <a:noFill/>
        </p:spPr>
        <p:txBody>
          <a:bodyPr/>
          <a:lstStyle/>
          <a:p>
            <a:pPr eaLnBrk="1" hangingPunct="1"/>
            <a:r>
              <a:rPr lang="en-US" altLang="en-US" smtClean="0"/>
              <a:t>Negotiating Your Course</a:t>
            </a:r>
          </a:p>
        </p:txBody>
      </p:sp>
      <p:sp>
        <p:nvSpPr>
          <p:cNvPr id="150531" name="Rectangle 3"/>
          <p:cNvSpPr>
            <a:spLocks noGrp="1" noChangeArrowheads="1"/>
          </p:cNvSpPr>
          <p:nvPr>
            <p:ph idx="1"/>
          </p:nvPr>
        </p:nvSpPr>
        <p:spPr>
          <a:xfrm>
            <a:off x="457200" y="1143000"/>
            <a:ext cx="8229600" cy="5410200"/>
          </a:xfrm>
        </p:spPr>
        <p:txBody>
          <a:bodyPr/>
          <a:lstStyle/>
          <a:p>
            <a:pPr marL="609600" indent="-609600" eaLnBrk="1" hangingPunct="1">
              <a:lnSpc>
                <a:spcPct val="90000"/>
              </a:lnSpc>
              <a:buFontTx/>
              <a:buAutoNum type="arabicPeriod" startAt="11"/>
            </a:pPr>
            <a:r>
              <a:rPr lang="en-US" altLang="en-US" sz="2800" smtClean="0"/>
              <a:t>There are two methods that are normally used to find your points (navigate to them).  We will only discuss dead reckoning in depth.</a:t>
            </a:r>
          </a:p>
          <a:p>
            <a:pPr marL="609600" indent="-609600" eaLnBrk="1" hangingPunct="1">
              <a:lnSpc>
                <a:spcPct val="90000"/>
              </a:lnSpc>
            </a:pPr>
            <a:r>
              <a:rPr lang="en-US" altLang="en-US" sz="2800" smtClean="0"/>
              <a:t>Dead reckoning</a:t>
            </a:r>
          </a:p>
          <a:p>
            <a:pPr marL="990600" lvl="1" indent="-533400" eaLnBrk="1" hangingPunct="1">
              <a:lnSpc>
                <a:spcPct val="90000"/>
              </a:lnSpc>
            </a:pPr>
            <a:r>
              <a:rPr lang="en-US" altLang="en-US" sz="2400" smtClean="0"/>
              <a:t>Finding the straight line distance and direction from one point to the next</a:t>
            </a:r>
          </a:p>
          <a:p>
            <a:pPr marL="609600" indent="-609600" eaLnBrk="1" hangingPunct="1">
              <a:lnSpc>
                <a:spcPct val="90000"/>
              </a:lnSpc>
            </a:pPr>
            <a:r>
              <a:rPr lang="en-US" altLang="en-US" sz="2800" smtClean="0"/>
              <a:t>Terrain Association</a:t>
            </a:r>
          </a:p>
          <a:p>
            <a:pPr marL="990600" lvl="1" indent="-533400" eaLnBrk="1" hangingPunct="1">
              <a:lnSpc>
                <a:spcPct val="90000"/>
              </a:lnSpc>
            </a:pPr>
            <a:r>
              <a:rPr lang="en-US" altLang="en-US" sz="2400" smtClean="0"/>
              <a:t>Using terrain features and man made features to find your points.</a:t>
            </a:r>
          </a:p>
          <a:p>
            <a:pPr marL="1371600" lvl="2" indent="-457200" eaLnBrk="1" hangingPunct="1">
              <a:lnSpc>
                <a:spcPct val="90000"/>
              </a:lnSpc>
            </a:pPr>
            <a:r>
              <a:rPr lang="en-US" altLang="en-US" sz="2000" smtClean="0"/>
              <a:t>Using the roads</a:t>
            </a:r>
          </a:p>
          <a:p>
            <a:pPr marL="990600" lvl="1" indent="-533400" eaLnBrk="1" hangingPunct="1">
              <a:lnSpc>
                <a:spcPct val="90000"/>
              </a:lnSpc>
            </a:pPr>
            <a:r>
              <a:rPr lang="en-US" altLang="en-US" sz="2400" smtClean="0"/>
              <a:t>Terrain association is NOT RECOMMENDED as the primary method for navigating to your points.  Features may not be the same as what is on the map.</a:t>
            </a:r>
          </a:p>
        </p:txBody>
      </p:sp>
      <p:sp>
        <p:nvSpPr>
          <p:cNvPr id="150530"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Tree>
  </p:cSld>
  <p:clrMapOvr>
    <a:masterClrMapping/>
  </p:clrMapOvr>
  <p:transition spd="med">
    <p:split/>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6" name="Rectangle 3"/>
          <p:cNvSpPr>
            <a:spLocks noGrp="1" noChangeArrowheads="1"/>
          </p:cNvSpPr>
          <p:nvPr>
            <p:ph type="title"/>
          </p:nvPr>
        </p:nvSpPr>
        <p:spPr>
          <a:xfrm>
            <a:off x="457200" y="76200"/>
            <a:ext cx="8229600" cy="1143000"/>
          </a:xfrm>
          <a:noFill/>
        </p:spPr>
        <p:txBody>
          <a:bodyPr/>
          <a:lstStyle/>
          <a:p>
            <a:pPr eaLnBrk="1" hangingPunct="1"/>
            <a:r>
              <a:rPr lang="en-US" altLang="en-US" smtClean="0"/>
              <a:t>Terrain Association</a:t>
            </a:r>
          </a:p>
        </p:txBody>
      </p:sp>
      <p:sp>
        <p:nvSpPr>
          <p:cNvPr id="151555" name="Rectangle 2"/>
          <p:cNvSpPr>
            <a:spLocks noGrp="1" noChangeArrowheads="1"/>
          </p:cNvSpPr>
          <p:nvPr>
            <p:ph idx="1"/>
          </p:nvPr>
        </p:nvSpPr>
        <p:spPr>
          <a:xfrm>
            <a:off x="152400" y="990600"/>
            <a:ext cx="8686800" cy="1981200"/>
          </a:xfrm>
          <a:noFill/>
        </p:spPr>
        <p:txBody>
          <a:bodyPr/>
          <a:lstStyle/>
          <a:p>
            <a:pPr marL="1371600" lvl="2" indent="-457200" eaLnBrk="1" hangingPunct="1"/>
            <a:r>
              <a:rPr lang="en-US" altLang="en-US" smtClean="0"/>
              <a:t>Candidates use this one so they don’t have to be in the woods.  They just follow the roads, if possible.</a:t>
            </a:r>
          </a:p>
          <a:p>
            <a:pPr marL="1371600" lvl="2" indent="-457200" eaLnBrk="1" hangingPunct="1"/>
            <a:r>
              <a:rPr lang="en-US" altLang="en-US" smtClean="0"/>
              <a:t>Major problem is that roads may not be “current” to what is depicted on the map</a:t>
            </a:r>
          </a:p>
        </p:txBody>
      </p:sp>
      <p:sp>
        <p:nvSpPr>
          <p:cNvPr id="151554"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pic>
        <p:nvPicPr>
          <p:cNvPr id="151557" name="Picture 5" descr="MAP LEFT CORNER"/>
          <p:cNvPicPr>
            <a:picLocks noChangeAspect="1" noChangeArrowheads="1"/>
          </p:cNvPicPr>
          <p:nvPr/>
        </p:nvPicPr>
        <p:blipFill>
          <a:blip r:embed="rId2">
            <a:extLst>
              <a:ext uri="{28A0092B-C50C-407E-A947-70E740481C1C}">
                <a14:useLocalDpi xmlns:a14="http://schemas.microsoft.com/office/drawing/2010/main" val="0"/>
              </a:ext>
            </a:extLst>
          </a:blip>
          <a:srcRect l="55623" t="50983" r="10170"/>
          <a:stretch>
            <a:fillRect/>
          </a:stretch>
        </p:blipFill>
        <p:spPr bwMode="auto">
          <a:xfrm>
            <a:off x="2133600" y="2895600"/>
            <a:ext cx="3733800" cy="377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8" name="Oval 6"/>
          <p:cNvSpPr>
            <a:spLocks noChangeArrowheads="1"/>
          </p:cNvSpPr>
          <p:nvPr/>
        </p:nvSpPr>
        <p:spPr bwMode="auto">
          <a:xfrm>
            <a:off x="3444875" y="3886200"/>
            <a:ext cx="101600" cy="9683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51559" name="Oval 7"/>
          <p:cNvSpPr>
            <a:spLocks noChangeArrowheads="1"/>
          </p:cNvSpPr>
          <p:nvPr/>
        </p:nvSpPr>
        <p:spPr bwMode="auto">
          <a:xfrm>
            <a:off x="2719388" y="4092575"/>
            <a:ext cx="100012" cy="9842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51560" name="Oval 8"/>
          <p:cNvSpPr>
            <a:spLocks noChangeArrowheads="1"/>
          </p:cNvSpPr>
          <p:nvPr/>
        </p:nvSpPr>
        <p:spPr bwMode="auto">
          <a:xfrm>
            <a:off x="3479800" y="4343400"/>
            <a:ext cx="101600" cy="9683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51561" name="Oval 9"/>
          <p:cNvSpPr>
            <a:spLocks noChangeArrowheads="1"/>
          </p:cNvSpPr>
          <p:nvPr/>
        </p:nvSpPr>
        <p:spPr bwMode="auto">
          <a:xfrm>
            <a:off x="3633788" y="5410200"/>
            <a:ext cx="100012" cy="9842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51562" name="Text Box 10"/>
          <p:cNvSpPr txBox="1">
            <a:spLocks noChangeArrowheads="1"/>
          </p:cNvSpPr>
          <p:nvPr/>
        </p:nvSpPr>
        <p:spPr bwMode="auto">
          <a:xfrm>
            <a:off x="3243263" y="3540125"/>
            <a:ext cx="4540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FF0000"/>
                </a:solidFill>
              </a:rPr>
              <a:t>SP</a:t>
            </a:r>
          </a:p>
        </p:txBody>
      </p:sp>
      <p:sp>
        <p:nvSpPr>
          <p:cNvPr id="151563" name="Text Box 11"/>
          <p:cNvSpPr txBox="1">
            <a:spLocks noChangeArrowheads="1"/>
          </p:cNvSpPr>
          <p:nvPr/>
        </p:nvSpPr>
        <p:spPr bwMode="auto">
          <a:xfrm>
            <a:off x="3276600" y="4343400"/>
            <a:ext cx="2968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FF0000"/>
                </a:solidFill>
              </a:rPr>
              <a:t>1</a:t>
            </a:r>
          </a:p>
        </p:txBody>
      </p:sp>
      <p:sp>
        <p:nvSpPr>
          <p:cNvPr id="151564" name="Text Box 12"/>
          <p:cNvSpPr txBox="1">
            <a:spLocks noChangeArrowheads="1"/>
          </p:cNvSpPr>
          <p:nvPr/>
        </p:nvSpPr>
        <p:spPr bwMode="auto">
          <a:xfrm>
            <a:off x="2674938" y="4114800"/>
            <a:ext cx="2968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FF0000"/>
                </a:solidFill>
              </a:rPr>
              <a:t>2</a:t>
            </a:r>
          </a:p>
        </p:txBody>
      </p:sp>
      <p:sp>
        <p:nvSpPr>
          <p:cNvPr id="151565" name="Text Box 13"/>
          <p:cNvSpPr txBox="1">
            <a:spLocks noChangeArrowheads="1"/>
          </p:cNvSpPr>
          <p:nvPr/>
        </p:nvSpPr>
        <p:spPr bwMode="auto">
          <a:xfrm>
            <a:off x="3048000" y="5029200"/>
            <a:ext cx="2968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FF0000"/>
                </a:solidFill>
              </a:rPr>
              <a:t>3</a:t>
            </a:r>
          </a:p>
        </p:txBody>
      </p:sp>
      <p:sp>
        <p:nvSpPr>
          <p:cNvPr id="151566" name="Oval 14"/>
          <p:cNvSpPr>
            <a:spLocks noChangeArrowheads="1"/>
          </p:cNvSpPr>
          <p:nvPr/>
        </p:nvSpPr>
        <p:spPr bwMode="auto">
          <a:xfrm>
            <a:off x="3048000" y="5257800"/>
            <a:ext cx="101600" cy="9683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51567" name="Text Box 15"/>
          <p:cNvSpPr txBox="1">
            <a:spLocks noChangeArrowheads="1"/>
          </p:cNvSpPr>
          <p:nvPr/>
        </p:nvSpPr>
        <p:spPr bwMode="auto">
          <a:xfrm>
            <a:off x="3660775" y="5302250"/>
            <a:ext cx="4540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FF0000"/>
                </a:solidFill>
              </a:rPr>
              <a:t>EP</a:t>
            </a:r>
          </a:p>
        </p:txBody>
      </p:sp>
      <p:sp>
        <p:nvSpPr>
          <p:cNvPr id="193552" name="Text Box 16"/>
          <p:cNvSpPr txBox="1">
            <a:spLocks noChangeArrowheads="1"/>
          </p:cNvSpPr>
          <p:nvPr/>
        </p:nvSpPr>
        <p:spPr bwMode="auto">
          <a:xfrm>
            <a:off x="5867400" y="2209800"/>
            <a:ext cx="3276600" cy="448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b="1">
                <a:solidFill>
                  <a:schemeClr val="accent2"/>
                </a:solidFill>
              </a:rPr>
              <a:t>FOR EXAMPLE:</a:t>
            </a:r>
          </a:p>
          <a:p>
            <a:pPr eaLnBrk="1" hangingPunct="1">
              <a:spcBef>
                <a:spcPct val="50000"/>
              </a:spcBef>
              <a:buFontTx/>
              <a:buNone/>
            </a:pPr>
            <a:r>
              <a:rPr lang="en-US" altLang="en-US" sz="1800" b="1">
                <a:solidFill>
                  <a:schemeClr val="accent2"/>
                </a:solidFill>
              </a:rPr>
              <a:t>SP - 1:  Walk south on road to 4</a:t>
            </a:r>
            <a:r>
              <a:rPr lang="en-US" altLang="en-US" sz="1800" b="1" baseline="30000">
                <a:solidFill>
                  <a:schemeClr val="accent2"/>
                </a:solidFill>
              </a:rPr>
              <a:t>th</a:t>
            </a:r>
            <a:r>
              <a:rPr lang="en-US" altLang="en-US" sz="1800" b="1">
                <a:solidFill>
                  <a:schemeClr val="accent2"/>
                </a:solidFill>
              </a:rPr>
              <a:t> intersection turn right.  Pt on corner at end of road</a:t>
            </a:r>
          </a:p>
          <a:p>
            <a:pPr eaLnBrk="1" hangingPunct="1">
              <a:spcBef>
                <a:spcPct val="50000"/>
              </a:spcBef>
              <a:buFontTx/>
              <a:buNone/>
            </a:pPr>
            <a:r>
              <a:rPr lang="en-US" altLang="en-US" sz="1800" b="1">
                <a:solidFill>
                  <a:srgbClr val="008000"/>
                </a:solidFill>
              </a:rPr>
              <a:t>1 - 2:  Follow road to the NW around curve for 400 meters.  Pt on SE corner</a:t>
            </a:r>
          </a:p>
          <a:p>
            <a:pPr eaLnBrk="1" hangingPunct="1">
              <a:spcBef>
                <a:spcPct val="50000"/>
              </a:spcBef>
              <a:buFontTx/>
              <a:buNone/>
            </a:pPr>
            <a:r>
              <a:rPr lang="en-US" altLang="en-US" sz="1800" b="1">
                <a:solidFill>
                  <a:srgbClr val="FF0000"/>
                </a:solidFill>
              </a:rPr>
              <a:t>2 - 3:  Follow roads.  Pt is on North side of unimproved road near a windmill.</a:t>
            </a:r>
          </a:p>
          <a:p>
            <a:pPr eaLnBrk="1" hangingPunct="1">
              <a:spcBef>
                <a:spcPct val="50000"/>
              </a:spcBef>
              <a:buFontTx/>
              <a:buNone/>
            </a:pPr>
            <a:r>
              <a:rPr lang="en-US" altLang="en-US" sz="1800" b="1">
                <a:solidFill>
                  <a:srgbClr val="A50021"/>
                </a:solidFill>
              </a:rPr>
              <a:t>3 – EP:  Walk 800 meters at 93</a:t>
            </a:r>
            <a:r>
              <a:rPr lang="en-US" altLang="en-US" sz="1800" b="1">
                <a:solidFill>
                  <a:srgbClr val="A50021"/>
                </a:solidFill>
                <a:cs typeface="Arial" panose="020B0604020202020204" pitchFamily="34" charset="0"/>
              </a:rPr>
              <a:t>° to</a:t>
            </a:r>
            <a:r>
              <a:rPr lang="en-US" altLang="en-US" sz="1800" b="1">
                <a:solidFill>
                  <a:srgbClr val="A50021"/>
                </a:solidFill>
              </a:rPr>
              <a:t> the east.  Pt is on east side of a saddle between two hilltops.</a:t>
            </a:r>
          </a:p>
        </p:txBody>
      </p:sp>
      <p:sp>
        <p:nvSpPr>
          <p:cNvPr id="193556" name="Text Box 20"/>
          <p:cNvSpPr txBox="1">
            <a:spLocks noChangeArrowheads="1"/>
          </p:cNvSpPr>
          <p:nvPr/>
        </p:nvSpPr>
        <p:spPr bwMode="auto">
          <a:xfrm>
            <a:off x="0" y="2895600"/>
            <a:ext cx="2209800" cy="3525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b="1" i="1" u="sng">
                <a:solidFill>
                  <a:srgbClr val="CC0000"/>
                </a:solidFill>
              </a:rPr>
              <a:t>WARNING</a:t>
            </a:r>
          </a:p>
          <a:p>
            <a:pPr algn="ctr" eaLnBrk="1" hangingPunct="1">
              <a:spcBef>
                <a:spcPct val="50000"/>
              </a:spcBef>
              <a:buFontTx/>
              <a:buNone/>
            </a:pPr>
            <a:r>
              <a:rPr lang="en-US" altLang="en-US" sz="1800" b="1">
                <a:solidFill>
                  <a:srgbClr val="CC0000"/>
                </a:solidFill>
              </a:rPr>
              <a:t>Terrain association is not recommended as the primary method for negotiating your course.  Man made features change.  Many maps are old and not up to date.</a:t>
            </a:r>
          </a:p>
        </p:txBody>
      </p:sp>
      <p:grpSp>
        <p:nvGrpSpPr>
          <p:cNvPr id="193559" name="Group 23"/>
          <p:cNvGrpSpPr>
            <a:grpSpLocks/>
          </p:cNvGrpSpPr>
          <p:nvPr/>
        </p:nvGrpSpPr>
        <p:grpSpPr bwMode="auto">
          <a:xfrm>
            <a:off x="3581400" y="3886200"/>
            <a:ext cx="152400" cy="457200"/>
            <a:chOff x="2256" y="2448"/>
            <a:chExt cx="96" cy="288"/>
          </a:xfrm>
        </p:grpSpPr>
        <p:sp>
          <p:nvSpPr>
            <p:cNvPr id="151583" name="Line 21"/>
            <p:cNvSpPr>
              <a:spLocks noChangeShapeType="1"/>
            </p:cNvSpPr>
            <p:nvPr/>
          </p:nvSpPr>
          <p:spPr bwMode="auto">
            <a:xfrm>
              <a:off x="2256" y="2448"/>
              <a:ext cx="96" cy="240"/>
            </a:xfrm>
            <a:prstGeom prst="line">
              <a:avLst/>
            </a:prstGeom>
            <a:noFill/>
            <a:ln w="38100" cap="rnd">
              <a:solidFill>
                <a:srgbClr val="00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1584" name="Line 22"/>
            <p:cNvSpPr>
              <a:spLocks noChangeShapeType="1"/>
            </p:cNvSpPr>
            <p:nvPr/>
          </p:nvSpPr>
          <p:spPr bwMode="auto">
            <a:xfrm flipH="1">
              <a:off x="2256" y="2688"/>
              <a:ext cx="96" cy="48"/>
            </a:xfrm>
            <a:prstGeom prst="line">
              <a:avLst/>
            </a:prstGeom>
            <a:noFill/>
            <a:ln w="38100" cap="rnd">
              <a:solidFill>
                <a:srgbClr val="00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93562" name="Group 26"/>
          <p:cNvGrpSpPr>
            <a:grpSpLocks/>
          </p:cNvGrpSpPr>
          <p:nvPr/>
        </p:nvGrpSpPr>
        <p:grpSpPr bwMode="auto">
          <a:xfrm>
            <a:off x="2743200" y="3962400"/>
            <a:ext cx="762000" cy="381000"/>
            <a:chOff x="1728" y="2496"/>
            <a:chExt cx="480" cy="240"/>
          </a:xfrm>
        </p:grpSpPr>
        <p:sp>
          <p:nvSpPr>
            <p:cNvPr id="151581" name="Line 24"/>
            <p:cNvSpPr>
              <a:spLocks noChangeShapeType="1"/>
            </p:cNvSpPr>
            <p:nvPr/>
          </p:nvSpPr>
          <p:spPr bwMode="auto">
            <a:xfrm flipH="1" flipV="1">
              <a:off x="1920" y="2496"/>
              <a:ext cx="288" cy="240"/>
            </a:xfrm>
            <a:prstGeom prst="line">
              <a:avLst/>
            </a:prstGeom>
            <a:noFill/>
            <a:ln w="38100" cap="rnd">
              <a:solidFill>
                <a:srgbClr val="008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1582" name="Line 25"/>
            <p:cNvSpPr>
              <a:spLocks noChangeShapeType="1"/>
            </p:cNvSpPr>
            <p:nvPr/>
          </p:nvSpPr>
          <p:spPr bwMode="auto">
            <a:xfrm flipH="1">
              <a:off x="1728" y="2496"/>
              <a:ext cx="192" cy="96"/>
            </a:xfrm>
            <a:prstGeom prst="line">
              <a:avLst/>
            </a:prstGeom>
            <a:noFill/>
            <a:ln w="38100" cap="rnd">
              <a:solidFill>
                <a:srgbClr val="008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93570" name="Group 34"/>
          <p:cNvGrpSpPr>
            <a:grpSpLocks/>
          </p:cNvGrpSpPr>
          <p:nvPr/>
        </p:nvGrpSpPr>
        <p:grpSpPr bwMode="auto">
          <a:xfrm>
            <a:off x="2590800" y="4191000"/>
            <a:ext cx="457200" cy="1143000"/>
            <a:chOff x="1632" y="2640"/>
            <a:chExt cx="288" cy="720"/>
          </a:xfrm>
        </p:grpSpPr>
        <p:sp>
          <p:nvSpPr>
            <p:cNvPr id="151574" name="Line 27"/>
            <p:cNvSpPr>
              <a:spLocks noChangeShapeType="1"/>
            </p:cNvSpPr>
            <p:nvPr/>
          </p:nvSpPr>
          <p:spPr bwMode="auto">
            <a:xfrm flipH="1">
              <a:off x="1680" y="2640"/>
              <a:ext cx="48" cy="96"/>
            </a:xfrm>
            <a:prstGeom prst="line">
              <a:avLst/>
            </a:prstGeom>
            <a:noFill/>
            <a:ln w="38100" cap="rnd">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1575" name="Line 28"/>
            <p:cNvSpPr>
              <a:spLocks noChangeShapeType="1"/>
            </p:cNvSpPr>
            <p:nvPr/>
          </p:nvSpPr>
          <p:spPr bwMode="auto">
            <a:xfrm>
              <a:off x="1680" y="2736"/>
              <a:ext cx="0" cy="96"/>
            </a:xfrm>
            <a:prstGeom prst="line">
              <a:avLst/>
            </a:prstGeom>
            <a:noFill/>
            <a:ln w="38100" cap="rnd">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1576" name="Line 29"/>
            <p:cNvSpPr>
              <a:spLocks noChangeShapeType="1"/>
            </p:cNvSpPr>
            <p:nvPr/>
          </p:nvSpPr>
          <p:spPr bwMode="auto">
            <a:xfrm flipH="1">
              <a:off x="1632" y="2832"/>
              <a:ext cx="48" cy="0"/>
            </a:xfrm>
            <a:prstGeom prst="line">
              <a:avLst/>
            </a:prstGeom>
            <a:noFill/>
            <a:ln w="38100" cap="rnd">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1577" name="Line 30"/>
            <p:cNvSpPr>
              <a:spLocks noChangeShapeType="1"/>
            </p:cNvSpPr>
            <p:nvPr/>
          </p:nvSpPr>
          <p:spPr bwMode="auto">
            <a:xfrm>
              <a:off x="1632" y="2832"/>
              <a:ext cx="0" cy="240"/>
            </a:xfrm>
            <a:prstGeom prst="line">
              <a:avLst/>
            </a:prstGeom>
            <a:noFill/>
            <a:ln w="38100" cap="rnd">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1578" name="Line 31"/>
            <p:cNvSpPr>
              <a:spLocks noChangeShapeType="1"/>
            </p:cNvSpPr>
            <p:nvPr/>
          </p:nvSpPr>
          <p:spPr bwMode="auto">
            <a:xfrm>
              <a:off x="1632" y="3072"/>
              <a:ext cx="144" cy="0"/>
            </a:xfrm>
            <a:prstGeom prst="line">
              <a:avLst/>
            </a:prstGeom>
            <a:noFill/>
            <a:ln w="38100" cap="rnd">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1579" name="Line 32"/>
            <p:cNvSpPr>
              <a:spLocks noChangeShapeType="1"/>
            </p:cNvSpPr>
            <p:nvPr/>
          </p:nvSpPr>
          <p:spPr bwMode="auto">
            <a:xfrm>
              <a:off x="1776" y="3072"/>
              <a:ext cx="0" cy="288"/>
            </a:xfrm>
            <a:prstGeom prst="line">
              <a:avLst/>
            </a:prstGeom>
            <a:noFill/>
            <a:ln w="38100" cap="rnd">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1580" name="Line 33"/>
            <p:cNvSpPr>
              <a:spLocks noChangeShapeType="1"/>
            </p:cNvSpPr>
            <p:nvPr/>
          </p:nvSpPr>
          <p:spPr bwMode="auto">
            <a:xfrm>
              <a:off x="1776" y="3360"/>
              <a:ext cx="144" cy="0"/>
            </a:xfrm>
            <a:prstGeom prst="line">
              <a:avLst/>
            </a:prstGeom>
            <a:noFill/>
            <a:ln w="38100" cap="rnd">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93571" name="Line 35"/>
          <p:cNvSpPr>
            <a:spLocks noChangeShapeType="1"/>
          </p:cNvSpPr>
          <p:nvPr/>
        </p:nvSpPr>
        <p:spPr bwMode="auto">
          <a:xfrm>
            <a:off x="3124200" y="5334000"/>
            <a:ext cx="533400" cy="76200"/>
          </a:xfrm>
          <a:prstGeom prst="line">
            <a:avLst/>
          </a:prstGeom>
          <a:noFill/>
          <a:ln w="38100" cap="rnd">
            <a:solidFill>
              <a:srgbClr val="8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spd="med">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93556"/>
                                        </p:tgtEl>
                                        <p:attrNameLst>
                                          <p:attrName>style.visibility</p:attrName>
                                        </p:attrNameLst>
                                      </p:cBhvr>
                                      <p:to>
                                        <p:strVal val="visible"/>
                                      </p:to>
                                    </p:set>
                                    <p:animEffect transition="in" filter="wheel(4)">
                                      <p:cBhvr>
                                        <p:cTn id="7" dur="3000"/>
                                        <p:tgtEl>
                                          <p:spTgt spid="1935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93559"/>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93552">
                                            <p:txEl>
                                              <p:pRg st="1" end="1"/>
                                            </p:txEl>
                                          </p:spTgt>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193562"/>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93552">
                                            <p:txEl>
                                              <p:pRg st="2" end="2"/>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193570"/>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93552">
                                            <p:txEl>
                                              <p:pRg st="3" end="3"/>
                                            </p:txEl>
                                          </p:spTgt>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93571"/>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9355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56" grpId="0"/>
      <p:bldP spid="193571"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80" name="Rectangle 3"/>
          <p:cNvSpPr>
            <a:spLocks noGrp="1" noChangeArrowheads="1"/>
          </p:cNvSpPr>
          <p:nvPr>
            <p:ph type="title"/>
          </p:nvPr>
        </p:nvSpPr>
        <p:spPr>
          <a:xfrm>
            <a:off x="457200" y="76200"/>
            <a:ext cx="8229600" cy="1143000"/>
          </a:xfrm>
          <a:noFill/>
        </p:spPr>
        <p:txBody>
          <a:bodyPr/>
          <a:lstStyle/>
          <a:p>
            <a:pPr eaLnBrk="1" hangingPunct="1"/>
            <a:r>
              <a:rPr lang="en-US" altLang="en-US" smtClean="0"/>
              <a:t>Plotting Your Course</a:t>
            </a:r>
          </a:p>
        </p:txBody>
      </p:sp>
      <p:sp>
        <p:nvSpPr>
          <p:cNvPr id="152579" name="Rectangle 2"/>
          <p:cNvSpPr>
            <a:spLocks noGrp="1" noChangeArrowheads="1"/>
          </p:cNvSpPr>
          <p:nvPr>
            <p:ph idx="1"/>
          </p:nvPr>
        </p:nvSpPr>
        <p:spPr>
          <a:xfrm>
            <a:off x="457200" y="1143000"/>
            <a:ext cx="8229600" cy="4953000"/>
          </a:xfrm>
        </p:spPr>
        <p:txBody>
          <a:bodyPr/>
          <a:lstStyle/>
          <a:p>
            <a:pPr marL="609600" indent="-609600" eaLnBrk="1" hangingPunct="1">
              <a:buFontTx/>
              <a:buAutoNum type="arabicPeriod" startAt="11"/>
            </a:pPr>
            <a:r>
              <a:rPr lang="en-US" altLang="en-US" smtClean="0"/>
              <a:t>Now that your points are plotted, it’s time to figure out the distance and direction (azimuth) for your course. </a:t>
            </a:r>
          </a:p>
          <a:p>
            <a:pPr marL="990600" lvl="1" indent="-533400" eaLnBrk="1" hangingPunct="1"/>
            <a:r>
              <a:rPr lang="en-US" altLang="en-US" smtClean="0"/>
              <a:t>Determine the distance and direction from SP to 1</a:t>
            </a:r>
            <a:r>
              <a:rPr lang="en-US" altLang="en-US" baseline="30000" smtClean="0"/>
              <a:t>st</a:t>
            </a:r>
            <a:r>
              <a:rPr lang="en-US" altLang="en-US" smtClean="0"/>
              <a:t>, 1</a:t>
            </a:r>
            <a:r>
              <a:rPr lang="en-US" altLang="en-US" baseline="30000" smtClean="0"/>
              <a:t>st</a:t>
            </a:r>
            <a:r>
              <a:rPr lang="en-US" altLang="en-US" smtClean="0"/>
              <a:t> to 2</a:t>
            </a:r>
            <a:r>
              <a:rPr lang="en-US" altLang="en-US" baseline="30000" smtClean="0"/>
              <a:t>nd</a:t>
            </a:r>
            <a:r>
              <a:rPr lang="en-US" altLang="en-US" smtClean="0"/>
              <a:t>, 2</a:t>
            </a:r>
            <a:r>
              <a:rPr lang="en-US" altLang="en-US" baseline="30000" smtClean="0"/>
              <a:t>nd</a:t>
            </a:r>
            <a:r>
              <a:rPr lang="en-US" altLang="en-US" smtClean="0"/>
              <a:t> to 3</a:t>
            </a:r>
            <a:r>
              <a:rPr lang="en-US" altLang="en-US" baseline="30000" smtClean="0"/>
              <a:t>rd</a:t>
            </a:r>
            <a:r>
              <a:rPr lang="en-US" altLang="en-US" smtClean="0"/>
              <a:t>, and 3</a:t>
            </a:r>
            <a:r>
              <a:rPr lang="en-US" altLang="en-US" baseline="30000" smtClean="0"/>
              <a:t>rd</a:t>
            </a:r>
            <a:r>
              <a:rPr lang="en-US" altLang="en-US" smtClean="0"/>
              <a:t> to EP.</a:t>
            </a:r>
          </a:p>
          <a:p>
            <a:pPr marL="990600" lvl="1" indent="-533400" eaLnBrk="1" hangingPunct="1"/>
            <a:endParaRPr lang="en-US" altLang="en-US" smtClean="0"/>
          </a:p>
          <a:p>
            <a:pPr marL="990600" lvl="1" indent="-533400" eaLnBrk="1" hangingPunct="1"/>
            <a:r>
              <a:rPr lang="en-US" altLang="en-US" smtClean="0"/>
              <a:t>We will start with the SP to 1</a:t>
            </a:r>
            <a:r>
              <a:rPr lang="en-US" altLang="en-US" baseline="30000" smtClean="0"/>
              <a:t>st</a:t>
            </a:r>
            <a:r>
              <a:rPr lang="en-US" altLang="en-US" smtClean="0"/>
              <a:t> Point</a:t>
            </a:r>
          </a:p>
        </p:txBody>
      </p:sp>
      <p:sp>
        <p:nvSpPr>
          <p:cNvPr id="152578"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Tree>
  </p:cSld>
  <p:clrMapOvr>
    <a:masterClrMapping/>
  </p:clrMapOvr>
  <p:transition spd="med">
    <p:split/>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5" name="Rectangle 22"/>
          <p:cNvSpPr>
            <a:spLocks noGrp="1" noChangeArrowheads="1"/>
          </p:cNvSpPr>
          <p:nvPr>
            <p:ph type="title"/>
          </p:nvPr>
        </p:nvSpPr>
        <p:spPr>
          <a:xfrm>
            <a:off x="457200" y="76200"/>
            <a:ext cx="8229600" cy="1143000"/>
          </a:xfrm>
          <a:noFill/>
        </p:spPr>
        <p:txBody>
          <a:bodyPr/>
          <a:lstStyle/>
          <a:p>
            <a:pPr eaLnBrk="1" hangingPunct="1"/>
            <a:r>
              <a:rPr lang="en-US" altLang="en-US" smtClean="0"/>
              <a:t>Plotting Your Course Cont.</a:t>
            </a:r>
          </a:p>
        </p:txBody>
      </p:sp>
      <p:sp>
        <p:nvSpPr>
          <p:cNvPr id="153603" name="Rectangle 3"/>
          <p:cNvSpPr>
            <a:spLocks noGrp="1" noChangeArrowheads="1"/>
          </p:cNvSpPr>
          <p:nvPr>
            <p:ph idx="1"/>
          </p:nvPr>
        </p:nvSpPr>
        <p:spPr>
          <a:xfrm>
            <a:off x="457200" y="1295400"/>
            <a:ext cx="8229600" cy="2438400"/>
          </a:xfrm>
        </p:spPr>
        <p:txBody>
          <a:bodyPr/>
          <a:lstStyle/>
          <a:p>
            <a:pPr marL="609600" indent="-609600" eaLnBrk="1" hangingPunct="1"/>
            <a:r>
              <a:rPr lang="en-US" altLang="en-US" smtClean="0"/>
              <a:t>Take one blank 3” x 5” card and write the information like on the example below.</a:t>
            </a:r>
          </a:p>
          <a:p>
            <a:pPr marL="1371600" lvl="2" indent="-457200" eaLnBrk="1" hangingPunct="1"/>
            <a:r>
              <a:rPr lang="en-US" altLang="en-US" smtClean="0"/>
              <a:t>You could also do this on the back of your grade sheet.</a:t>
            </a:r>
          </a:p>
          <a:p>
            <a:pPr marL="1371600" lvl="2" indent="-457200" eaLnBrk="1" hangingPunct="1"/>
            <a:r>
              <a:rPr lang="en-US" altLang="en-US" smtClean="0"/>
              <a:t>This will help you in plotting your course. </a:t>
            </a:r>
          </a:p>
        </p:txBody>
      </p:sp>
      <p:sp>
        <p:nvSpPr>
          <p:cNvPr id="153602"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grpSp>
        <p:nvGrpSpPr>
          <p:cNvPr id="153604" name="Group 5"/>
          <p:cNvGrpSpPr>
            <a:grpSpLocks/>
          </p:cNvGrpSpPr>
          <p:nvPr/>
        </p:nvGrpSpPr>
        <p:grpSpPr bwMode="auto">
          <a:xfrm>
            <a:off x="2209800" y="3733800"/>
            <a:ext cx="4495800" cy="2819400"/>
            <a:chOff x="3120" y="1680"/>
            <a:chExt cx="2256" cy="1488"/>
          </a:xfrm>
        </p:grpSpPr>
        <p:grpSp>
          <p:nvGrpSpPr>
            <p:cNvPr id="153606" name="Group 6"/>
            <p:cNvGrpSpPr>
              <a:grpSpLocks/>
            </p:cNvGrpSpPr>
            <p:nvPr/>
          </p:nvGrpSpPr>
          <p:grpSpPr bwMode="auto">
            <a:xfrm>
              <a:off x="3168" y="1680"/>
              <a:ext cx="2208" cy="1488"/>
              <a:chOff x="768" y="1632"/>
              <a:chExt cx="2064" cy="1488"/>
            </a:xfrm>
          </p:grpSpPr>
          <p:sp>
            <p:nvSpPr>
              <p:cNvPr id="153613" name="Rectangle 7"/>
              <p:cNvSpPr>
                <a:spLocks noChangeArrowheads="1"/>
              </p:cNvSpPr>
              <p:nvPr/>
            </p:nvSpPr>
            <p:spPr bwMode="auto">
              <a:xfrm>
                <a:off x="768" y="1632"/>
                <a:ext cx="2064" cy="148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53614" name="Line 8"/>
              <p:cNvSpPr>
                <a:spLocks noChangeShapeType="1"/>
              </p:cNvSpPr>
              <p:nvPr/>
            </p:nvSpPr>
            <p:spPr bwMode="auto">
              <a:xfrm>
                <a:off x="768" y="1872"/>
                <a:ext cx="206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15" name="Line 9"/>
              <p:cNvSpPr>
                <a:spLocks noChangeShapeType="1"/>
              </p:cNvSpPr>
              <p:nvPr/>
            </p:nvSpPr>
            <p:spPr bwMode="auto">
              <a:xfrm>
                <a:off x="768" y="2064"/>
                <a:ext cx="206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16" name="Line 10"/>
              <p:cNvSpPr>
                <a:spLocks noChangeShapeType="1"/>
              </p:cNvSpPr>
              <p:nvPr/>
            </p:nvSpPr>
            <p:spPr bwMode="auto">
              <a:xfrm>
                <a:off x="768" y="2256"/>
                <a:ext cx="206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17" name="Line 11"/>
              <p:cNvSpPr>
                <a:spLocks noChangeShapeType="1"/>
              </p:cNvSpPr>
              <p:nvPr/>
            </p:nvSpPr>
            <p:spPr bwMode="auto">
              <a:xfrm>
                <a:off x="768" y="2448"/>
                <a:ext cx="206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18" name="Line 12"/>
              <p:cNvSpPr>
                <a:spLocks noChangeShapeType="1"/>
              </p:cNvSpPr>
              <p:nvPr/>
            </p:nvSpPr>
            <p:spPr bwMode="auto">
              <a:xfrm>
                <a:off x="768" y="2640"/>
                <a:ext cx="206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19" name="Line 13"/>
              <p:cNvSpPr>
                <a:spLocks noChangeShapeType="1"/>
              </p:cNvSpPr>
              <p:nvPr/>
            </p:nvSpPr>
            <p:spPr bwMode="auto">
              <a:xfrm>
                <a:off x="768" y="2832"/>
                <a:ext cx="206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20" name="Line 14"/>
              <p:cNvSpPr>
                <a:spLocks noChangeShapeType="1"/>
              </p:cNvSpPr>
              <p:nvPr/>
            </p:nvSpPr>
            <p:spPr bwMode="auto">
              <a:xfrm>
                <a:off x="768" y="3024"/>
                <a:ext cx="206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53607" name="Text Box 15"/>
            <p:cNvSpPr txBox="1">
              <a:spLocks noChangeArrowheads="1"/>
            </p:cNvSpPr>
            <p:nvPr/>
          </p:nvSpPr>
          <p:spPr bwMode="auto">
            <a:xfrm>
              <a:off x="3120" y="1920"/>
              <a:ext cx="475" cy="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Bradley Hand ITC" panose="03070402050302030203" pitchFamily="66" charset="0"/>
                </a:rPr>
                <a:t>SP – 1:</a:t>
              </a:r>
            </a:p>
          </p:txBody>
        </p:sp>
        <p:sp>
          <p:nvSpPr>
            <p:cNvPr id="153608" name="Text Box 16"/>
            <p:cNvSpPr txBox="1">
              <a:spLocks noChangeArrowheads="1"/>
            </p:cNvSpPr>
            <p:nvPr/>
          </p:nvSpPr>
          <p:spPr bwMode="auto">
            <a:xfrm>
              <a:off x="3168" y="2112"/>
              <a:ext cx="385"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Bradley Hand ITC" panose="03070402050302030203" pitchFamily="66" charset="0"/>
                </a:rPr>
                <a:t>1 – 2:</a:t>
              </a:r>
            </a:p>
          </p:txBody>
        </p:sp>
        <p:sp>
          <p:nvSpPr>
            <p:cNvPr id="153609" name="Text Box 17"/>
            <p:cNvSpPr txBox="1">
              <a:spLocks noChangeArrowheads="1"/>
            </p:cNvSpPr>
            <p:nvPr/>
          </p:nvSpPr>
          <p:spPr bwMode="auto">
            <a:xfrm>
              <a:off x="3168" y="2304"/>
              <a:ext cx="395"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Bradley Hand ITC" panose="03070402050302030203" pitchFamily="66" charset="0"/>
                </a:rPr>
                <a:t>2 – 3:</a:t>
              </a:r>
            </a:p>
          </p:txBody>
        </p:sp>
        <p:sp>
          <p:nvSpPr>
            <p:cNvPr id="153610" name="Text Box 18"/>
            <p:cNvSpPr txBox="1">
              <a:spLocks noChangeArrowheads="1"/>
            </p:cNvSpPr>
            <p:nvPr/>
          </p:nvSpPr>
          <p:spPr bwMode="auto">
            <a:xfrm>
              <a:off x="3168" y="2496"/>
              <a:ext cx="469"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Bradley Hand ITC" panose="03070402050302030203" pitchFamily="66" charset="0"/>
                </a:rPr>
                <a:t>3 – EP:</a:t>
              </a:r>
            </a:p>
          </p:txBody>
        </p:sp>
        <p:sp>
          <p:nvSpPr>
            <p:cNvPr id="153611" name="Text Box 19"/>
            <p:cNvSpPr txBox="1">
              <a:spLocks noChangeArrowheads="1"/>
            </p:cNvSpPr>
            <p:nvPr/>
          </p:nvSpPr>
          <p:spPr bwMode="auto">
            <a:xfrm>
              <a:off x="3836" y="1689"/>
              <a:ext cx="553"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Bradley Hand ITC" panose="03070402050302030203" pitchFamily="66" charset="0"/>
                </a:rPr>
                <a:t>Distance</a:t>
              </a:r>
            </a:p>
          </p:txBody>
        </p:sp>
        <p:sp>
          <p:nvSpPr>
            <p:cNvPr id="153612" name="Text Box 20"/>
            <p:cNvSpPr txBox="1">
              <a:spLocks noChangeArrowheads="1"/>
            </p:cNvSpPr>
            <p:nvPr/>
          </p:nvSpPr>
          <p:spPr bwMode="auto">
            <a:xfrm>
              <a:off x="4644" y="1689"/>
              <a:ext cx="582"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Bradley Hand ITC" panose="03070402050302030203" pitchFamily="66" charset="0"/>
                </a:rPr>
                <a:t>Azimuth</a:t>
              </a:r>
            </a:p>
          </p:txBody>
        </p:sp>
      </p:grpSp>
    </p:spTree>
  </p:cSld>
  <p:clrMapOvr>
    <a:masterClrMapping/>
  </p:clrMapOvr>
  <p:transition spd="med">
    <p:split/>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41" name="Rectangle 60"/>
          <p:cNvSpPr>
            <a:spLocks noGrp="1" noChangeArrowheads="1"/>
          </p:cNvSpPr>
          <p:nvPr>
            <p:ph type="title"/>
          </p:nvPr>
        </p:nvSpPr>
        <p:spPr>
          <a:xfrm>
            <a:off x="457200" y="0"/>
            <a:ext cx="8229600" cy="1143000"/>
          </a:xfrm>
          <a:noFill/>
        </p:spPr>
        <p:txBody>
          <a:bodyPr/>
          <a:lstStyle/>
          <a:p>
            <a:pPr eaLnBrk="1" hangingPunct="1"/>
            <a:r>
              <a:rPr lang="en-US" altLang="en-US" smtClean="0"/>
              <a:t>Plotting Your Course Cont.</a:t>
            </a:r>
          </a:p>
        </p:txBody>
      </p:sp>
      <p:sp>
        <p:nvSpPr>
          <p:cNvPr id="154627" name="Rectangle 3"/>
          <p:cNvSpPr>
            <a:spLocks noGrp="1" noChangeArrowheads="1"/>
          </p:cNvSpPr>
          <p:nvPr>
            <p:ph idx="1"/>
          </p:nvPr>
        </p:nvSpPr>
        <p:spPr>
          <a:xfrm>
            <a:off x="152400" y="990600"/>
            <a:ext cx="8763000" cy="2209800"/>
          </a:xfrm>
        </p:spPr>
        <p:txBody>
          <a:bodyPr/>
          <a:lstStyle/>
          <a:p>
            <a:pPr marL="1371600" lvl="2" indent="-457200" eaLnBrk="1" hangingPunct="1"/>
            <a:r>
              <a:rPr lang="en-US" altLang="en-US" sz="2800" smtClean="0"/>
              <a:t>Determine the distance from SP to 1</a:t>
            </a:r>
            <a:r>
              <a:rPr lang="en-US" altLang="en-US" sz="2800" baseline="30000" smtClean="0"/>
              <a:t>st</a:t>
            </a:r>
            <a:r>
              <a:rPr lang="en-US" altLang="en-US" sz="2800" smtClean="0"/>
              <a:t> Point</a:t>
            </a:r>
          </a:p>
          <a:p>
            <a:pPr marL="1752600" lvl="3" indent="-381000" eaLnBrk="1" hangingPunct="1"/>
            <a:r>
              <a:rPr lang="en-US" altLang="en-US" sz="2400" smtClean="0"/>
              <a:t>Place other 3” x 5” card so that it bisects the two points</a:t>
            </a:r>
          </a:p>
          <a:p>
            <a:pPr marL="1752600" lvl="3" indent="-381000" eaLnBrk="1" hangingPunct="1"/>
            <a:r>
              <a:rPr lang="en-US" altLang="en-US" sz="2400" smtClean="0"/>
              <a:t>Place a small tick on the 3” x 5” card at the middle of each point</a:t>
            </a:r>
          </a:p>
        </p:txBody>
      </p:sp>
      <p:sp>
        <p:nvSpPr>
          <p:cNvPr id="154626"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pic>
        <p:nvPicPr>
          <p:cNvPr id="154628" name="Picture 5" descr="MAP LEFT CORNER"/>
          <p:cNvPicPr>
            <a:picLocks noChangeAspect="1" noChangeArrowheads="1"/>
          </p:cNvPicPr>
          <p:nvPr/>
        </p:nvPicPr>
        <p:blipFill>
          <a:blip r:embed="rId2">
            <a:extLst>
              <a:ext uri="{28A0092B-C50C-407E-A947-70E740481C1C}">
                <a14:useLocalDpi xmlns:a14="http://schemas.microsoft.com/office/drawing/2010/main" val="0"/>
              </a:ext>
            </a:extLst>
          </a:blip>
          <a:srcRect l="2000" t="40894"/>
          <a:stretch>
            <a:fillRect/>
          </a:stretch>
        </p:blipFill>
        <p:spPr bwMode="auto">
          <a:xfrm>
            <a:off x="533400" y="3128963"/>
            <a:ext cx="80772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9" name="Oval 6"/>
          <p:cNvSpPr>
            <a:spLocks noChangeArrowheads="1"/>
          </p:cNvSpPr>
          <p:nvPr/>
        </p:nvSpPr>
        <p:spPr bwMode="auto">
          <a:xfrm>
            <a:off x="5943600" y="4572000"/>
            <a:ext cx="76200" cy="762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54630" name="Oval 7"/>
          <p:cNvSpPr>
            <a:spLocks noChangeArrowheads="1"/>
          </p:cNvSpPr>
          <p:nvPr/>
        </p:nvSpPr>
        <p:spPr bwMode="auto">
          <a:xfrm>
            <a:off x="6096000" y="5181600"/>
            <a:ext cx="76200" cy="762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54631" name="Oval 8"/>
          <p:cNvSpPr>
            <a:spLocks noChangeArrowheads="1"/>
          </p:cNvSpPr>
          <p:nvPr/>
        </p:nvSpPr>
        <p:spPr bwMode="auto">
          <a:xfrm>
            <a:off x="5943600" y="5562600"/>
            <a:ext cx="76200" cy="762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54632" name="Oval 9"/>
          <p:cNvSpPr>
            <a:spLocks noChangeArrowheads="1"/>
          </p:cNvSpPr>
          <p:nvPr/>
        </p:nvSpPr>
        <p:spPr bwMode="auto">
          <a:xfrm>
            <a:off x="5562600" y="4953000"/>
            <a:ext cx="76200" cy="762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54633" name="Text Box 10"/>
          <p:cNvSpPr txBox="1">
            <a:spLocks noChangeArrowheads="1"/>
          </p:cNvSpPr>
          <p:nvPr/>
        </p:nvSpPr>
        <p:spPr bwMode="auto">
          <a:xfrm>
            <a:off x="5870575" y="4235450"/>
            <a:ext cx="4540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FF0000"/>
                </a:solidFill>
              </a:rPr>
              <a:t>SP</a:t>
            </a:r>
          </a:p>
        </p:txBody>
      </p:sp>
      <p:sp>
        <p:nvSpPr>
          <p:cNvPr id="154634" name="Text Box 11"/>
          <p:cNvSpPr txBox="1">
            <a:spLocks noChangeArrowheads="1"/>
          </p:cNvSpPr>
          <p:nvPr/>
        </p:nvSpPr>
        <p:spPr bwMode="auto">
          <a:xfrm>
            <a:off x="5951538" y="5607050"/>
            <a:ext cx="2968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FF0000"/>
                </a:solidFill>
              </a:rPr>
              <a:t>1</a:t>
            </a:r>
          </a:p>
        </p:txBody>
      </p:sp>
      <p:sp>
        <p:nvSpPr>
          <p:cNvPr id="154635" name="Text Box 12"/>
          <p:cNvSpPr txBox="1">
            <a:spLocks noChangeArrowheads="1"/>
          </p:cNvSpPr>
          <p:nvPr/>
        </p:nvSpPr>
        <p:spPr bwMode="auto">
          <a:xfrm>
            <a:off x="6172200" y="5029200"/>
            <a:ext cx="2968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FF0000"/>
                </a:solidFill>
              </a:rPr>
              <a:t>2</a:t>
            </a:r>
          </a:p>
        </p:txBody>
      </p:sp>
      <p:sp>
        <p:nvSpPr>
          <p:cNvPr id="154636" name="Text Box 13"/>
          <p:cNvSpPr txBox="1">
            <a:spLocks noChangeArrowheads="1"/>
          </p:cNvSpPr>
          <p:nvPr/>
        </p:nvSpPr>
        <p:spPr bwMode="auto">
          <a:xfrm>
            <a:off x="5265738" y="4876800"/>
            <a:ext cx="2968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FF0000"/>
                </a:solidFill>
              </a:rPr>
              <a:t>3</a:t>
            </a:r>
          </a:p>
        </p:txBody>
      </p:sp>
      <p:sp>
        <p:nvSpPr>
          <p:cNvPr id="154637" name="Oval 14"/>
          <p:cNvSpPr>
            <a:spLocks noChangeArrowheads="1"/>
          </p:cNvSpPr>
          <p:nvPr/>
        </p:nvSpPr>
        <p:spPr bwMode="auto">
          <a:xfrm>
            <a:off x="5410200" y="4572000"/>
            <a:ext cx="76200" cy="762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54638" name="Text Box 15"/>
          <p:cNvSpPr txBox="1">
            <a:spLocks noChangeArrowheads="1"/>
          </p:cNvSpPr>
          <p:nvPr/>
        </p:nvSpPr>
        <p:spPr bwMode="auto">
          <a:xfrm>
            <a:off x="5184775" y="4235450"/>
            <a:ext cx="4540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FF0000"/>
                </a:solidFill>
              </a:rPr>
              <a:t>EP</a:t>
            </a:r>
          </a:p>
        </p:txBody>
      </p:sp>
      <p:grpSp>
        <p:nvGrpSpPr>
          <p:cNvPr id="154639" name="Group 25"/>
          <p:cNvGrpSpPr>
            <a:grpSpLocks/>
          </p:cNvGrpSpPr>
          <p:nvPr/>
        </p:nvGrpSpPr>
        <p:grpSpPr bwMode="auto">
          <a:xfrm>
            <a:off x="76200" y="3200400"/>
            <a:ext cx="3581400" cy="2362200"/>
            <a:chOff x="3120" y="1680"/>
            <a:chExt cx="2256" cy="1488"/>
          </a:xfrm>
        </p:grpSpPr>
        <p:grpSp>
          <p:nvGrpSpPr>
            <p:cNvPr id="154653" name="Group 26"/>
            <p:cNvGrpSpPr>
              <a:grpSpLocks/>
            </p:cNvGrpSpPr>
            <p:nvPr/>
          </p:nvGrpSpPr>
          <p:grpSpPr bwMode="auto">
            <a:xfrm>
              <a:off x="3168" y="1680"/>
              <a:ext cx="2208" cy="1488"/>
              <a:chOff x="768" y="1632"/>
              <a:chExt cx="2064" cy="1488"/>
            </a:xfrm>
          </p:grpSpPr>
          <p:sp>
            <p:nvSpPr>
              <p:cNvPr id="154660" name="Rectangle 27"/>
              <p:cNvSpPr>
                <a:spLocks noChangeArrowheads="1"/>
              </p:cNvSpPr>
              <p:nvPr/>
            </p:nvSpPr>
            <p:spPr bwMode="auto">
              <a:xfrm>
                <a:off x="768" y="1632"/>
                <a:ext cx="2064" cy="148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54661" name="Line 28"/>
              <p:cNvSpPr>
                <a:spLocks noChangeShapeType="1"/>
              </p:cNvSpPr>
              <p:nvPr/>
            </p:nvSpPr>
            <p:spPr bwMode="auto">
              <a:xfrm>
                <a:off x="768" y="1872"/>
                <a:ext cx="206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662" name="Line 29"/>
              <p:cNvSpPr>
                <a:spLocks noChangeShapeType="1"/>
              </p:cNvSpPr>
              <p:nvPr/>
            </p:nvSpPr>
            <p:spPr bwMode="auto">
              <a:xfrm>
                <a:off x="768" y="2064"/>
                <a:ext cx="206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663" name="Line 30"/>
              <p:cNvSpPr>
                <a:spLocks noChangeShapeType="1"/>
              </p:cNvSpPr>
              <p:nvPr/>
            </p:nvSpPr>
            <p:spPr bwMode="auto">
              <a:xfrm>
                <a:off x="768" y="2256"/>
                <a:ext cx="206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664" name="Line 31"/>
              <p:cNvSpPr>
                <a:spLocks noChangeShapeType="1"/>
              </p:cNvSpPr>
              <p:nvPr/>
            </p:nvSpPr>
            <p:spPr bwMode="auto">
              <a:xfrm>
                <a:off x="768" y="2448"/>
                <a:ext cx="206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665" name="Line 32"/>
              <p:cNvSpPr>
                <a:spLocks noChangeShapeType="1"/>
              </p:cNvSpPr>
              <p:nvPr/>
            </p:nvSpPr>
            <p:spPr bwMode="auto">
              <a:xfrm>
                <a:off x="768" y="2640"/>
                <a:ext cx="206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666" name="Line 33"/>
              <p:cNvSpPr>
                <a:spLocks noChangeShapeType="1"/>
              </p:cNvSpPr>
              <p:nvPr/>
            </p:nvSpPr>
            <p:spPr bwMode="auto">
              <a:xfrm>
                <a:off x="768" y="2832"/>
                <a:ext cx="206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667" name="Line 34"/>
              <p:cNvSpPr>
                <a:spLocks noChangeShapeType="1"/>
              </p:cNvSpPr>
              <p:nvPr/>
            </p:nvSpPr>
            <p:spPr bwMode="auto">
              <a:xfrm>
                <a:off x="768" y="3024"/>
                <a:ext cx="206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54654" name="Text Box 35"/>
            <p:cNvSpPr txBox="1">
              <a:spLocks noChangeArrowheads="1"/>
            </p:cNvSpPr>
            <p:nvPr/>
          </p:nvSpPr>
          <p:spPr bwMode="auto">
            <a:xfrm>
              <a:off x="3120" y="1920"/>
              <a:ext cx="59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Bradley Hand ITC" panose="03070402050302030203" pitchFamily="66" charset="0"/>
                </a:rPr>
                <a:t>SP – 1:</a:t>
              </a:r>
            </a:p>
          </p:txBody>
        </p:sp>
        <p:sp>
          <p:nvSpPr>
            <p:cNvPr id="154655" name="Text Box 36"/>
            <p:cNvSpPr txBox="1">
              <a:spLocks noChangeArrowheads="1"/>
            </p:cNvSpPr>
            <p:nvPr/>
          </p:nvSpPr>
          <p:spPr bwMode="auto">
            <a:xfrm>
              <a:off x="3168" y="2112"/>
              <a:ext cx="48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Bradley Hand ITC" panose="03070402050302030203" pitchFamily="66" charset="0"/>
                </a:rPr>
                <a:t>1 – 2:</a:t>
              </a:r>
            </a:p>
          </p:txBody>
        </p:sp>
        <p:sp>
          <p:nvSpPr>
            <p:cNvPr id="154656" name="Text Box 37"/>
            <p:cNvSpPr txBox="1">
              <a:spLocks noChangeArrowheads="1"/>
            </p:cNvSpPr>
            <p:nvPr/>
          </p:nvSpPr>
          <p:spPr bwMode="auto">
            <a:xfrm>
              <a:off x="3168" y="2304"/>
              <a:ext cx="49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Bradley Hand ITC" panose="03070402050302030203" pitchFamily="66" charset="0"/>
                </a:rPr>
                <a:t>2 – 3:</a:t>
              </a:r>
            </a:p>
          </p:txBody>
        </p:sp>
        <p:sp>
          <p:nvSpPr>
            <p:cNvPr id="154657" name="Text Box 38"/>
            <p:cNvSpPr txBox="1">
              <a:spLocks noChangeArrowheads="1"/>
            </p:cNvSpPr>
            <p:nvPr/>
          </p:nvSpPr>
          <p:spPr bwMode="auto">
            <a:xfrm>
              <a:off x="3168" y="2496"/>
              <a:ext cx="58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Bradley Hand ITC" panose="03070402050302030203" pitchFamily="66" charset="0"/>
                </a:rPr>
                <a:t>3 – EP:</a:t>
              </a:r>
            </a:p>
          </p:txBody>
        </p:sp>
        <p:sp>
          <p:nvSpPr>
            <p:cNvPr id="154658" name="Text Box 39"/>
            <p:cNvSpPr txBox="1">
              <a:spLocks noChangeArrowheads="1"/>
            </p:cNvSpPr>
            <p:nvPr/>
          </p:nvSpPr>
          <p:spPr bwMode="auto">
            <a:xfrm>
              <a:off x="3836" y="1689"/>
              <a:ext cx="69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Bradley Hand ITC" panose="03070402050302030203" pitchFamily="66" charset="0"/>
                </a:rPr>
                <a:t>Distance</a:t>
              </a:r>
            </a:p>
          </p:txBody>
        </p:sp>
        <p:sp>
          <p:nvSpPr>
            <p:cNvPr id="154659" name="Text Box 40"/>
            <p:cNvSpPr txBox="1">
              <a:spLocks noChangeArrowheads="1"/>
            </p:cNvSpPr>
            <p:nvPr/>
          </p:nvSpPr>
          <p:spPr bwMode="auto">
            <a:xfrm>
              <a:off x="4644" y="1689"/>
              <a:ext cx="73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Bradley Hand ITC" panose="03070402050302030203" pitchFamily="66" charset="0"/>
                </a:rPr>
                <a:t>Azimuth</a:t>
              </a:r>
            </a:p>
          </p:txBody>
        </p:sp>
      </p:grpSp>
      <p:grpSp>
        <p:nvGrpSpPr>
          <p:cNvPr id="154640" name="Group 58"/>
          <p:cNvGrpSpPr>
            <a:grpSpLocks/>
          </p:cNvGrpSpPr>
          <p:nvPr/>
        </p:nvGrpSpPr>
        <p:grpSpPr bwMode="auto">
          <a:xfrm>
            <a:off x="3886200" y="3200400"/>
            <a:ext cx="2057400" cy="3200400"/>
            <a:chOff x="2448" y="2016"/>
            <a:chExt cx="1296" cy="2016"/>
          </a:xfrm>
        </p:grpSpPr>
        <p:grpSp>
          <p:nvGrpSpPr>
            <p:cNvPr id="154642" name="Group 44"/>
            <p:cNvGrpSpPr>
              <a:grpSpLocks/>
            </p:cNvGrpSpPr>
            <p:nvPr/>
          </p:nvGrpSpPr>
          <p:grpSpPr bwMode="auto">
            <a:xfrm rot="5400000">
              <a:off x="2088" y="2376"/>
              <a:ext cx="2016" cy="1296"/>
              <a:chOff x="768" y="1632"/>
              <a:chExt cx="2064" cy="1488"/>
            </a:xfrm>
          </p:grpSpPr>
          <p:sp>
            <p:nvSpPr>
              <p:cNvPr id="154645" name="Rectangle 45"/>
              <p:cNvSpPr>
                <a:spLocks noChangeArrowheads="1"/>
              </p:cNvSpPr>
              <p:nvPr/>
            </p:nvSpPr>
            <p:spPr bwMode="auto">
              <a:xfrm>
                <a:off x="768" y="1632"/>
                <a:ext cx="2064" cy="148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54646" name="Line 46"/>
              <p:cNvSpPr>
                <a:spLocks noChangeShapeType="1"/>
              </p:cNvSpPr>
              <p:nvPr/>
            </p:nvSpPr>
            <p:spPr bwMode="auto">
              <a:xfrm>
                <a:off x="768" y="1872"/>
                <a:ext cx="206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647" name="Line 47"/>
              <p:cNvSpPr>
                <a:spLocks noChangeShapeType="1"/>
              </p:cNvSpPr>
              <p:nvPr/>
            </p:nvSpPr>
            <p:spPr bwMode="auto">
              <a:xfrm>
                <a:off x="768" y="2064"/>
                <a:ext cx="206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648" name="Line 48"/>
              <p:cNvSpPr>
                <a:spLocks noChangeShapeType="1"/>
              </p:cNvSpPr>
              <p:nvPr/>
            </p:nvSpPr>
            <p:spPr bwMode="auto">
              <a:xfrm>
                <a:off x="768" y="2256"/>
                <a:ext cx="206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649" name="Line 49"/>
              <p:cNvSpPr>
                <a:spLocks noChangeShapeType="1"/>
              </p:cNvSpPr>
              <p:nvPr/>
            </p:nvSpPr>
            <p:spPr bwMode="auto">
              <a:xfrm>
                <a:off x="768" y="2448"/>
                <a:ext cx="206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650" name="Line 50"/>
              <p:cNvSpPr>
                <a:spLocks noChangeShapeType="1"/>
              </p:cNvSpPr>
              <p:nvPr/>
            </p:nvSpPr>
            <p:spPr bwMode="auto">
              <a:xfrm>
                <a:off x="768" y="2640"/>
                <a:ext cx="206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651" name="Line 51"/>
              <p:cNvSpPr>
                <a:spLocks noChangeShapeType="1"/>
              </p:cNvSpPr>
              <p:nvPr/>
            </p:nvSpPr>
            <p:spPr bwMode="auto">
              <a:xfrm>
                <a:off x="768" y="2832"/>
                <a:ext cx="206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652" name="Line 52"/>
              <p:cNvSpPr>
                <a:spLocks noChangeShapeType="1"/>
              </p:cNvSpPr>
              <p:nvPr/>
            </p:nvSpPr>
            <p:spPr bwMode="auto">
              <a:xfrm>
                <a:off x="768" y="3024"/>
                <a:ext cx="206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54643" name="Line 55"/>
            <p:cNvSpPr>
              <a:spLocks noChangeShapeType="1"/>
            </p:cNvSpPr>
            <p:nvPr/>
          </p:nvSpPr>
          <p:spPr bwMode="auto">
            <a:xfrm>
              <a:off x="3648" y="2928"/>
              <a:ext cx="96"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644" name="Line 57"/>
            <p:cNvSpPr>
              <a:spLocks noChangeShapeType="1"/>
            </p:cNvSpPr>
            <p:nvPr/>
          </p:nvSpPr>
          <p:spPr bwMode="auto">
            <a:xfrm>
              <a:off x="3648" y="3504"/>
              <a:ext cx="96"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ransition spd="med">
    <p:split/>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67" name="Rectangle 57"/>
          <p:cNvSpPr>
            <a:spLocks noGrp="1" noChangeArrowheads="1"/>
          </p:cNvSpPr>
          <p:nvPr>
            <p:ph type="title"/>
          </p:nvPr>
        </p:nvSpPr>
        <p:spPr>
          <a:xfrm>
            <a:off x="457200" y="0"/>
            <a:ext cx="8229600" cy="1143000"/>
          </a:xfrm>
          <a:noFill/>
        </p:spPr>
        <p:txBody>
          <a:bodyPr/>
          <a:lstStyle/>
          <a:p>
            <a:pPr eaLnBrk="1" hangingPunct="1"/>
            <a:r>
              <a:rPr lang="en-US" altLang="en-US" smtClean="0"/>
              <a:t>Plotting Your Course Cont.</a:t>
            </a:r>
          </a:p>
        </p:txBody>
      </p:sp>
      <p:sp>
        <p:nvSpPr>
          <p:cNvPr id="155651" name="Rectangle 2"/>
          <p:cNvSpPr>
            <a:spLocks noGrp="1" noChangeArrowheads="1"/>
          </p:cNvSpPr>
          <p:nvPr>
            <p:ph idx="1"/>
          </p:nvPr>
        </p:nvSpPr>
        <p:spPr>
          <a:xfrm>
            <a:off x="457200" y="1066800"/>
            <a:ext cx="8229600" cy="2209800"/>
          </a:xfrm>
        </p:spPr>
        <p:txBody>
          <a:bodyPr/>
          <a:lstStyle/>
          <a:p>
            <a:pPr marL="990600" lvl="1" indent="-533400" eaLnBrk="1" hangingPunct="1">
              <a:lnSpc>
                <a:spcPct val="90000"/>
              </a:lnSpc>
            </a:pPr>
            <a:r>
              <a:rPr lang="en-US" altLang="en-US" smtClean="0"/>
              <a:t>Move to the bar scale and determine the distance in meters between the ticks on the 3”x 5” card </a:t>
            </a:r>
          </a:p>
          <a:p>
            <a:pPr marL="990600" lvl="1" indent="-533400" eaLnBrk="1" hangingPunct="1">
              <a:lnSpc>
                <a:spcPct val="90000"/>
              </a:lnSpc>
            </a:pPr>
            <a:r>
              <a:rPr lang="en-US" altLang="en-US" smtClean="0"/>
              <a:t>Then write it down on the 3” x 5” card next to SP - 1</a:t>
            </a:r>
          </a:p>
        </p:txBody>
      </p:sp>
      <p:sp>
        <p:nvSpPr>
          <p:cNvPr id="155650"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pic>
        <p:nvPicPr>
          <p:cNvPr id="155652" name="Picture 3" descr="MAP LEFT CORNER"/>
          <p:cNvPicPr>
            <a:picLocks noChangeAspect="1" noChangeArrowheads="1"/>
          </p:cNvPicPr>
          <p:nvPr/>
        </p:nvPicPr>
        <p:blipFill>
          <a:blip r:embed="rId2">
            <a:extLst>
              <a:ext uri="{28A0092B-C50C-407E-A947-70E740481C1C}">
                <a14:useLocalDpi xmlns:a14="http://schemas.microsoft.com/office/drawing/2010/main" val="0"/>
              </a:ext>
            </a:extLst>
          </a:blip>
          <a:srcRect l="2000" t="40894"/>
          <a:stretch>
            <a:fillRect/>
          </a:stretch>
        </p:blipFill>
        <p:spPr bwMode="auto">
          <a:xfrm>
            <a:off x="533400" y="3128963"/>
            <a:ext cx="80772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3" name="Oval 4"/>
          <p:cNvSpPr>
            <a:spLocks noChangeArrowheads="1"/>
          </p:cNvSpPr>
          <p:nvPr/>
        </p:nvSpPr>
        <p:spPr bwMode="auto">
          <a:xfrm>
            <a:off x="5943600" y="4572000"/>
            <a:ext cx="76200" cy="762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55654" name="Oval 5"/>
          <p:cNvSpPr>
            <a:spLocks noChangeArrowheads="1"/>
          </p:cNvSpPr>
          <p:nvPr/>
        </p:nvSpPr>
        <p:spPr bwMode="auto">
          <a:xfrm>
            <a:off x="6096000" y="5181600"/>
            <a:ext cx="76200" cy="762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55655" name="Oval 6"/>
          <p:cNvSpPr>
            <a:spLocks noChangeArrowheads="1"/>
          </p:cNvSpPr>
          <p:nvPr/>
        </p:nvSpPr>
        <p:spPr bwMode="auto">
          <a:xfrm>
            <a:off x="5943600" y="5562600"/>
            <a:ext cx="76200" cy="762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55656" name="Oval 7"/>
          <p:cNvSpPr>
            <a:spLocks noChangeArrowheads="1"/>
          </p:cNvSpPr>
          <p:nvPr/>
        </p:nvSpPr>
        <p:spPr bwMode="auto">
          <a:xfrm>
            <a:off x="5562600" y="4953000"/>
            <a:ext cx="76200" cy="762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55657" name="Text Box 8"/>
          <p:cNvSpPr txBox="1">
            <a:spLocks noChangeArrowheads="1"/>
          </p:cNvSpPr>
          <p:nvPr/>
        </p:nvSpPr>
        <p:spPr bwMode="auto">
          <a:xfrm>
            <a:off x="5870575" y="4235450"/>
            <a:ext cx="4540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FF0000"/>
                </a:solidFill>
              </a:rPr>
              <a:t>SP</a:t>
            </a:r>
          </a:p>
        </p:txBody>
      </p:sp>
      <p:sp>
        <p:nvSpPr>
          <p:cNvPr id="155658" name="Text Box 9"/>
          <p:cNvSpPr txBox="1">
            <a:spLocks noChangeArrowheads="1"/>
          </p:cNvSpPr>
          <p:nvPr/>
        </p:nvSpPr>
        <p:spPr bwMode="auto">
          <a:xfrm>
            <a:off x="5951538" y="5607050"/>
            <a:ext cx="2968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FF0000"/>
                </a:solidFill>
              </a:rPr>
              <a:t>1</a:t>
            </a:r>
          </a:p>
        </p:txBody>
      </p:sp>
      <p:sp>
        <p:nvSpPr>
          <p:cNvPr id="155659" name="Text Box 10"/>
          <p:cNvSpPr txBox="1">
            <a:spLocks noChangeArrowheads="1"/>
          </p:cNvSpPr>
          <p:nvPr/>
        </p:nvSpPr>
        <p:spPr bwMode="auto">
          <a:xfrm>
            <a:off x="6172200" y="5029200"/>
            <a:ext cx="2968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FF0000"/>
                </a:solidFill>
              </a:rPr>
              <a:t>2</a:t>
            </a:r>
          </a:p>
        </p:txBody>
      </p:sp>
      <p:sp>
        <p:nvSpPr>
          <p:cNvPr id="155660" name="Text Box 11"/>
          <p:cNvSpPr txBox="1">
            <a:spLocks noChangeArrowheads="1"/>
          </p:cNvSpPr>
          <p:nvPr/>
        </p:nvSpPr>
        <p:spPr bwMode="auto">
          <a:xfrm>
            <a:off x="5265738" y="4876800"/>
            <a:ext cx="2968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FF0000"/>
                </a:solidFill>
              </a:rPr>
              <a:t>3</a:t>
            </a:r>
          </a:p>
        </p:txBody>
      </p:sp>
      <p:sp>
        <p:nvSpPr>
          <p:cNvPr id="155661" name="Oval 12"/>
          <p:cNvSpPr>
            <a:spLocks noChangeArrowheads="1"/>
          </p:cNvSpPr>
          <p:nvPr/>
        </p:nvSpPr>
        <p:spPr bwMode="auto">
          <a:xfrm>
            <a:off x="5410200" y="4572000"/>
            <a:ext cx="76200" cy="762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55662" name="Text Box 13"/>
          <p:cNvSpPr txBox="1">
            <a:spLocks noChangeArrowheads="1"/>
          </p:cNvSpPr>
          <p:nvPr/>
        </p:nvSpPr>
        <p:spPr bwMode="auto">
          <a:xfrm>
            <a:off x="5184775" y="4235450"/>
            <a:ext cx="4540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FF0000"/>
                </a:solidFill>
              </a:rPr>
              <a:t>EP</a:t>
            </a:r>
          </a:p>
        </p:txBody>
      </p:sp>
      <p:grpSp>
        <p:nvGrpSpPr>
          <p:cNvPr id="155663" name="Group 14"/>
          <p:cNvGrpSpPr>
            <a:grpSpLocks/>
          </p:cNvGrpSpPr>
          <p:nvPr/>
        </p:nvGrpSpPr>
        <p:grpSpPr bwMode="auto">
          <a:xfrm>
            <a:off x="76200" y="3200400"/>
            <a:ext cx="3581400" cy="2362200"/>
            <a:chOff x="3120" y="1680"/>
            <a:chExt cx="2256" cy="1488"/>
          </a:xfrm>
        </p:grpSpPr>
        <p:grpSp>
          <p:nvGrpSpPr>
            <p:cNvPr id="155679" name="Group 15"/>
            <p:cNvGrpSpPr>
              <a:grpSpLocks/>
            </p:cNvGrpSpPr>
            <p:nvPr/>
          </p:nvGrpSpPr>
          <p:grpSpPr bwMode="auto">
            <a:xfrm>
              <a:off x="3168" y="1680"/>
              <a:ext cx="2208" cy="1488"/>
              <a:chOff x="768" y="1632"/>
              <a:chExt cx="2064" cy="1488"/>
            </a:xfrm>
          </p:grpSpPr>
          <p:sp>
            <p:nvSpPr>
              <p:cNvPr id="155686" name="Rectangle 16"/>
              <p:cNvSpPr>
                <a:spLocks noChangeArrowheads="1"/>
              </p:cNvSpPr>
              <p:nvPr/>
            </p:nvSpPr>
            <p:spPr bwMode="auto">
              <a:xfrm>
                <a:off x="768" y="1632"/>
                <a:ext cx="2064" cy="148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55687" name="Line 17"/>
              <p:cNvSpPr>
                <a:spLocks noChangeShapeType="1"/>
              </p:cNvSpPr>
              <p:nvPr/>
            </p:nvSpPr>
            <p:spPr bwMode="auto">
              <a:xfrm>
                <a:off x="768" y="1872"/>
                <a:ext cx="206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688" name="Line 18"/>
              <p:cNvSpPr>
                <a:spLocks noChangeShapeType="1"/>
              </p:cNvSpPr>
              <p:nvPr/>
            </p:nvSpPr>
            <p:spPr bwMode="auto">
              <a:xfrm>
                <a:off x="768" y="2064"/>
                <a:ext cx="206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689" name="Line 19"/>
              <p:cNvSpPr>
                <a:spLocks noChangeShapeType="1"/>
              </p:cNvSpPr>
              <p:nvPr/>
            </p:nvSpPr>
            <p:spPr bwMode="auto">
              <a:xfrm>
                <a:off x="768" y="2256"/>
                <a:ext cx="206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690" name="Line 20"/>
              <p:cNvSpPr>
                <a:spLocks noChangeShapeType="1"/>
              </p:cNvSpPr>
              <p:nvPr/>
            </p:nvSpPr>
            <p:spPr bwMode="auto">
              <a:xfrm>
                <a:off x="768" y="2448"/>
                <a:ext cx="206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691" name="Line 21"/>
              <p:cNvSpPr>
                <a:spLocks noChangeShapeType="1"/>
              </p:cNvSpPr>
              <p:nvPr/>
            </p:nvSpPr>
            <p:spPr bwMode="auto">
              <a:xfrm>
                <a:off x="768" y="2640"/>
                <a:ext cx="206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692" name="Line 22"/>
              <p:cNvSpPr>
                <a:spLocks noChangeShapeType="1"/>
              </p:cNvSpPr>
              <p:nvPr/>
            </p:nvSpPr>
            <p:spPr bwMode="auto">
              <a:xfrm>
                <a:off x="768" y="2832"/>
                <a:ext cx="206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693" name="Line 23"/>
              <p:cNvSpPr>
                <a:spLocks noChangeShapeType="1"/>
              </p:cNvSpPr>
              <p:nvPr/>
            </p:nvSpPr>
            <p:spPr bwMode="auto">
              <a:xfrm>
                <a:off x="768" y="3024"/>
                <a:ext cx="206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55680" name="Text Box 24"/>
            <p:cNvSpPr txBox="1">
              <a:spLocks noChangeArrowheads="1"/>
            </p:cNvSpPr>
            <p:nvPr/>
          </p:nvSpPr>
          <p:spPr bwMode="auto">
            <a:xfrm>
              <a:off x="3120" y="1920"/>
              <a:ext cx="59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Bradley Hand ITC" panose="03070402050302030203" pitchFamily="66" charset="0"/>
                </a:rPr>
                <a:t>SP – 1:</a:t>
              </a:r>
            </a:p>
          </p:txBody>
        </p:sp>
        <p:sp>
          <p:nvSpPr>
            <p:cNvPr id="155681" name="Text Box 25"/>
            <p:cNvSpPr txBox="1">
              <a:spLocks noChangeArrowheads="1"/>
            </p:cNvSpPr>
            <p:nvPr/>
          </p:nvSpPr>
          <p:spPr bwMode="auto">
            <a:xfrm>
              <a:off x="3168" y="2112"/>
              <a:ext cx="48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Bradley Hand ITC" panose="03070402050302030203" pitchFamily="66" charset="0"/>
                </a:rPr>
                <a:t>1 – 2:</a:t>
              </a:r>
            </a:p>
          </p:txBody>
        </p:sp>
        <p:sp>
          <p:nvSpPr>
            <p:cNvPr id="155682" name="Text Box 26"/>
            <p:cNvSpPr txBox="1">
              <a:spLocks noChangeArrowheads="1"/>
            </p:cNvSpPr>
            <p:nvPr/>
          </p:nvSpPr>
          <p:spPr bwMode="auto">
            <a:xfrm>
              <a:off x="3168" y="2304"/>
              <a:ext cx="49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Bradley Hand ITC" panose="03070402050302030203" pitchFamily="66" charset="0"/>
                </a:rPr>
                <a:t>2 – 3:</a:t>
              </a:r>
            </a:p>
          </p:txBody>
        </p:sp>
        <p:sp>
          <p:nvSpPr>
            <p:cNvPr id="155683" name="Text Box 27"/>
            <p:cNvSpPr txBox="1">
              <a:spLocks noChangeArrowheads="1"/>
            </p:cNvSpPr>
            <p:nvPr/>
          </p:nvSpPr>
          <p:spPr bwMode="auto">
            <a:xfrm>
              <a:off x="3168" y="2496"/>
              <a:ext cx="58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Bradley Hand ITC" panose="03070402050302030203" pitchFamily="66" charset="0"/>
                </a:rPr>
                <a:t>3 – EP:</a:t>
              </a:r>
            </a:p>
          </p:txBody>
        </p:sp>
        <p:sp>
          <p:nvSpPr>
            <p:cNvPr id="155684" name="Text Box 28"/>
            <p:cNvSpPr txBox="1">
              <a:spLocks noChangeArrowheads="1"/>
            </p:cNvSpPr>
            <p:nvPr/>
          </p:nvSpPr>
          <p:spPr bwMode="auto">
            <a:xfrm>
              <a:off x="3836" y="1689"/>
              <a:ext cx="69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Bradley Hand ITC" panose="03070402050302030203" pitchFamily="66" charset="0"/>
                </a:rPr>
                <a:t>Distance</a:t>
              </a:r>
            </a:p>
          </p:txBody>
        </p:sp>
        <p:sp>
          <p:nvSpPr>
            <p:cNvPr id="155685" name="Text Box 29"/>
            <p:cNvSpPr txBox="1">
              <a:spLocks noChangeArrowheads="1"/>
            </p:cNvSpPr>
            <p:nvPr/>
          </p:nvSpPr>
          <p:spPr bwMode="auto">
            <a:xfrm>
              <a:off x="4644" y="1689"/>
              <a:ext cx="73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Bradley Hand ITC" panose="03070402050302030203" pitchFamily="66" charset="0"/>
                </a:rPr>
                <a:t>Azimuth</a:t>
              </a:r>
            </a:p>
          </p:txBody>
        </p:sp>
      </p:grpSp>
      <p:sp>
        <p:nvSpPr>
          <p:cNvPr id="155664" name="Text Box 30"/>
          <p:cNvSpPr txBox="1">
            <a:spLocks noChangeArrowheads="1"/>
          </p:cNvSpPr>
          <p:nvPr/>
        </p:nvSpPr>
        <p:spPr bwMode="auto">
          <a:xfrm>
            <a:off x="1219200" y="3581400"/>
            <a:ext cx="1092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Tempus Sans ITC" panose="04020404030D07020202" pitchFamily="82" charset="0"/>
              </a:rPr>
              <a:t>1,050 m</a:t>
            </a:r>
          </a:p>
        </p:txBody>
      </p:sp>
      <p:pic>
        <p:nvPicPr>
          <p:cNvPr id="155665" name="Picture 43" descr="BAR SCA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4343400"/>
            <a:ext cx="7010400"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5666" name="Group 44"/>
          <p:cNvGrpSpPr>
            <a:grpSpLocks/>
          </p:cNvGrpSpPr>
          <p:nvPr/>
        </p:nvGrpSpPr>
        <p:grpSpPr bwMode="auto">
          <a:xfrm rot="-5400000">
            <a:off x="2895600" y="4267200"/>
            <a:ext cx="1828800" cy="3048000"/>
            <a:chOff x="2448" y="2016"/>
            <a:chExt cx="1296" cy="2016"/>
          </a:xfrm>
        </p:grpSpPr>
        <p:grpSp>
          <p:nvGrpSpPr>
            <p:cNvPr id="155668" name="Group 45"/>
            <p:cNvGrpSpPr>
              <a:grpSpLocks/>
            </p:cNvGrpSpPr>
            <p:nvPr/>
          </p:nvGrpSpPr>
          <p:grpSpPr bwMode="auto">
            <a:xfrm rot="5400000">
              <a:off x="2088" y="2376"/>
              <a:ext cx="2016" cy="1296"/>
              <a:chOff x="768" y="1632"/>
              <a:chExt cx="2064" cy="1488"/>
            </a:xfrm>
          </p:grpSpPr>
          <p:sp>
            <p:nvSpPr>
              <p:cNvPr id="155671" name="Rectangle 46"/>
              <p:cNvSpPr>
                <a:spLocks noChangeArrowheads="1"/>
              </p:cNvSpPr>
              <p:nvPr/>
            </p:nvSpPr>
            <p:spPr bwMode="auto">
              <a:xfrm>
                <a:off x="768" y="1632"/>
                <a:ext cx="2064" cy="148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55672" name="Line 47"/>
              <p:cNvSpPr>
                <a:spLocks noChangeShapeType="1"/>
              </p:cNvSpPr>
              <p:nvPr/>
            </p:nvSpPr>
            <p:spPr bwMode="auto">
              <a:xfrm>
                <a:off x="768" y="1872"/>
                <a:ext cx="206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673" name="Line 48"/>
              <p:cNvSpPr>
                <a:spLocks noChangeShapeType="1"/>
              </p:cNvSpPr>
              <p:nvPr/>
            </p:nvSpPr>
            <p:spPr bwMode="auto">
              <a:xfrm>
                <a:off x="768" y="2064"/>
                <a:ext cx="206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674" name="Line 49"/>
              <p:cNvSpPr>
                <a:spLocks noChangeShapeType="1"/>
              </p:cNvSpPr>
              <p:nvPr/>
            </p:nvSpPr>
            <p:spPr bwMode="auto">
              <a:xfrm>
                <a:off x="768" y="2256"/>
                <a:ext cx="206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675" name="Line 50"/>
              <p:cNvSpPr>
                <a:spLocks noChangeShapeType="1"/>
              </p:cNvSpPr>
              <p:nvPr/>
            </p:nvSpPr>
            <p:spPr bwMode="auto">
              <a:xfrm>
                <a:off x="768" y="2448"/>
                <a:ext cx="206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676" name="Line 51"/>
              <p:cNvSpPr>
                <a:spLocks noChangeShapeType="1"/>
              </p:cNvSpPr>
              <p:nvPr/>
            </p:nvSpPr>
            <p:spPr bwMode="auto">
              <a:xfrm>
                <a:off x="768" y="2640"/>
                <a:ext cx="206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677" name="Line 52"/>
              <p:cNvSpPr>
                <a:spLocks noChangeShapeType="1"/>
              </p:cNvSpPr>
              <p:nvPr/>
            </p:nvSpPr>
            <p:spPr bwMode="auto">
              <a:xfrm>
                <a:off x="768" y="2832"/>
                <a:ext cx="206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678" name="Line 53"/>
              <p:cNvSpPr>
                <a:spLocks noChangeShapeType="1"/>
              </p:cNvSpPr>
              <p:nvPr/>
            </p:nvSpPr>
            <p:spPr bwMode="auto">
              <a:xfrm>
                <a:off x="768" y="3024"/>
                <a:ext cx="206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55669" name="Line 54"/>
            <p:cNvSpPr>
              <a:spLocks noChangeShapeType="1"/>
            </p:cNvSpPr>
            <p:nvPr/>
          </p:nvSpPr>
          <p:spPr bwMode="auto">
            <a:xfrm>
              <a:off x="3648" y="2928"/>
              <a:ext cx="96"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670" name="Line 55"/>
            <p:cNvSpPr>
              <a:spLocks noChangeShapeType="1"/>
            </p:cNvSpPr>
            <p:nvPr/>
          </p:nvSpPr>
          <p:spPr bwMode="auto">
            <a:xfrm>
              <a:off x="3648" y="3504"/>
              <a:ext cx="96"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ransition spd="med">
    <p:split/>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94" name="Rectangle 44"/>
          <p:cNvSpPr>
            <a:spLocks noGrp="1" noChangeArrowheads="1"/>
          </p:cNvSpPr>
          <p:nvPr>
            <p:ph type="title"/>
          </p:nvPr>
        </p:nvSpPr>
        <p:spPr>
          <a:xfrm>
            <a:off x="457200" y="76200"/>
            <a:ext cx="8229600" cy="1143000"/>
          </a:xfrm>
          <a:noFill/>
        </p:spPr>
        <p:txBody>
          <a:bodyPr/>
          <a:lstStyle/>
          <a:p>
            <a:pPr eaLnBrk="1" hangingPunct="1"/>
            <a:r>
              <a:rPr lang="en-US" altLang="en-US" smtClean="0"/>
              <a:t>Plotting Your Course Cont.</a:t>
            </a:r>
          </a:p>
        </p:txBody>
      </p:sp>
      <p:sp>
        <p:nvSpPr>
          <p:cNvPr id="156682" name="Rectangle 3"/>
          <p:cNvSpPr>
            <a:spLocks noGrp="1" noChangeArrowheads="1"/>
          </p:cNvSpPr>
          <p:nvPr>
            <p:ph idx="1"/>
          </p:nvPr>
        </p:nvSpPr>
        <p:spPr>
          <a:xfrm>
            <a:off x="457200" y="990600"/>
            <a:ext cx="8229600" cy="2514600"/>
          </a:xfrm>
        </p:spPr>
        <p:txBody>
          <a:bodyPr/>
          <a:lstStyle/>
          <a:p>
            <a:pPr marL="990600" lvl="1" indent="-533400" eaLnBrk="1" hangingPunct="1">
              <a:lnSpc>
                <a:spcPct val="90000"/>
              </a:lnSpc>
            </a:pPr>
            <a:r>
              <a:rPr lang="en-US" altLang="en-US" sz="2400" smtClean="0"/>
              <a:t>Now, determine the grid azimuth from SP to 1</a:t>
            </a:r>
            <a:r>
              <a:rPr lang="en-US" altLang="en-US" sz="2400" baseline="30000" smtClean="0"/>
              <a:t>st</a:t>
            </a:r>
            <a:r>
              <a:rPr lang="en-US" altLang="en-US" sz="2400" smtClean="0"/>
              <a:t> Point using protractor</a:t>
            </a:r>
          </a:p>
          <a:p>
            <a:pPr marL="1371600" lvl="2" indent="-457200" eaLnBrk="1" hangingPunct="1">
              <a:lnSpc>
                <a:spcPct val="90000"/>
              </a:lnSpc>
            </a:pPr>
            <a:r>
              <a:rPr lang="en-US" altLang="en-US" sz="2000" smtClean="0"/>
              <a:t>Draw a thin, light line through SP and 1</a:t>
            </a:r>
            <a:r>
              <a:rPr lang="en-US" altLang="en-US" sz="2000" baseline="30000" smtClean="0"/>
              <a:t>st</a:t>
            </a:r>
            <a:r>
              <a:rPr lang="en-US" altLang="en-US" sz="2000" smtClean="0"/>
              <a:t> Point</a:t>
            </a:r>
          </a:p>
          <a:p>
            <a:pPr marL="1371600" lvl="2" indent="-457200" eaLnBrk="1" hangingPunct="1">
              <a:lnSpc>
                <a:spcPct val="90000"/>
              </a:lnSpc>
            </a:pPr>
            <a:r>
              <a:rPr lang="en-US" altLang="en-US" sz="2000" smtClean="0"/>
              <a:t>Place crosshairs on SP and align protractor so it’s parallel </a:t>
            </a:r>
          </a:p>
          <a:p>
            <a:pPr marL="1371600" lvl="2" indent="-457200" eaLnBrk="1" hangingPunct="1">
              <a:lnSpc>
                <a:spcPct val="90000"/>
              </a:lnSpc>
            </a:pPr>
            <a:r>
              <a:rPr lang="en-US" altLang="en-US" sz="2000" smtClean="0"/>
              <a:t>Look at degrees (inner reading on protractor) and locate degrees that run through 1</a:t>
            </a:r>
            <a:r>
              <a:rPr lang="en-US" altLang="en-US" sz="2000" baseline="30000" smtClean="0"/>
              <a:t>st</a:t>
            </a:r>
            <a:r>
              <a:rPr lang="en-US" altLang="en-US" sz="2000" smtClean="0"/>
              <a:t> Point</a:t>
            </a:r>
          </a:p>
          <a:p>
            <a:pPr marL="1371600" lvl="2" indent="-457200" eaLnBrk="1" hangingPunct="1">
              <a:lnSpc>
                <a:spcPct val="90000"/>
              </a:lnSpc>
            </a:pPr>
            <a:r>
              <a:rPr lang="en-US" altLang="en-US" sz="2000" smtClean="0"/>
              <a:t>That is your grid azimuth, write in bottom of 3” x 5”</a:t>
            </a:r>
          </a:p>
        </p:txBody>
      </p:sp>
      <p:sp>
        <p:nvSpPr>
          <p:cNvPr id="156674"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pic>
        <p:nvPicPr>
          <p:cNvPr id="156675" name="Picture 5" descr="MAP LEFT CORNER"/>
          <p:cNvPicPr>
            <a:picLocks noChangeAspect="1" noChangeArrowheads="1"/>
          </p:cNvPicPr>
          <p:nvPr/>
        </p:nvPicPr>
        <p:blipFill>
          <a:blip r:embed="rId2">
            <a:extLst>
              <a:ext uri="{28A0092B-C50C-407E-A947-70E740481C1C}">
                <a14:useLocalDpi xmlns:a14="http://schemas.microsoft.com/office/drawing/2010/main" val="0"/>
              </a:ext>
            </a:extLst>
          </a:blip>
          <a:srcRect l="2000" t="40894"/>
          <a:stretch>
            <a:fillRect/>
          </a:stretch>
        </p:blipFill>
        <p:spPr bwMode="auto">
          <a:xfrm>
            <a:off x="533400" y="3276600"/>
            <a:ext cx="80772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6" name="Oval 7"/>
          <p:cNvSpPr>
            <a:spLocks noChangeArrowheads="1"/>
          </p:cNvSpPr>
          <p:nvPr/>
        </p:nvSpPr>
        <p:spPr bwMode="auto">
          <a:xfrm>
            <a:off x="6096000" y="5329238"/>
            <a:ext cx="76200" cy="762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56677" name="Oval 9"/>
          <p:cNvSpPr>
            <a:spLocks noChangeArrowheads="1"/>
          </p:cNvSpPr>
          <p:nvPr/>
        </p:nvSpPr>
        <p:spPr bwMode="auto">
          <a:xfrm>
            <a:off x="5562600" y="5100638"/>
            <a:ext cx="76200" cy="762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56678" name="Text Box 12"/>
          <p:cNvSpPr txBox="1">
            <a:spLocks noChangeArrowheads="1"/>
          </p:cNvSpPr>
          <p:nvPr/>
        </p:nvSpPr>
        <p:spPr bwMode="auto">
          <a:xfrm>
            <a:off x="6172200" y="5176838"/>
            <a:ext cx="2968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FF0000"/>
                </a:solidFill>
              </a:rPr>
              <a:t>2</a:t>
            </a:r>
          </a:p>
        </p:txBody>
      </p:sp>
      <p:sp>
        <p:nvSpPr>
          <p:cNvPr id="156679" name="Text Box 13"/>
          <p:cNvSpPr txBox="1">
            <a:spLocks noChangeArrowheads="1"/>
          </p:cNvSpPr>
          <p:nvPr/>
        </p:nvSpPr>
        <p:spPr bwMode="auto">
          <a:xfrm>
            <a:off x="5265738" y="5024438"/>
            <a:ext cx="2968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FF0000"/>
                </a:solidFill>
              </a:rPr>
              <a:t>3</a:t>
            </a:r>
          </a:p>
        </p:txBody>
      </p:sp>
      <p:sp>
        <p:nvSpPr>
          <p:cNvPr id="156680" name="Oval 14"/>
          <p:cNvSpPr>
            <a:spLocks noChangeArrowheads="1"/>
          </p:cNvSpPr>
          <p:nvPr/>
        </p:nvSpPr>
        <p:spPr bwMode="auto">
          <a:xfrm>
            <a:off x="5410200" y="4719638"/>
            <a:ext cx="76200" cy="762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56681" name="Text Box 15"/>
          <p:cNvSpPr txBox="1">
            <a:spLocks noChangeArrowheads="1"/>
          </p:cNvSpPr>
          <p:nvPr/>
        </p:nvSpPr>
        <p:spPr bwMode="auto">
          <a:xfrm>
            <a:off x="5184775" y="4383088"/>
            <a:ext cx="4540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FF0000"/>
                </a:solidFill>
              </a:rPr>
              <a:t>EP</a:t>
            </a:r>
          </a:p>
        </p:txBody>
      </p:sp>
      <p:grpSp>
        <p:nvGrpSpPr>
          <p:cNvPr id="156683" name="Group 16"/>
          <p:cNvGrpSpPr>
            <a:grpSpLocks/>
          </p:cNvGrpSpPr>
          <p:nvPr/>
        </p:nvGrpSpPr>
        <p:grpSpPr bwMode="auto">
          <a:xfrm>
            <a:off x="838200" y="3652838"/>
            <a:ext cx="3581400" cy="2362200"/>
            <a:chOff x="3120" y="1680"/>
            <a:chExt cx="2256" cy="1488"/>
          </a:xfrm>
        </p:grpSpPr>
        <p:grpSp>
          <p:nvGrpSpPr>
            <p:cNvPr id="156695" name="Group 17"/>
            <p:cNvGrpSpPr>
              <a:grpSpLocks/>
            </p:cNvGrpSpPr>
            <p:nvPr/>
          </p:nvGrpSpPr>
          <p:grpSpPr bwMode="auto">
            <a:xfrm>
              <a:off x="3168" y="1680"/>
              <a:ext cx="2208" cy="1488"/>
              <a:chOff x="768" y="1632"/>
              <a:chExt cx="2064" cy="1488"/>
            </a:xfrm>
          </p:grpSpPr>
          <p:sp>
            <p:nvSpPr>
              <p:cNvPr id="156702" name="Rectangle 18"/>
              <p:cNvSpPr>
                <a:spLocks noChangeArrowheads="1"/>
              </p:cNvSpPr>
              <p:nvPr/>
            </p:nvSpPr>
            <p:spPr bwMode="auto">
              <a:xfrm>
                <a:off x="768" y="1632"/>
                <a:ext cx="2064" cy="148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56703" name="Line 19"/>
              <p:cNvSpPr>
                <a:spLocks noChangeShapeType="1"/>
              </p:cNvSpPr>
              <p:nvPr/>
            </p:nvSpPr>
            <p:spPr bwMode="auto">
              <a:xfrm>
                <a:off x="768" y="1872"/>
                <a:ext cx="206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6704" name="Line 20"/>
              <p:cNvSpPr>
                <a:spLocks noChangeShapeType="1"/>
              </p:cNvSpPr>
              <p:nvPr/>
            </p:nvSpPr>
            <p:spPr bwMode="auto">
              <a:xfrm>
                <a:off x="768" y="2064"/>
                <a:ext cx="206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6705" name="Line 21"/>
              <p:cNvSpPr>
                <a:spLocks noChangeShapeType="1"/>
              </p:cNvSpPr>
              <p:nvPr/>
            </p:nvSpPr>
            <p:spPr bwMode="auto">
              <a:xfrm>
                <a:off x="768" y="2256"/>
                <a:ext cx="206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6706" name="Line 22"/>
              <p:cNvSpPr>
                <a:spLocks noChangeShapeType="1"/>
              </p:cNvSpPr>
              <p:nvPr/>
            </p:nvSpPr>
            <p:spPr bwMode="auto">
              <a:xfrm>
                <a:off x="768" y="2448"/>
                <a:ext cx="206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6707" name="Line 23"/>
              <p:cNvSpPr>
                <a:spLocks noChangeShapeType="1"/>
              </p:cNvSpPr>
              <p:nvPr/>
            </p:nvSpPr>
            <p:spPr bwMode="auto">
              <a:xfrm>
                <a:off x="768" y="2640"/>
                <a:ext cx="206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6708" name="Line 24"/>
              <p:cNvSpPr>
                <a:spLocks noChangeShapeType="1"/>
              </p:cNvSpPr>
              <p:nvPr/>
            </p:nvSpPr>
            <p:spPr bwMode="auto">
              <a:xfrm>
                <a:off x="768" y="2832"/>
                <a:ext cx="206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6709" name="Line 25"/>
              <p:cNvSpPr>
                <a:spLocks noChangeShapeType="1"/>
              </p:cNvSpPr>
              <p:nvPr/>
            </p:nvSpPr>
            <p:spPr bwMode="auto">
              <a:xfrm>
                <a:off x="768" y="3024"/>
                <a:ext cx="206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56696" name="Text Box 26"/>
            <p:cNvSpPr txBox="1">
              <a:spLocks noChangeArrowheads="1"/>
            </p:cNvSpPr>
            <p:nvPr/>
          </p:nvSpPr>
          <p:spPr bwMode="auto">
            <a:xfrm>
              <a:off x="3120" y="1920"/>
              <a:ext cx="59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Bradley Hand ITC" panose="03070402050302030203" pitchFamily="66" charset="0"/>
                </a:rPr>
                <a:t>SP – 1:</a:t>
              </a:r>
            </a:p>
          </p:txBody>
        </p:sp>
        <p:sp>
          <p:nvSpPr>
            <p:cNvPr id="156697" name="Text Box 27"/>
            <p:cNvSpPr txBox="1">
              <a:spLocks noChangeArrowheads="1"/>
            </p:cNvSpPr>
            <p:nvPr/>
          </p:nvSpPr>
          <p:spPr bwMode="auto">
            <a:xfrm>
              <a:off x="3168" y="2112"/>
              <a:ext cx="48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Bradley Hand ITC" panose="03070402050302030203" pitchFamily="66" charset="0"/>
                </a:rPr>
                <a:t>1 – 2:</a:t>
              </a:r>
            </a:p>
          </p:txBody>
        </p:sp>
        <p:sp>
          <p:nvSpPr>
            <p:cNvPr id="156698" name="Text Box 28"/>
            <p:cNvSpPr txBox="1">
              <a:spLocks noChangeArrowheads="1"/>
            </p:cNvSpPr>
            <p:nvPr/>
          </p:nvSpPr>
          <p:spPr bwMode="auto">
            <a:xfrm>
              <a:off x="3168" y="2304"/>
              <a:ext cx="49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Bradley Hand ITC" panose="03070402050302030203" pitchFamily="66" charset="0"/>
                </a:rPr>
                <a:t>2 – 3:</a:t>
              </a:r>
            </a:p>
          </p:txBody>
        </p:sp>
        <p:sp>
          <p:nvSpPr>
            <p:cNvPr id="156699" name="Text Box 29"/>
            <p:cNvSpPr txBox="1">
              <a:spLocks noChangeArrowheads="1"/>
            </p:cNvSpPr>
            <p:nvPr/>
          </p:nvSpPr>
          <p:spPr bwMode="auto">
            <a:xfrm>
              <a:off x="3168" y="2496"/>
              <a:ext cx="58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Bradley Hand ITC" panose="03070402050302030203" pitchFamily="66" charset="0"/>
                </a:rPr>
                <a:t>3 – EP:</a:t>
              </a:r>
            </a:p>
          </p:txBody>
        </p:sp>
        <p:sp>
          <p:nvSpPr>
            <p:cNvPr id="156700" name="Text Box 30"/>
            <p:cNvSpPr txBox="1">
              <a:spLocks noChangeArrowheads="1"/>
            </p:cNvSpPr>
            <p:nvPr/>
          </p:nvSpPr>
          <p:spPr bwMode="auto">
            <a:xfrm>
              <a:off x="3836" y="1689"/>
              <a:ext cx="69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Bradley Hand ITC" panose="03070402050302030203" pitchFamily="66" charset="0"/>
                </a:rPr>
                <a:t>Distance</a:t>
              </a:r>
            </a:p>
          </p:txBody>
        </p:sp>
        <p:sp>
          <p:nvSpPr>
            <p:cNvPr id="156701" name="Text Box 31"/>
            <p:cNvSpPr txBox="1">
              <a:spLocks noChangeArrowheads="1"/>
            </p:cNvSpPr>
            <p:nvPr/>
          </p:nvSpPr>
          <p:spPr bwMode="auto">
            <a:xfrm>
              <a:off x="4644" y="1689"/>
              <a:ext cx="73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Bradley Hand ITC" panose="03070402050302030203" pitchFamily="66" charset="0"/>
                </a:rPr>
                <a:t>Azimuth</a:t>
              </a:r>
            </a:p>
          </p:txBody>
        </p:sp>
      </p:grpSp>
      <p:sp>
        <p:nvSpPr>
          <p:cNvPr id="156684" name="Text Box 32"/>
          <p:cNvSpPr txBox="1">
            <a:spLocks noChangeArrowheads="1"/>
          </p:cNvSpPr>
          <p:nvPr/>
        </p:nvSpPr>
        <p:spPr bwMode="auto">
          <a:xfrm>
            <a:off x="1981200" y="4017963"/>
            <a:ext cx="1092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Tempus Sans ITC" panose="04020404030D07020202" pitchFamily="82" charset="0"/>
              </a:rPr>
              <a:t>1,050 m</a:t>
            </a:r>
          </a:p>
        </p:txBody>
      </p:sp>
      <p:pic>
        <p:nvPicPr>
          <p:cNvPr id="156685" name="Picture 40" descr="Protractor G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509963"/>
            <a:ext cx="2514600" cy="250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86" name="Text Box 34"/>
          <p:cNvSpPr txBox="1">
            <a:spLocks noChangeArrowheads="1"/>
          </p:cNvSpPr>
          <p:nvPr/>
        </p:nvSpPr>
        <p:spPr bwMode="auto">
          <a:xfrm>
            <a:off x="990600" y="5511800"/>
            <a:ext cx="4175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b="1">
                <a:latin typeface="Tempus Sans ITC" panose="04020404030D07020202" pitchFamily="82" charset="0"/>
              </a:rPr>
              <a:t>181°</a:t>
            </a:r>
          </a:p>
        </p:txBody>
      </p:sp>
      <p:sp>
        <p:nvSpPr>
          <p:cNvPr id="156687" name="Oval 37"/>
          <p:cNvSpPr>
            <a:spLocks noChangeArrowheads="1"/>
          </p:cNvSpPr>
          <p:nvPr/>
        </p:nvSpPr>
        <p:spPr bwMode="auto">
          <a:xfrm>
            <a:off x="990600" y="5481638"/>
            <a:ext cx="457200" cy="381000"/>
          </a:xfrm>
          <a:prstGeom prst="ellipse">
            <a:avLst/>
          </a:prstGeom>
          <a:noFill/>
          <a:ln w="19050">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56688" name="Oval 6"/>
          <p:cNvSpPr>
            <a:spLocks noChangeArrowheads="1"/>
          </p:cNvSpPr>
          <p:nvPr/>
        </p:nvSpPr>
        <p:spPr bwMode="auto">
          <a:xfrm>
            <a:off x="5943600" y="4719638"/>
            <a:ext cx="76200" cy="762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56689" name="Text Box 10"/>
          <p:cNvSpPr txBox="1">
            <a:spLocks noChangeArrowheads="1"/>
          </p:cNvSpPr>
          <p:nvPr/>
        </p:nvSpPr>
        <p:spPr bwMode="auto">
          <a:xfrm>
            <a:off x="5791200" y="4338638"/>
            <a:ext cx="4540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FF0000"/>
                </a:solidFill>
              </a:rPr>
              <a:t>SP</a:t>
            </a:r>
          </a:p>
        </p:txBody>
      </p:sp>
      <p:sp>
        <p:nvSpPr>
          <p:cNvPr id="156690" name="Oval 8"/>
          <p:cNvSpPr>
            <a:spLocks noChangeArrowheads="1"/>
          </p:cNvSpPr>
          <p:nvPr/>
        </p:nvSpPr>
        <p:spPr bwMode="auto">
          <a:xfrm>
            <a:off x="5943600" y="5710238"/>
            <a:ext cx="76200" cy="762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56691" name="Text Box 11"/>
          <p:cNvSpPr txBox="1">
            <a:spLocks noChangeArrowheads="1"/>
          </p:cNvSpPr>
          <p:nvPr/>
        </p:nvSpPr>
        <p:spPr bwMode="auto">
          <a:xfrm>
            <a:off x="5791200" y="5830888"/>
            <a:ext cx="2968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FF0000"/>
                </a:solidFill>
              </a:rPr>
              <a:t>1</a:t>
            </a:r>
          </a:p>
        </p:txBody>
      </p:sp>
      <p:sp>
        <p:nvSpPr>
          <p:cNvPr id="156692" name="Line 41"/>
          <p:cNvSpPr>
            <a:spLocks noChangeShapeType="1"/>
          </p:cNvSpPr>
          <p:nvPr/>
        </p:nvSpPr>
        <p:spPr bwMode="auto">
          <a:xfrm>
            <a:off x="5943600" y="4800600"/>
            <a:ext cx="76200" cy="1905000"/>
          </a:xfrm>
          <a:prstGeom prst="line">
            <a:avLst/>
          </a:prstGeom>
          <a:noFill/>
          <a:ln w="158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6693" name="AutoShape 42"/>
          <p:cNvSpPr>
            <a:spLocks noChangeArrowheads="1"/>
          </p:cNvSpPr>
          <p:nvPr/>
        </p:nvSpPr>
        <p:spPr bwMode="auto">
          <a:xfrm rot="1529930">
            <a:off x="5257800" y="5534025"/>
            <a:ext cx="685800" cy="333375"/>
          </a:xfrm>
          <a:prstGeom prst="notchedRightArrow">
            <a:avLst>
              <a:gd name="adj1" fmla="val 50000"/>
              <a:gd name="adj2" fmla="val 51429"/>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Tree>
  </p:cSld>
  <p:clrMapOvr>
    <a:masterClrMapping/>
  </p:clrMapOvr>
  <p:transition spd="med">
    <p:split/>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709" name="Rectangle 44"/>
          <p:cNvSpPr>
            <a:spLocks noGrp="1" noChangeArrowheads="1"/>
          </p:cNvSpPr>
          <p:nvPr>
            <p:ph type="title"/>
          </p:nvPr>
        </p:nvSpPr>
        <p:spPr>
          <a:xfrm>
            <a:off x="457200" y="76200"/>
            <a:ext cx="8229600" cy="1143000"/>
          </a:xfrm>
          <a:noFill/>
        </p:spPr>
        <p:txBody>
          <a:bodyPr/>
          <a:lstStyle/>
          <a:p>
            <a:pPr eaLnBrk="1" hangingPunct="1"/>
            <a:r>
              <a:rPr lang="en-US" altLang="en-US" smtClean="0"/>
              <a:t>Plotting Your Course Cont.</a:t>
            </a:r>
          </a:p>
        </p:txBody>
      </p:sp>
      <p:sp>
        <p:nvSpPr>
          <p:cNvPr id="157699" name="Rectangle 3"/>
          <p:cNvSpPr>
            <a:spLocks noGrp="1" noChangeArrowheads="1"/>
          </p:cNvSpPr>
          <p:nvPr>
            <p:ph idx="1"/>
          </p:nvPr>
        </p:nvSpPr>
        <p:spPr>
          <a:xfrm>
            <a:off x="152400" y="990600"/>
            <a:ext cx="8686800" cy="2514600"/>
          </a:xfrm>
        </p:spPr>
        <p:txBody>
          <a:bodyPr/>
          <a:lstStyle/>
          <a:p>
            <a:pPr marL="1371600" lvl="2" indent="-457200" eaLnBrk="1" hangingPunct="1"/>
            <a:r>
              <a:rPr lang="en-US" altLang="en-US" smtClean="0"/>
              <a:t>Now, convert it to magnetic azimuth using GM Angle</a:t>
            </a:r>
          </a:p>
          <a:p>
            <a:pPr marL="1371600" lvl="2" indent="-457200" eaLnBrk="1" hangingPunct="1"/>
            <a:r>
              <a:rPr lang="en-US" altLang="en-US" smtClean="0"/>
              <a:t>Do the math on the bottom of 3” x 5” card or back of paper</a:t>
            </a:r>
          </a:p>
          <a:p>
            <a:pPr marL="1371600" lvl="2" indent="-457200" eaLnBrk="1" hangingPunct="1"/>
            <a:r>
              <a:rPr lang="en-US" altLang="en-US" smtClean="0"/>
              <a:t>Once you have the magnetic azimuth, line through it</a:t>
            </a:r>
          </a:p>
          <a:p>
            <a:pPr marL="1371600" lvl="2" indent="-457200" eaLnBrk="1" hangingPunct="1"/>
            <a:r>
              <a:rPr lang="en-US" altLang="en-US" smtClean="0"/>
              <a:t>Then write the magnetic azimuth on your 3” x 5” card or paper</a:t>
            </a:r>
          </a:p>
        </p:txBody>
      </p:sp>
      <p:sp>
        <p:nvSpPr>
          <p:cNvPr id="157698"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grpSp>
        <p:nvGrpSpPr>
          <p:cNvPr id="157700" name="Group 4"/>
          <p:cNvGrpSpPr>
            <a:grpSpLocks/>
          </p:cNvGrpSpPr>
          <p:nvPr/>
        </p:nvGrpSpPr>
        <p:grpSpPr bwMode="auto">
          <a:xfrm>
            <a:off x="533400" y="3128963"/>
            <a:ext cx="8077200" cy="3543300"/>
            <a:chOff x="336" y="1971"/>
            <a:chExt cx="5088" cy="2232"/>
          </a:xfrm>
        </p:grpSpPr>
        <p:pic>
          <p:nvPicPr>
            <p:cNvPr id="157727" name="Picture 5" descr="MAP LEFT CORNER"/>
            <p:cNvPicPr>
              <a:picLocks noChangeAspect="1" noChangeArrowheads="1"/>
            </p:cNvPicPr>
            <p:nvPr/>
          </p:nvPicPr>
          <p:blipFill>
            <a:blip r:embed="rId2">
              <a:extLst>
                <a:ext uri="{28A0092B-C50C-407E-A947-70E740481C1C}">
                  <a14:useLocalDpi xmlns:a14="http://schemas.microsoft.com/office/drawing/2010/main" val="0"/>
                </a:ext>
              </a:extLst>
            </a:blip>
            <a:srcRect l="2000" t="40894"/>
            <a:stretch>
              <a:fillRect/>
            </a:stretch>
          </p:blipFill>
          <p:spPr bwMode="auto">
            <a:xfrm>
              <a:off x="336" y="1971"/>
              <a:ext cx="5088" cy="2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28" name="Oval 6"/>
            <p:cNvSpPr>
              <a:spLocks noChangeArrowheads="1"/>
            </p:cNvSpPr>
            <p:nvPr/>
          </p:nvSpPr>
          <p:spPr bwMode="auto">
            <a:xfrm>
              <a:off x="3744" y="2880"/>
              <a:ext cx="48" cy="4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57729" name="Oval 7"/>
            <p:cNvSpPr>
              <a:spLocks noChangeArrowheads="1"/>
            </p:cNvSpPr>
            <p:nvPr/>
          </p:nvSpPr>
          <p:spPr bwMode="auto">
            <a:xfrm>
              <a:off x="3840" y="3264"/>
              <a:ext cx="48" cy="4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57730" name="Oval 8"/>
            <p:cNvSpPr>
              <a:spLocks noChangeArrowheads="1"/>
            </p:cNvSpPr>
            <p:nvPr/>
          </p:nvSpPr>
          <p:spPr bwMode="auto">
            <a:xfrm>
              <a:off x="3744" y="3504"/>
              <a:ext cx="48" cy="4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57731" name="Oval 9"/>
            <p:cNvSpPr>
              <a:spLocks noChangeArrowheads="1"/>
            </p:cNvSpPr>
            <p:nvPr/>
          </p:nvSpPr>
          <p:spPr bwMode="auto">
            <a:xfrm>
              <a:off x="3504" y="3120"/>
              <a:ext cx="48" cy="4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57732" name="Text Box 10"/>
            <p:cNvSpPr txBox="1">
              <a:spLocks noChangeArrowheads="1"/>
            </p:cNvSpPr>
            <p:nvPr/>
          </p:nvSpPr>
          <p:spPr bwMode="auto">
            <a:xfrm>
              <a:off x="3648" y="2668"/>
              <a:ext cx="28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FF0000"/>
                  </a:solidFill>
                </a:rPr>
                <a:t>SP</a:t>
              </a:r>
            </a:p>
          </p:txBody>
        </p:sp>
        <p:sp>
          <p:nvSpPr>
            <p:cNvPr id="157733" name="Text Box 11"/>
            <p:cNvSpPr txBox="1">
              <a:spLocks noChangeArrowheads="1"/>
            </p:cNvSpPr>
            <p:nvPr/>
          </p:nvSpPr>
          <p:spPr bwMode="auto">
            <a:xfrm>
              <a:off x="3648" y="3532"/>
              <a:ext cx="18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FF0000"/>
                  </a:solidFill>
                </a:rPr>
                <a:t>1</a:t>
              </a:r>
            </a:p>
          </p:txBody>
        </p:sp>
        <p:sp>
          <p:nvSpPr>
            <p:cNvPr id="157734" name="Text Box 12"/>
            <p:cNvSpPr txBox="1">
              <a:spLocks noChangeArrowheads="1"/>
            </p:cNvSpPr>
            <p:nvPr/>
          </p:nvSpPr>
          <p:spPr bwMode="auto">
            <a:xfrm>
              <a:off x="3888" y="3168"/>
              <a:ext cx="18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FF0000"/>
                  </a:solidFill>
                </a:rPr>
                <a:t>2</a:t>
              </a:r>
            </a:p>
          </p:txBody>
        </p:sp>
        <p:sp>
          <p:nvSpPr>
            <p:cNvPr id="157735" name="Text Box 13"/>
            <p:cNvSpPr txBox="1">
              <a:spLocks noChangeArrowheads="1"/>
            </p:cNvSpPr>
            <p:nvPr/>
          </p:nvSpPr>
          <p:spPr bwMode="auto">
            <a:xfrm>
              <a:off x="3317" y="3072"/>
              <a:ext cx="18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FF0000"/>
                  </a:solidFill>
                </a:rPr>
                <a:t>3</a:t>
              </a:r>
            </a:p>
          </p:txBody>
        </p:sp>
        <p:sp>
          <p:nvSpPr>
            <p:cNvPr id="157736" name="Oval 14"/>
            <p:cNvSpPr>
              <a:spLocks noChangeArrowheads="1"/>
            </p:cNvSpPr>
            <p:nvPr/>
          </p:nvSpPr>
          <p:spPr bwMode="auto">
            <a:xfrm>
              <a:off x="3408" y="2880"/>
              <a:ext cx="48" cy="4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57737" name="Text Box 15"/>
            <p:cNvSpPr txBox="1">
              <a:spLocks noChangeArrowheads="1"/>
            </p:cNvSpPr>
            <p:nvPr/>
          </p:nvSpPr>
          <p:spPr bwMode="auto">
            <a:xfrm>
              <a:off x="3266" y="2668"/>
              <a:ext cx="28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FF0000"/>
                  </a:solidFill>
                </a:rPr>
                <a:t>EP</a:t>
              </a:r>
            </a:p>
          </p:txBody>
        </p:sp>
      </p:grpSp>
      <p:grpSp>
        <p:nvGrpSpPr>
          <p:cNvPr id="157701" name="Group 16"/>
          <p:cNvGrpSpPr>
            <a:grpSpLocks/>
          </p:cNvGrpSpPr>
          <p:nvPr/>
        </p:nvGrpSpPr>
        <p:grpSpPr bwMode="auto">
          <a:xfrm>
            <a:off x="838200" y="3505200"/>
            <a:ext cx="3581400" cy="2362200"/>
            <a:chOff x="3120" y="1680"/>
            <a:chExt cx="2256" cy="1488"/>
          </a:xfrm>
        </p:grpSpPr>
        <p:grpSp>
          <p:nvGrpSpPr>
            <p:cNvPr id="157712" name="Group 17"/>
            <p:cNvGrpSpPr>
              <a:grpSpLocks/>
            </p:cNvGrpSpPr>
            <p:nvPr/>
          </p:nvGrpSpPr>
          <p:grpSpPr bwMode="auto">
            <a:xfrm>
              <a:off x="3168" y="1680"/>
              <a:ext cx="2208" cy="1488"/>
              <a:chOff x="768" y="1632"/>
              <a:chExt cx="2064" cy="1488"/>
            </a:xfrm>
          </p:grpSpPr>
          <p:sp>
            <p:nvSpPr>
              <p:cNvPr id="157719" name="Rectangle 18"/>
              <p:cNvSpPr>
                <a:spLocks noChangeArrowheads="1"/>
              </p:cNvSpPr>
              <p:nvPr/>
            </p:nvSpPr>
            <p:spPr bwMode="auto">
              <a:xfrm>
                <a:off x="768" y="1632"/>
                <a:ext cx="2064" cy="148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57720" name="Line 19"/>
              <p:cNvSpPr>
                <a:spLocks noChangeShapeType="1"/>
              </p:cNvSpPr>
              <p:nvPr/>
            </p:nvSpPr>
            <p:spPr bwMode="auto">
              <a:xfrm>
                <a:off x="768" y="1872"/>
                <a:ext cx="206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7721" name="Line 20"/>
              <p:cNvSpPr>
                <a:spLocks noChangeShapeType="1"/>
              </p:cNvSpPr>
              <p:nvPr/>
            </p:nvSpPr>
            <p:spPr bwMode="auto">
              <a:xfrm>
                <a:off x="768" y="2064"/>
                <a:ext cx="206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7722" name="Line 21"/>
              <p:cNvSpPr>
                <a:spLocks noChangeShapeType="1"/>
              </p:cNvSpPr>
              <p:nvPr/>
            </p:nvSpPr>
            <p:spPr bwMode="auto">
              <a:xfrm>
                <a:off x="768" y="2256"/>
                <a:ext cx="206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7723" name="Line 22"/>
              <p:cNvSpPr>
                <a:spLocks noChangeShapeType="1"/>
              </p:cNvSpPr>
              <p:nvPr/>
            </p:nvSpPr>
            <p:spPr bwMode="auto">
              <a:xfrm>
                <a:off x="768" y="2448"/>
                <a:ext cx="206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7724" name="Line 23"/>
              <p:cNvSpPr>
                <a:spLocks noChangeShapeType="1"/>
              </p:cNvSpPr>
              <p:nvPr/>
            </p:nvSpPr>
            <p:spPr bwMode="auto">
              <a:xfrm>
                <a:off x="768" y="2640"/>
                <a:ext cx="206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7725" name="Line 24"/>
              <p:cNvSpPr>
                <a:spLocks noChangeShapeType="1"/>
              </p:cNvSpPr>
              <p:nvPr/>
            </p:nvSpPr>
            <p:spPr bwMode="auto">
              <a:xfrm>
                <a:off x="768" y="2832"/>
                <a:ext cx="206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7726" name="Line 25"/>
              <p:cNvSpPr>
                <a:spLocks noChangeShapeType="1"/>
              </p:cNvSpPr>
              <p:nvPr/>
            </p:nvSpPr>
            <p:spPr bwMode="auto">
              <a:xfrm>
                <a:off x="768" y="3024"/>
                <a:ext cx="206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57713" name="Text Box 26"/>
            <p:cNvSpPr txBox="1">
              <a:spLocks noChangeArrowheads="1"/>
            </p:cNvSpPr>
            <p:nvPr/>
          </p:nvSpPr>
          <p:spPr bwMode="auto">
            <a:xfrm>
              <a:off x="3120" y="1920"/>
              <a:ext cx="59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Bradley Hand ITC" panose="03070402050302030203" pitchFamily="66" charset="0"/>
                </a:rPr>
                <a:t>SP – 1:</a:t>
              </a:r>
            </a:p>
          </p:txBody>
        </p:sp>
        <p:sp>
          <p:nvSpPr>
            <p:cNvPr id="157714" name="Text Box 27"/>
            <p:cNvSpPr txBox="1">
              <a:spLocks noChangeArrowheads="1"/>
            </p:cNvSpPr>
            <p:nvPr/>
          </p:nvSpPr>
          <p:spPr bwMode="auto">
            <a:xfrm>
              <a:off x="3168" y="2112"/>
              <a:ext cx="48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Bradley Hand ITC" panose="03070402050302030203" pitchFamily="66" charset="0"/>
                </a:rPr>
                <a:t>1 – 2:</a:t>
              </a:r>
            </a:p>
          </p:txBody>
        </p:sp>
        <p:sp>
          <p:nvSpPr>
            <p:cNvPr id="157715" name="Text Box 28"/>
            <p:cNvSpPr txBox="1">
              <a:spLocks noChangeArrowheads="1"/>
            </p:cNvSpPr>
            <p:nvPr/>
          </p:nvSpPr>
          <p:spPr bwMode="auto">
            <a:xfrm>
              <a:off x="3168" y="2304"/>
              <a:ext cx="49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Bradley Hand ITC" panose="03070402050302030203" pitchFamily="66" charset="0"/>
                </a:rPr>
                <a:t>2 – 3:</a:t>
              </a:r>
            </a:p>
          </p:txBody>
        </p:sp>
        <p:sp>
          <p:nvSpPr>
            <p:cNvPr id="157716" name="Text Box 29"/>
            <p:cNvSpPr txBox="1">
              <a:spLocks noChangeArrowheads="1"/>
            </p:cNvSpPr>
            <p:nvPr/>
          </p:nvSpPr>
          <p:spPr bwMode="auto">
            <a:xfrm>
              <a:off x="3168" y="2496"/>
              <a:ext cx="58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Bradley Hand ITC" panose="03070402050302030203" pitchFamily="66" charset="0"/>
                </a:rPr>
                <a:t>3 – EP:</a:t>
              </a:r>
            </a:p>
          </p:txBody>
        </p:sp>
        <p:sp>
          <p:nvSpPr>
            <p:cNvPr id="157717" name="Text Box 30"/>
            <p:cNvSpPr txBox="1">
              <a:spLocks noChangeArrowheads="1"/>
            </p:cNvSpPr>
            <p:nvPr/>
          </p:nvSpPr>
          <p:spPr bwMode="auto">
            <a:xfrm>
              <a:off x="3836" y="1689"/>
              <a:ext cx="69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Bradley Hand ITC" panose="03070402050302030203" pitchFamily="66" charset="0"/>
                </a:rPr>
                <a:t>Distance</a:t>
              </a:r>
            </a:p>
          </p:txBody>
        </p:sp>
        <p:sp>
          <p:nvSpPr>
            <p:cNvPr id="157718" name="Text Box 31"/>
            <p:cNvSpPr txBox="1">
              <a:spLocks noChangeArrowheads="1"/>
            </p:cNvSpPr>
            <p:nvPr/>
          </p:nvSpPr>
          <p:spPr bwMode="auto">
            <a:xfrm>
              <a:off x="4644" y="1689"/>
              <a:ext cx="73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Bradley Hand ITC" panose="03070402050302030203" pitchFamily="66" charset="0"/>
                </a:rPr>
                <a:t>Azimuth</a:t>
              </a:r>
            </a:p>
          </p:txBody>
        </p:sp>
      </p:grpSp>
      <p:sp>
        <p:nvSpPr>
          <p:cNvPr id="157702" name="Text Box 32"/>
          <p:cNvSpPr txBox="1">
            <a:spLocks noChangeArrowheads="1"/>
          </p:cNvSpPr>
          <p:nvPr/>
        </p:nvSpPr>
        <p:spPr bwMode="auto">
          <a:xfrm>
            <a:off x="2057400" y="3870325"/>
            <a:ext cx="895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Tempus Sans ITC" panose="04020404030D07020202" pitchFamily="82" charset="0"/>
              </a:rPr>
              <a:t>990 m</a:t>
            </a:r>
          </a:p>
        </p:txBody>
      </p:sp>
      <p:sp>
        <p:nvSpPr>
          <p:cNvPr id="157703" name="Text Box 33"/>
          <p:cNvSpPr txBox="1">
            <a:spLocks noChangeArrowheads="1"/>
          </p:cNvSpPr>
          <p:nvPr/>
        </p:nvSpPr>
        <p:spPr bwMode="auto">
          <a:xfrm>
            <a:off x="3546475" y="3870325"/>
            <a:ext cx="5969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Tempus Sans ITC" panose="04020404030D07020202" pitchFamily="82" charset="0"/>
              </a:rPr>
              <a:t>173°</a:t>
            </a:r>
          </a:p>
        </p:txBody>
      </p:sp>
      <p:sp>
        <p:nvSpPr>
          <p:cNvPr id="157704" name="Text Box 34"/>
          <p:cNvSpPr txBox="1">
            <a:spLocks noChangeArrowheads="1"/>
          </p:cNvSpPr>
          <p:nvPr/>
        </p:nvSpPr>
        <p:spPr bwMode="auto">
          <a:xfrm>
            <a:off x="990600" y="5364163"/>
            <a:ext cx="10541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b="1">
                <a:latin typeface="Tempus Sans ITC" panose="04020404030D07020202" pitchFamily="82" charset="0"/>
              </a:rPr>
              <a:t>181° - 8 = 173°</a:t>
            </a:r>
          </a:p>
        </p:txBody>
      </p:sp>
      <p:sp>
        <p:nvSpPr>
          <p:cNvPr id="157705" name="Line 35"/>
          <p:cNvSpPr>
            <a:spLocks noChangeShapeType="1"/>
          </p:cNvSpPr>
          <p:nvPr/>
        </p:nvSpPr>
        <p:spPr bwMode="auto">
          <a:xfrm flipV="1">
            <a:off x="990600" y="5334000"/>
            <a:ext cx="10668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7706" name="Oval 36"/>
          <p:cNvSpPr>
            <a:spLocks noChangeArrowheads="1"/>
          </p:cNvSpPr>
          <p:nvPr/>
        </p:nvSpPr>
        <p:spPr bwMode="auto">
          <a:xfrm>
            <a:off x="990600" y="5257800"/>
            <a:ext cx="1143000" cy="457200"/>
          </a:xfrm>
          <a:prstGeom prst="ellipse">
            <a:avLst/>
          </a:prstGeom>
          <a:noFill/>
          <a:ln w="19050">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57707" name="Line 39"/>
          <p:cNvSpPr>
            <a:spLocks noChangeShapeType="1"/>
          </p:cNvSpPr>
          <p:nvPr/>
        </p:nvSpPr>
        <p:spPr bwMode="auto">
          <a:xfrm>
            <a:off x="5943600" y="4572000"/>
            <a:ext cx="76200" cy="1905000"/>
          </a:xfrm>
          <a:prstGeom prst="line">
            <a:avLst/>
          </a:prstGeom>
          <a:noFill/>
          <a:ln w="158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57708" name="Group 40"/>
          <p:cNvGrpSpPr>
            <a:grpSpLocks/>
          </p:cNvGrpSpPr>
          <p:nvPr/>
        </p:nvGrpSpPr>
        <p:grpSpPr bwMode="auto">
          <a:xfrm>
            <a:off x="7239000" y="3048000"/>
            <a:ext cx="1762125" cy="3810000"/>
            <a:chOff x="3862" y="720"/>
            <a:chExt cx="1808" cy="3600"/>
          </a:xfrm>
        </p:grpSpPr>
        <p:pic>
          <p:nvPicPr>
            <p:cNvPr id="157710" name="Picture 41" descr="DECLINATION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2" y="720"/>
              <a:ext cx="1808" cy="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11" name="AutoShape 42"/>
            <p:cNvSpPr>
              <a:spLocks noChangeArrowheads="1"/>
            </p:cNvSpPr>
            <p:nvPr/>
          </p:nvSpPr>
          <p:spPr bwMode="auto">
            <a:xfrm rot="-5732695">
              <a:off x="4926" y="3088"/>
              <a:ext cx="432" cy="108"/>
            </a:xfrm>
            <a:prstGeom prst="notchedRightArrow">
              <a:avLst>
                <a:gd name="adj1" fmla="val 50000"/>
                <a:gd name="adj2" fmla="val 100000"/>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spTree>
  </p:cSld>
  <p:clrMapOvr>
    <a:masterClrMapping/>
  </p:clrMapOvr>
  <p:transition spd="med">
    <p:split/>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46" name="Rectangle 62"/>
          <p:cNvSpPr>
            <a:spLocks noGrp="1" noChangeArrowheads="1"/>
          </p:cNvSpPr>
          <p:nvPr>
            <p:ph type="title"/>
          </p:nvPr>
        </p:nvSpPr>
        <p:spPr>
          <a:xfrm>
            <a:off x="457200" y="76200"/>
            <a:ext cx="8229600" cy="1143000"/>
          </a:xfrm>
          <a:noFill/>
        </p:spPr>
        <p:txBody>
          <a:bodyPr/>
          <a:lstStyle/>
          <a:p>
            <a:pPr eaLnBrk="1" hangingPunct="1"/>
            <a:r>
              <a:rPr lang="en-US" altLang="en-US" smtClean="0"/>
              <a:t>Plotting Your Course Cont.</a:t>
            </a:r>
          </a:p>
        </p:txBody>
      </p:sp>
      <p:sp>
        <p:nvSpPr>
          <p:cNvPr id="158745" name="Rectangle 60"/>
          <p:cNvSpPr>
            <a:spLocks noGrp="1" noChangeArrowheads="1"/>
          </p:cNvSpPr>
          <p:nvPr>
            <p:ph idx="1"/>
          </p:nvPr>
        </p:nvSpPr>
        <p:spPr>
          <a:xfrm>
            <a:off x="152400" y="990600"/>
            <a:ext cx="8686800" cy="2133600"/>
          </a:xfrm>
          <a:noFill/>
        </p:spPr>
        <p:txBody>
          <a:bodyPr/>
          <a:lstStyle/>
          <a:p>
            <a:pPr marL="1371600" lvl="2" indent="-457200" eaLnBrk="1" hangingPunct="1"/>
            <a:r>
              <a:rPr lang="en-US" altLang="en-US" smtClean="0"/>
              <a:t>Now do the same thing (find the distance and direction) for:</a:t>
            </a:r>
          </a:p>
          <a:p>
            <a:pPr marL="1752600" lvl="3" indent="-381000" eaLnBrk="1" hangingPunct="1"/>
            <a:r>
              <a:rPr lang="en-US" altLang="en-US" smtClean="0"/>
              <a:t>1 to 2</a:t>
            </a:r>
          </a:p>
          <a:p>
            <a:pPr marL="1752600" lvl="3" indent="-381000" eaLnBrk="1" hangingPunct="1"/>
            <a:r>
              <a:rPr lang="en-US" altLang="en-US" smtClean="0"/>
              <a:t>2 to 3</a:t>
            </a:r>
          </a:p>
          <a:p>
            <a:pPr marL="1752600" lvl="3" indent="-381000" eaLnBrk="1" hangingPunct="1"/>
            <a:r>
              <a:rPr lang="en-US" altLang="en-US" smtClean="0"/>
              <a:t>3 to EP</a:t>
            </a:r>
          </a:p>
          <a:p>
            <a:pPr marL="1752600" lvl="3" indent="-381000" eaLnBrk="1" hangingPunct="1"/>
            <a:endParaRPr lang="en-US" altLang="en-US" smtClean="0"/>
          </a:p>
        </p:txBody>
      </p:sp>
      <p:sp>
        <p:nvSpPr>
          <p:cNvPr id="158722"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grpSp>
        <p:nvGrpSpPr>
          <p:cNvPr id="158723" name="Group 3"/>
          <p:cNvGrpSpPr>
            <a:grpSpLocks/>
          </p:cNvGrpSpPr>
          <p:nvPr/>
        </p:nvGrpSpPr>
        <p:grpSpPr bwMode="auto">
          <a:xfrm>
            <a:off x="533400" y="3128963"/>
            <a:ext cx="8077200" cy="3543300"/>
            <a:chOff x="336" y="1971"/>
            <a:chExt cx="5088" cy="2232"/>
          </a:xfrm>
        </p:grpSpPr>
        <p:pic>
          <p:nvPicPr>
            <p:cNvPr id="158762" name="Picture 4" descr="MAP LEFT CORNER"/>
            <p:cNvPicPr>
              <a:picLocks noChangeAspect="1" noChangeArrowheads="1"/>
            </p:cNvPicPr>
            <p:nvPr/>
          </p:nvPicPr>
          <p:blipFill>
            <a:blip r:embed="rId2">
              <a:extLst>
                <a:ext uri="{28A0092B-C50C-407E-A947-70E740481C1C}">
                  <a14:useLocalDpi xmlns:a14="http://schemas.microsoft.com/office/drawing/2010/main" val="0"/>
                </a:ext>
              </a:extLst>
            </a:blip>
            <a:srcRect l="2000" t="40894"/>
            <a:stretch>
              <a:fillRect/>
            </a:stretch>
          </p:blipFill>
          <p:spPr bwMode="auto">
            <a:xfrm>
              <a:off x="336" y="1971"/>
              <a:ext cx="5088" cy="2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63" name="Oval 5"/>
            <p:cNvSpPr>
              <a:spLocks noChangeArrowheads="1"/>
            </p:cNvSpPr>
            <p:nvPr/>
          </p:nvSpPr>
          <p:spPr bwMode="auto">
            <a:xfrm>
              <a:off x="3744" y="2880"/>
              <a:ext cx="48" cy="4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58764" name="Oval 6"/>
            <p:cNvSpPr>
              <a:spLocks noChangeArrowheads="1"/>
            </p:cNvSpPr>
            <p:nvPr/>
          </p:nvSpPr>
          <p:spPr bwMode="auto">
            <a:xfrm>
              <a:off x="3840" y="3264"/>
              <a:ext cx="48" cy="4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58765" name="Oval 7"/>
            <p:cNvSpPr>
              <a:spLocks noChangeArrowheads="1"/>
            </p:cNvSpPr>
            <p:nvPr/>
          </p:nvSpPr>
          <p:spPr bwMode="auto">
            <a:xfrm>
              <a:off x="3744" y="3504"/>
              <a:ext cx="48" cy="4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58766" name="Oval 8"/>
            <p:cNvSpPr>
              <a:spLocks noChangeArrowheads="1"/>
            </p:cNvSpPr>
            <p:nvPr/>
          </p:nvSpPr>
          <p:spPr bwMode="auto">
            <a:xfrm>
              <a:off x="3504" y="3120"/>
              <a:ext cx="48" cy="4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58767" name="Text Box 9"/>
            <p:cNvSpPr txBox="1">
              <a:spLocks noChangeArrowheads="1"/>
            </p:cNvSpPr>
            <p:nvPr/>
          </p:nvSpPr>
          <p:spPr bwMode="auto">
            <a:xfrm>
              <a:off x="3648" y="2668"/>
              <a:ext cx="28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FF0000"/>
                  </a:solidFill>
                </a:rPr>
                <a:t>SP</a:t>
              </a:r>
            </a:p>
          </p:txBody>
        </p:sp>
        <p:sp>
          <p:nvSpPr>
            <p:cNvPr id="158768" name="Text Box 10"/>
            <p:cNvSpPr txBox="1">
              <a:spLocks noChangeArrowheads="1"/>
            </p:cNvSpPr>
            <p:nvPr/>
          </p:nvSpPr>
          <p:spPr bwMode="auto">
            <a:xfrm>
              <a:off x="3648" y="3532"/>
              <a:ext cx="18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FF0000"/>
                  </a:solidFill>
                </a:rPr>
                <a:t>1</a:t>
              </a:r>
            </a:p>
          </p:txBody>
        </p:sp>
        <p:sp>
          <p:nvSpPr>
            <p:cNvPr id="158769" name="Text Box 11"/>
            <p:cNvSpPr txBox="1">
              <a:spLocks noChangeArrowheads="1"/>
            </p:cNvSpPr>
            <p:nvPr/>
          </p:nvSpPr>
          <p:spPr bwMode="auto">
            <a:xfrm>
              <a:off x="3888" y="3168"/>
              <a:ext cx="18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FF0000"/>
                  </a:solidFill>
                </a:rPr>
                <a:t>2</a:t>
              </a:r>
            </a:p>
          </p:txBody>
        </p:sp>
        <p:sp>
          <p:nvSpPr>
            <p:cNvPr id="158770" name="Text Box 12"/>
            <p:cNvSpPr txBox="1">
              <a:spLocks noChangeArrowheads="1"/>
            </p:cNvSpPr>
            <p:nvPr/>
          </p:nvSpPr>
          <p:spPr bwMode="auto">
            <a:xfrm>
              <a:off x="3317" y="3072"/>
              <a:ext cx="18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FF0000"/>
                  </a:solidFill>
                </a:rPr>
                <a:t>3</a:t>
              </a:r>
            </a:p>
          </p:txBody>
        </p:sp>
        <p:sp>
          <p:nvSpPr>
            <p:cNvPr id="158771" name="Oval 13"/>
            <p:cNvSpPr>
              <a:spLocks noChangeArrowheads="1"/>
            </p:cNvSpPr>
            <p:nvPr/>
          </p:nvSpPr>
          <p:spPr bwMode="auto">
            <a:xfrm>
              <a:off x="3408" y="2880"/>
              <a:ext cx="48" cy="4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58772" name="Text Box 14"/>
            <p:cNvSpPr txBox="1">
              <a:spLocks noChangeArrowheads="1"/>
            </p:cNvSpPr>
            <p:nvPr/>
          </p:nvSpPr>
          <p:spPr bwMode="auto">
            <a:xfrm>
              <a:off x="3266" y="2668"/>
              <a:ext cx="28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FF0000"/>
                  </a:solidFill>
                </a:rPr>
                <a:t>EP</a:t>
              </a:r>
            </a:p>
          </p:txBody>
        </p:sp>
      </p:grpSp>
      <p:grpSp>
        <p:nvGrpSpPr>
          <p:cNvPr id="158724" name="Group 15"/>
          <p:cNvGrpSpPr>
            <a:grpSpLocks/>
          </p:cNvGrpSpPr>
          <p:nvPr/>
        </p:nvGrpSpPr>
        <p:grpSpPr bwMode="auto">
          <a:xfrm>
            <a:off x="838200" y="3505200"/>
            <a:ext cx="3581400" cy="2362200"/>
            <a:chOff x="3120" y="1680"/>
            <a:chExt cx="2256" cy="1488"/>
          </a:xfrm>
        </p:grpSpPr>
        <p:grpSp>
          <p:nvGrpSpPr>
            <p:cNvPr id="158747" name="Group 16"/>
            <p:cNvGrpSpPr>
              <a:grpSpLocks/>
            </p:cNvGrpSpPr>
            <p:nvPr/>
          </p:nvGrpSpPr>
          <p:grpSpPr bwMode="auto">
            <a:xfrm>
              <a:off x="3168" y="1680"/>
              <a:ext cx="2208" cy="1488"/>
              <a:chOff x="768" y="1632"/>
              <a:chExt cx="2064" cy="1488"/>
            </a:xfrm>
          </p:grpSpPr>
          <p:sp>
            <p:nvSpPr>
              <p:cNvPr id="158754" name="Rectangle 17"/>
              <p:cNvSpPr>
                <a:spLocks noChangeArrowheads="1"/>
              </p:cNvSpPr>
              <p:nvPr/>
            </p:nvSpPr>
            <p:spPr bwMode="auto">
              <a:xfrm>
                <a:off x="768" y="1632"/>
                <a:ext cx="2064" cy="148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58755" name="Line 18"/>
              <p:cNvSpPr>
                <a:spLocks noChangeShapeType="1"/>
              </p:cNvSpPr>
              <p:nvPr/>
            </p:nvSpPr>
            <p:spPr bwMode="auto">
              <a:xfrm>
                <a:off x="768" y="1872"/>
                <a:ext cx="206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8756" name="Line 19"/>
              <p:cNvSpPr>
                <a:spLocks noChangeShapeType="1"/>
              </p:cNvSpPr>
              <p:nvPr/>
            </p:nvSpPr>
            <p:spPr bwMode="auto">
              <a:xfrm>
                <a:off x="768" y="2064"/>
                <a:ext cx="206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8757" name="Line 20"/>
              <p:cNvSpPr>
                <a:spLocks noChangeShapeType="1"/>
              </p:cNvSpPr>
              <p:nvPr/>
            </p:nvSpPr>
            <p:spPr bwMode="auto">
              <a:xfrm>
                <a:off x="768" y="2256"/>
                <a:ext cx="206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8758" name="Line 21"/>
              <p:cNvSpPr>
                <a:spLocks noChangeShapeType="1"/>
              </p:cNvSpPr>
              <p:nvPr/>
            </p:nvSpPr>
            <p:spPr bwMode="auto">
              <a:xfrm>
                <a:off x="768" y="2448"/>
                <a:ext cx="206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8759" name="Line 22"/>
              <p:cNvSpPr>
                <a:spLocks noChangeShapeType="1"/>
              </p:cNvSpPr>
              <p:nvPr/>
            </p:nvSpPr>
            <p:spPr bwMode="auto">
              <a:xfrm>
                <a:off x="768" y="2640"/>
                <a:ext cx="206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8760" name="Line 23"/>
              <p:cNvSpPr>
                <a:spLocks noChangeShapeType="1"/>
              </p:cNvSpPr>
              <p:nvPr/>
            </p:nvSpPr>
            <p:spPr bwMode="auto">
              <a:xfrm>
                <a:off x="768" y="2832"/>
                <a:ext cx="206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8761" name="Line 24"/>
              <p:cNvSpPr>
                <a:spLocks noChangeShapeType="1"/>
              </p:cNvSpPr>
              <p:nvPr/>
            </p:nvSpPr>
            <p:spPr bwMode="auto">
              <a:xfrm>
                <a:off x="768" y="3024"/>
                <a:ext cx="206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58748" name="Text Box 25"/>
            <p:cNvSpPr txBox="1">
              <a:spLocks noChangeArrowheads="1"/>
            </p:cNvSpPr>
            <p:nvPr/>
          </p:nvSpPr>
          <p:spPr bwMode="auto">
            <a:xfrm>
              <a:off x="3120" y="1920"/>
              <a:ext cx="59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Bradley Hand ITC" panose="03070402050302030203" pitchFamily="66" charset="0"/>
                </a:rPr>
                <a:t>SP – 1:</a:t>
              </a:r>
            </a:p>
          </p:txBody>
        </p:sp>
        <p:sp>
          <p:nvSpPr>
            <p:cNvPr id="158749" name="Text Box 26"/>
            <p:cNvSpPr txBox="1">
              <a:spLocks noChangeArrowheads="1"/>
            </p:cNvSpPr>
            <p:nvPr/>
          </p:nvSpPr>
          <p:spPr bwMode="auto">
            <a:xfrm>
              <a:off x="3168" y="2112"/>
              <a:ext cx="48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Bradley Hand ITC" panose="03070402050302030203" pitchFamily="66" charset="0"/>
                </a:rPr>
                <a:t>1 – 2:</a:t>
              </a:r>
            </a:p>
          </p:txBody>
        </p:sp>
        <p:sp>
          <p:nvSpPr>
            <p:cNvPr id="158750" name="Text Box 27"/>
            <p:cNvSpPr txBox="1">
              <a:spLocks noChangeArrowheads="1"/>
            </p:cNvSpPr>
            <p:nvPr/>
          </p:nvSpPr>
          <p:spPr bwMode="auto">
            <a:xfrm>
              <a:off x="3168" y="2304"/>
              <a:ext cx="49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Bradley Hand ITC" panose="03070402050302030203" pitchFamily="66" charset="0"/>
                </a:rPr>
                <a:t>2 – 3:</a:t>
              </a:r>
            </a:p>
          </p:txBody>
        </p:sp>
        <p:sp>
          <p:nvSpPr>
            <p:cNvPr id="158751" name="Text Box 28"/>
            <p:cNvSpPr txBox="1">
              <a:spLocks noChangeArrowheads="1"/>
            </p:cNvSpPr>
            <p:nvPr/>
          </p:nvSpPr>
          <p:spPr bwMode="auto">
            <a:xfrm>
              <a:off x="3168" y="2496"/>
              <a:ext cx="58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Bradley Hand ITC" panose="03070402050302030203" pitchFamily="66" charset="0"/>
                </a:rPr>
                <a:t>3 – EP:</a:t>
              </a:r>
            </a:p>
          </p:txBody>
        </p:sp>
        <p:sp>
          <p:nvSpPr>
            <p:cNvPr id="158752" name="Text Box 29"/>
            <p:cNvSpPr txBox="1">
              <a:spLocks noChangeArrowheads="1"/>
            </p:cNvSpPr>
            <p:nvPr/>
          </p:nvSpPr>
          <p:spPr bwMode="auto">
            <a:xfrm>
              <a:off x="3836" y="1689"/>
              <a:ext cx="69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Bradley Hand ITC" panose="03070402050302030203" pitchFamily="66" charset="0"/>
                </a:rPr>
                <a:t>Distance</a:t>
              </a:r>
            </a:p>
          </p:txBody>
        </p:sp>
        <p:sp>
          <p:nvSpPr>
            <p:cNvPr id="158753" name="Text Box 30"/>
            <p:cNvSpPr txBox="1">
              <a:spLocks noChangeArrowheads="1"/>
            </p:cNvSpPr>
            <p:nvPr/>
          </p:nvSpPr>
          <p:spPr bwMode="auto">
            <a:xfrm>
              <a:off x="4644" y="1689"/>
              <a:ext cx="73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Bradley Hand ITC" panose="03070402050302030203" pitchFamily="66" charset="0"/>
                </a:rPr>
                <a:t>Azimuth</a:t>
              </a:r>
            </a:p>
          </p:txBody>
        </p:sp>
      </p:grpSp>
      <p:sp>
        <p:nvSpPr>
          <p:cNvPr id="158725" name="Text Box 31"/>
          <p:cNvSpPr txBox="1">
            <a:spLocks noChangeArrowheads="1"/>
          </p:cNvSpPr>
          <p:nvPr/>
        </p:nvSpPr>
        <p:spPr bwMode="auto">
          <a:xfrm>
            <a:off x="2057400" y="3870325"/>
            <a:ext cx="895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Tempus Sans ITC" panose="04020404030D07020202" pitchFamily="82" charset="0"/>
              </a:rPr>
              <a:t>990 m</a:t>
            </a:r>
          </a:p>
        </p:txBody>
      </p:sp>
      <p:sp>
        <p:nvSpPr>
          <p:cNvPr id="158726" name="Text Box 32"/>
          <p:cNvSpPr txBox="1">
            <a:spLocks noChangeArrowheads="1"/>
          </p:cNvSpPr>
          <p:nvPr/>
        </p:nvSpPr>
        <p:spPr bwMode="auto">
          <a:xfrm>
            <a:off x="3546475" y="3870325"/>
            <a:ext cx="5969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Tempus Sans ITC" panose="04020404030D07020202" pitchFamily="82" charset="0"/>
              </a:rPr>
              <a:t>173°</a:t>
            </a:r>
          </a:p>
        </p:txBody>
      </p:sp>
      <p:sp>
        <p:nvSpPr>
          <p:cNvPr id="158727" name="Text Box 33"/>
          <p:cNvSpPr txBox="1">
            <a:spLocks noChangeArrowheads="1"/>
          </p:cNvSpPr>
          <p:nvPr/>
        </p:nvSpPr>
        <p:spPr bwMode="auto">
          <a:xfrm>
            <a:off x="990600" y="5364163"/>
            <a:ext cx="10541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b="1">
                <a:latin typeface="Tempus Sans ITC" panose="04020404030D07020202" pitchFamily="82" charset="0"/>
              </a:rPr>
              <a:t>181° - 8 = 173°</a:t>
            </a:r>
          </a:p>
        </p:txBody>
      </p:sp>
      <p:sp>
        <p:nvSpPr>
          <p:cNvPr id="158728" name="Line 34"/>
          <p:cNvSpPr>
            <a:spLocks noChangeShapeType="1"/>
          </p:cNvSpPr>
          <p:nvPr/>
        </p:nvSpPr>
        <p:spPr bwMode="auto">
          <a:xfrm flipV="1">
            <a:off x="990600" y="5334000"/>
            <a:ext cx="10668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8729" name="Line 37"/>
          <p:cNvSpPr>
            <a:spLocks noChangeShapeType="1"/>
          </p:cNvSpPr>
          <p:nvPr/>
        </p:nvSpPr>
        <p:spPr bwMode="auto">
          <a:xfrm>
            <a:off x="5943600" y="4572000"/>
            <a:ext cx="76200" cy="1905000"/>
          </a:xfrm>
          <a:prstGeom prst="line">
            <a:avLst/>
          </a:prstGeom>
          <a:noFill/>
          <a:ln w="158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8730" name="Text Box 41"/>
          <p:cNvSpPr txBox="1">
            <a:spLocks noChangeArrowheads="1"/>
          </p:cNvSpPr>
          <p:nvPr/>
        </p:nvSpPr>
        <p:spPr bwMode="auto">
          <a:xfrm>
            <a:off x="1981200" y="4175125"/>
            <a:ext cx="9509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Tempus Sans ITC" panose="04020404030D07020202" pitchFamily="82" charset="0"/>
              </a:rPr>
              <a:t>400 m</a:t>
            </a:r>
          </a:p>
        </p:txBody>
      </p:sp>
      <p:sp>
        <p:nvSpPr>
          <p:cNvPr id="158731" name="Text Box 42"/>
          <p:cNvSpPr txBox="1">
            <a:spLocks noChangeArrowheads="1"/>
          </p:cNvSpPr>
          <p:nvPr/>
        </p:nvSpPr>
        <p:spPr bwMode="auto">
          <a:xfrm>
            <a:off x="1981200" y="4479925"/>
            <a:ext cx="8667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Tempus Sans ITC" panose="04020404030D07020202" pitchFamily="82" charset="0"/>
              </a:rPr>
              <a:t>525 m</a:t>
            </a:r>
          </a:p>
        </p:txBody>
      </p:sp>
      <p:sp>
        <p:nvSpPr>
          <p:cNvPr id="158732" name="Text Box 43"/>
          <p:cNvSpPr txBox="1">
            <a:spLocks noChangeArrowheads="1"/>
          </p:cNvSpPr>
          <p:nvPr/>
        </p:nvSpPr>
        <p:spPr bwMode="auto">
          <a:xfrm>
            <a:off x="1944688" y="4784725"/>
            <a:ext cx="8858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Tempus Sans ITC" panose="04020404030D07020202" pitchFamily="82" charset="0"/>
              </a:rPr>
              <a:t>330 m</a:t>
            </a:r>
          </a:p>
        </p:txBody>
      </p:sp>
      <p:sp>
        <p:nvSpPr>
          <p:cNvPr id="158733" name="Text Box 44"/>
          <p:cNvSpPr txBox="1">
            <a:spLocks noChangeArrowheads="1"/>
          </p:cNvSpPr>
          <p:nvPr/>
        </p:nvSpPr>
        <p:spPr bwMode="auto">
          <a:xfrm>
            <a:off x="3517900" y="4175125"/>
            <a:ext cx="5000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Tempus Sans ITC" panose="04020404030D07020202" pitchFamily="82" charset="0"/>
              </a:rPr>
              <a:t>35°</a:t>
            </a:r>
          </a:p>
        </p:txBody>
      </p:sp>
      <p:sp>
        <p:nvSpPr>
          <p:cNvPr id="158734" name="Text Box 45"/>
          <p:cNvSpPr txBox="1">
            <a:spLocks noChangeArrowheads="1"/>
          </p:cNvSpPr>
          <p:nvPr/>
        </p:nvSpPr>
        <p:spPr bwMode="auto">
          <a:xfrm>
            <a:off x="3517900" y="4479925"/>
            <a:ext cx="6715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Tempus Sans ITC" panose="04020404030D07020202" pitchFamily="82" charset="0"/>
              </a:rPr>
              <a:t>284°</a:t>
            </a:r>
          </a:p>
        </p:txBody>
      </p:sp>
      <p:sp>
        <p:nvSpPr>
          <p:cNvPr id="158735" name="Text Box 46"/>
          <p:cNvSpPr txBox="1">
            <a:spLocks noChangeArrowheads="1"/>
          </p:cNvSpPr>
          <p:nvPr/>
        </p:nvSpPr>
        <p:spPr bwMode="auto">
          <a:xfrm>
            <a:off x="3505200" y="4784725"/>
            <a:ext cx="6651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Tempus Sans ITC" panose="04020404030D07020202" pitchFamily="82" charset="0"/>
              </a:rPr>
              <a:t>330°</a:t>
            </a:r>
          </a:p>
        </p:txBody>
      </p:sp>
      <p:sp>
        <p:nvSpPr>
          <p:cNvPr id="158736" name="Text Box 47"/>
          <p:cNvSpPr txBox="1">
            <a:spLocks noChangeArrowheads="1"/>
          </p:cNvSpPr>
          <p:nvPr/>
        </p:nvSpPr>
        <p:spPr bwMode="auto">
          <a:xfrm>
            <a:off x="2057400" y="5486400"/>
            <a:ext cx="9620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b="1">
                <a:latin typeface="Tempus Sans ITC" panose="04020404030D07020202" pitchFamily="82" charset="0"/>
              </a:rPr>
              <a:t>43° - 8 = 35°</a:t>
            </a:r>
          </a:p>
        </p:txBody>
      </p:sp>
      <p:sp>
        <p:nvSpPr>
          <p:cNvPr id="158737" name="Line 48"/>
          <p:cNvSpPr>
            <a:spLocks noChangeShapeType="1"/>
          </p:cNvSpPr>
          <p:nvPr/>
        </p:nvSpPr>
        <p:spPr bwMode="auto">
          <a:xfrm flipV="1">
            <a:off x="1905000" y="5486400"/>
            <a:ext cx="10668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8738" name="Line 50"/>
          <p:cNvSpPr>
            <a:spLocks noChangeShapeType="1"/>
          </p:cNvSpPr>
          <p:nvPr/>
        </p:nvSpPr>
        <p:spPr bwMode="auto">
          <a:xfrm flipV="1">
            <a:off x="3124200" y="5486400"/>
            <a:ext cx="10668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8739" name="Text Box 52"/>
          <p:cNvSpPr txBox="1">
            <a:spLocks noChangeArrowheads="1"/>
          </p:cNvSpPr>
          <p:nvPr/>
        </p:nvSpPr>
        <p:spPr bwMode="auto">
          <a:xfrm>
            <a:off x="3152775" y="5486400"/>
            <a:ext cx="11525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b="1">
                <a:latin typeface="Tempus Sans ITC" panose="04020404030D07020202" pitchFamily="82" charset="0"/>
              </a:rPr>
              <a:t>292° - 8 = 284°</a:t>
            </a:r>
          </a:p>
        </p:txBody>
      </p:sp>
      <p:sp>
        <p:nvSpPr>
          <p:cNvPr id="158740" name="Text Box 53"/>
          <p:cNvSpPr txBox="1">
            <a:spLocks noChangeArrowheads="1"/>
          </p:cNvSpPr>
          <p:nvPr/>
        </p:nvSpPr>
        <p:spPr bwMode="auto">
          <a:xfrm>
            <a:off x="2466975" y="5181600"/>
            <a:ext cx="11303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b="1">
                <a:latin typeface="Tempus Sans ITC" panose="04020404030D07020202" pitchFamily="82" charset="0"/>
              </a:rPr>
              <a:t>338° - 8 = 330°</a:t>
            </a:r>
          </a:p>
        </p:txBody>
      </p:sp>
      <p:sp>
        <p:nvSpPr>
          <p:cNvPr id="158741" name="Line 55"/>
          <p:cNvSpPr>
            <a:spLocks noChangeShapeType="1"/>
          </p:cNvSpPr>
          <p:nvPr/>
        </p:nvSpPr>
        <p:spPr bwMode="auto">
          <a:xfrm flipV="1">
            <a:off x="2438400" y="5181600"/>
            <a:ext cx="10668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8742" name="Line 57"/>
          <p:cNvSpPr>
            <a:spLocks noChangeShapeType="1"/>
          </p:cNvSpPr>
          <p:nvPr/>
        </p:nvSpPr>
        <p:spPr bwMode="auto">
          <a:xfrm flipH="1">
            <a:off x="6019800" y="4114800"/>
            <a:ext cx="457200" cy="1447800"/>
          </a:xfrm>
          <a:prstGeom prst="line">
            <a:avLst/>
          </a:prstGeom>
          <a:noFill/>
          <a:ln w="158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8743" name="Line 58"/>
          <p:cNvSpPr>
            <a:spLocks noChangeShapeType="1"/>
          </p:cNvSpPr>
          <p:nvPr/>
        </p:nvSpPr>
        <p:spPr bwMode="auto">
          <a:xfrm flipH="1" flipV="1">
            <a:off x="4495800" y="4572000"/>
            <a:ext cx="1600200" cy="609600"/>
          </a:xfrm>
          <a:prstGeom prst="line">
            <a:avLst/>
          </a:prstGeom>
          <a:noFill/>
          <a:ln w="158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8744" name="Line 59"/>
          <p:cNvSpPr>
            <a:spLocks noChangeShapeType="1"/>
          </p:cNvSpPr>
          <p:nvPr/>
        </p:nvSpPr>
        <p:spPr bwMode="auto">
          <a:xfrm>
            <a:off x="4953000" y="3505200"/>
            <a:ext cx="685800" cy="1447800"/>
          </a:xfrm>
          <a:prstGeom prst="line">
            <a:avLst/>
          </a:prstGeom>
          <a:noFill/>
          <a:ln w="158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spd="med">
    <p:spli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ChangeArrowheads="1"/>
          </p:cNvSpPr>
          <p:nvPr>
            <p:ph type="title"/>
          </p:nvPr>
        </p:nvSpPr>
        <p:spPr>
          <a:xfrm>
            <a:off x="457200" y="0"/>
            <a:ext cx="8229600" cy="1143000"/>
          </a:xfrm>
        </p:spPr>
        <p:txBody>
          <a:bodyPr/>
          <a:lstStyle/>
          <a:p>
            <a:pPr eaLnBrk="1" hangingPunct="1"/>
            <a:r>
              <a:rPr lang="en-US" altLang="en-US" sz="4000" smtClean="0"/>
              <a:t>Task</a:t>
            </a:r>
          </a:p>
        </p:txBody>
      </p:sp>
      <p:sp>
        <p:nvSpPr>
          <p:cNvPr id="26628" name="Rectangle 3"/>
          <p:cNvSpPr>
            <a:spLocks noGrp="1" noChangeArrowheads="1"/>
          </p:cNvSpPr>
          <p:nvPr>
            <p:ph idx="1"/>
          </p:nvPr>
        </p:nvSpPr>
        <p:spPr>
          <a:xfrm>
            <a:off x="457200" y="1143000"/>
            <a:ext cx="8229600" cy="5257800"/>
          </a:xfrm>
        </p:spPr>
        <p:txBody>
          <a:bodyPr/>
          <a:lstStyle/>
          <a:p>
            <a:pPr algn="ctr" eaLnBrk="1" hangingPunct="1">
              <a:buFontTx/>
              <a:buNone/>
            </a:pPr>
            <a:r>
              <a:rPr lang="en-US" altLang="en-US" smtClean="0"/>
              <a:t>Navigate From One Point to Another During the Day</a:t>
            </a:r>
          </a:p>
        </p:txBody>
      </p:sp>
      <p:sp>
        <p:nvSpPr>
          <p:cNvPr id="26626"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Tree>
  </p:cSld>
  <p:clrMapOvr>
    <a:masterClrMapping/>
  </p:clrMapOvr>
  <p:transition spd="med">
    <p:split/>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7" name="Rectangle 34"/>
          <p:cNvSpPr>
            <a:spLocks noGrp="1" noChangeArrowheads="1"/>
          </p:cNvSpPr>
          <p:nvPr>
            <p:ph type="title"/>
          </p:nvPr>
        </p:nvSpPr>
        <p:spPr>
          <a:xfrm>
            <a:off x="457200" y="76200"/>
            <a:ext cx="8229600" cy="1143000"/>
          </a:xfrm>
          <a:noFill/>
        </p:spPr>
        <p:txBody>
          <a:bodyPr/>
          <a:lstStyle/>
          <a:p>
            <a:pPr eaLnBrk="1" hangingPunct="1"/>
            <a:r>
              <a:rPr lang="en-US" altLang="en-US" smtClean="0"/>
              <a:t>Securing Your Equipment</a:t>
            </a:r>
          </a:p>
        </p:txBody>
      </p:sp>
      <p:sp>
        <p:nvSpPr>
          <p:cNvPr id="159748" name="Rectangle 51"/>
          <p:cNvSpPr>
            <a:spLocks noGrp="1" noChangeArrowheads="1"/>
          </p:cNvSpPr>
          <p:nvPr>
            <p:ph type="body" sz="half" idx="1"/>
          </p:nvPr>
        </p:nvSpPr>
        <p:spPr>
          <a:xfrm>
            <a:off x="152400" y="1295400"/>
            <a:ext cx="8305800" cy="1905000"/>
          </a:xfrm>
          <a:noFill/>
        </p:spPr>
        <p:txBody>
          <a:bodyPr/>
          <a:lstStyle/>
          <a:p>
            <a:pPr marL="1371600" lvl="2" indent="-457200" eaLnBrk="1" hangingPunct="1">
              <a:lnSpc>
                <a:spcPct val="90000"/>
              </a:lnSpc>
            </a:pPr>
            <a:r>
              <a:rPr lang="en-US" altLang="en-US" smtClean="0"/>
              <a:t>Ensure that you have all of your equipment secured prior to navigating your course:</a:t>
            </a:r>
          </a:p>
          <a:p>
            <a:pPr marL="1752600" lvl="3" indent="-381000" eaLnBrk="1" hangingPunct="1">
              <a:lnSpc>
                <a:spcPct val="90000"/>
              </a:lnSpc>
            </a:pPr>
            <a:r>
              <a:rPr lang="en-US" altLang="en-US" smtClean="0"/>
              <a:t>Weapon and Protective Mask</a:t>
            </a:r>
          </a:p>
          <a:p>
            <a:pPr marL="1752600" lvl="3" indent="-381000" eaLnBrk="1" hangingPunct="1">
              <a:lnSpc>
                <a:spcPct val="90000"/>
              </a:lnSpc>
            </a:pPr>
            <a:r>
              <a:rPr lang="en-US" altLang="en-US" smtClean="0"/>
              <a:t>Map, grade sheet, protractor, mechanical pencil, 3” x 5” cards, etc are secured somewhere where you won’t lose them.  PUT THEM IN A ZIPLOCK BAG.</a:t>
            </a:r>
          </a:p>
          <a:p>
            <a:pPr marL="2209800" lvl="4" indent="-381000" eaLnBrk="1" hangingPunct="1">
              <a:lnSpc>
                <a:spcPct val="90000"/>
              </a:lnSpc>
            </a:pPr>
            <a:r>
              <a:rPr lang="en-US" altLang="en-US" smtClean="0"/>
              <a:t>i.e. ammo pouch, cargo pocket, etc.</a:t>
            </a:r>
          </a:p>
          <a:p>
            <a:pPr marL="1752600" lvl="3" indent="-381000" eaLnBrk="1" hangingPunct="1">
              <a:lnSpc>
                <a:spcPct val="90000"/>
              </a:lnSpc>
            </a:pPr>
            <a:endParaRPr lang="en-US" altLang="en-US" smtClean="0"/>
          </a:p>
        </p:txBody>
      </p:sp>
      <p:graphicFrame>
        <p:nvGraphicFramePr>
          <p:cNvPr id="159753" name="Object 79"/>
          <p:cNvGraphicFramePr>
            <a:graphicFrameLocks noGrp="1" noChangeAspect="1"/>
          </p:cNvGraphicFramePr>
          <p:nvPr>
            <p:ph sz="half" idx="2"/>
          </p:nvPr>
        </p:nvGraphicFramePr>
        <p:xfrm>
          <a:off x="2719388" y="4114800"/>
          <a:ext cx="1700212" cy="2316163"/>
        </p:xfrm>
        <a:graphic>
          <a:graphicData uri="http://schemas.openxmlformats.org/presentationml/2006/ole">
            <mc:AlternateContent xmlns:mc="http://schemas.openxmlformats.org/markup-compatibility/2006">
              <mc:Choice xmlns:v="urn:schemas-microsoft-com:vml" Requires="v">
                <p:oleObj spid="_x0000_s159759" name="Document" r:id="rId3" imgW="5955682" imgH="8112764" progId="Word.Document.8">
                  <p:embed/>
                </p:oleObj>
              </mc:Choice>
              <mc:Fallback>
                <p:oleObj name="Document" r:id="rId3" imgW="5955682" imgH="8112764" progId="Word.Document.8">
                  <p:embed/>
                  <p:pic>
                    <p:nvPicPr>
                      <p:cNvPr id="0" name="Object 79"/>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9388" y="4114800"/>
                        <a:ext cx="1700212" cy="23161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9746" name="Footer Placeholder 5"/>
          <p:cNvSpPr>
            <a:spLocks noGrp="1"/>
          </p:cNvSpPr>
          <p:nvPr>
            <p:ph type="ftr" sz="quarter" idx="4294967295"/>
          </p:nvPr>
        </p:nvSpPr>
        <p:spPr>
          <a:xfrm>
            <a:off x="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
        <p:nvSpPr>
          <p:cNvPr id="159749" name="Rectangle 52"/>
          <p:cNvSpPr>
            <a:spLocks noChangeArrowheads="1"/>
          </p:cNvSpPr>
          <p:nvPr/>
        </p:nvSpPr>
        <p:spPr bwMode="auto">
          <a:xfrm>
            <a:off x="2590800" y="3657600"/>
            <a:ext cx="3962400" cy="28194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59750" name="Line 53"/>
          <p:cNvSpPr>
            <a:spLocks noChangeShapeType="1"/>
          </p:cNvSpPr>
          <p:nvPr/>
        </p:nvSpPr>
        <p:spPr bwMode="auto">
          <a:xfrm>
            <a:off x="2590800" y="3810000"/>
            <a:ext cx="3962400" cy="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59751" name="Picture 55" descr="MAP LEFT CORNER"/>
          <p:cNvPicPr>
            <a:picLocks noChangeAspect="1" noChangeArrowheads="1"/>
          </p:cNvPicPr>
          <p:nvPr/>
        </p:nvPicPr>
        <p:blipFill>
          <a:blip r:embed="rId5">
            <a:extLst>
              <a:ext uri="{28A0092B-C50C-407E-A947-70E740481C1C}">
                <a14:useLocalDpi xmlns:a14="http://schemas.microsoft.com/office/drawing/2010/main" val="0"/>
              </a:ext>
            </a:extLst>
          </a:blip>
          <a:srcRect l="55623" t="50983" r="10170"/>
          <a:stretch>
            <a:fillRect/>
          </a:stretch>
        </p:blipFill>
        <p:spPr bwMode="auto">
          <a:xfrm>
            <a:off x="2819400" y="3962400"/>
            <a:ext cx="36576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52" name="Picture 66" descr="Protractor GT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4343400"/>
            <a:ext cx="2057400"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54" name="Picture 76" descr="m16a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839333">
            <a:off x="-144462" y="4487862"/>
            <a:ext cx="2838450"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55" name="Picture 77" descr="m1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881691">
            <a:off x="6858000" y="4343400"/>
            <a:ext cx="1752600"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9756" name="Group 71"/>
          <p:cNvGrpSpPr>
            <a:grpSpLocks/>
          </p:cNvGrpSpPr>
          <p:nvPr/>
        </p:nvGrpSpPr>
        <p:grpSpPr bwMode="auto">
          <a:xfrm>
            <a:off x="2819400" y="6096000"/>
            <a:ext cx="1739900" cy="152400"/>
            <a:chOff x="3216" y="3840"/>
            <a:chExt cx="1096" cy="96"/>
          </a:xfrm>
        </p:grpSpPr>
        <p:sp>
          <p:nvSpPr>
            <p:cNvPr id="159757" name="Line 69"/>
            <p:cNvSpPr>
              <a:spLocks noChangeShapeType="1"/>
            </p:cNvSpPr>
            <p:nvPr/>
          </p:nvSpPr>
          <p:spPr bwMode="auto">
            <a:xfrm rot="-5400000">
              <a:off x="4244" y="3820"/>
              <a:ext cx="0" cy="136"/>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9758" name="Rectangle 67"/>
            <p:cNvSpPr>
              <a:spLocks noChangeArrowheads="1"/>
            </p:cNvSpPr>
            <p:nvPr/>
          </p:nvSpPr>
          <p:spPr bwMode="auto">
            <a:xfrm rot="-5400000">
              <a:off x="3676" y="3380"/>
              <a:ext cx="96" cy="1016"/>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1" name="Rectangle 2"/>
          <p:cNvSpPr>
            <a:spLocks noGrp="1" noChangeArrowheads="1"/>
          </p:cNvSpPr>
          <p:nvPr>
            <p:ph type="title"/>
          </p:nvPr>
        </p:nvSpPr>
        <p:spPr>
          <a:xfrm>
            <a:off x="457200" y="76200"/>
            <a:ext cx="8229600" cy="1143000"/>
          </a:xfrm>
          <a:noFill/>
        </p:spPr>
        <p:txBody>
          <a:bodyPr/>
          <a:lstStyle/>
          <a:p>
            <a:pPr eaLnBrk="1" hangingPunct="1"/>
            <a:r>
              <a:rPr lang="en-US" altLang="en-US" smtClean="0"/>
              <a:t>Navigating to Your Point</a:t>
            </a:r>
          </a:p>
        </p:txBody>
      </p:sp>
      <p:sp>
        <p:nvSpPr>
          <p:cNvPr id="160772" name="Rectangle 3"/>
          <p:cNvSpPr>
            <a:spLocks noGrp="1" noChangeArrowheads="1"/>
          </p:cNvSpPr>
          <p:nvPr>
            <p:ph idx="1"/>
          </p:nvPr>
        </p:nvSpPr>
        <p:spPr>
          <a:xfrm>
            <a:off x="152400" y="1219200"/>
            <a:ext cx="8686800" cy="1752600"/>
          </a:xfrm>
          <a:noFill/>
        </p:spPr>
        <p:txBody>
          <a:bodyPr/>
          <a:lstStyle/>
          <a:p>
            <a:pPr marL="1371600" lvl="2" indent="-457200" eaLnBrk="1" hangingPunct="1"/>
            <a:r>
              <a:rPr lang="en-US" altLang="en-US" sz="2800" smtClean="0"/>
              <a:t>Navigate from your SP to the 1</a:t>
            </a:r>
            <a:r>
              <a:rPr lang="en-US" altLang="en-US" sz="2800" baseline="30000" smtClean="0"/>
              <a:t>st</a:t>
            </a:r>
            <a:r>
              <a:rPr lang="en-US" altLang="en-US" sz="2800" smtClean="0"/>
              <a:t> point using the distance and magnetic azimuth you determined.</a:t>
            </a:r>
          </a:p>
          <a:p>
            <a:pPr marL="1752600" lvl="3" indent="-381000" eaLnBrk="1" hangingPunct="1"/>
            <a:r>
              <a:rPr lang="en-US" altLang="en-US" sz="2400" smtClean="0"/>
              <a:t>Use compass to cheek method during day</a:t>
            </a:r>
          </a:p>
          <a:p>
            <a:pPr marL="1752600" lvl="3" indent="-381000" eaLnBrk="1" hangingPunct="1"/>
            <a:r>
              <a:rPr lang="en-US" altLang="en-US" sz="2400" smtClean="0"/>
              <a:t>Use centerhold method during night</a:t>
            </a:r>
          </a:p>
        </p:txBody>
      </p:sp>
      <p:sp>
        <p:nvSpPr>
          <p:cNvPr id="160770"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pic>
        <p:nvPicPr>
          <p:cNvPr id="160773" name="Picture 4" descr="DSC020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3505200"/>
            <a:ext cx="41148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4" name="Picture 5" descr="DSC023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527425"/>
            <a:ext cx="41148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plit/>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2"/>
          <p:cNvSpPr>
            <a:spLocks noGrp="1" noChangeArrowheads="1"/>
          </p:cNvSpPr>
          <p:nvPr>
            <p:ph type="title"/>
          </p:nvPr>
        </p:nvSpPr>
        <p:spPr>
          <a:xfrm>
            <a:off x="457200" y="76200"/>
            <a:ext cx="8229600" cy="1143000"/>
          </a:xfrm>
          <a:noFill/>
        </p:spPr>
        <p:txBody>
          <a:bodyPr/>
          <a:lstStyle/>
          <a:p>
            <a:pPr eaLnBrk="1" hangingPunct="1"/>
            <a:r>
              <a:rPr lang="en-US" altLang="en-US" smtClean="0"/>
              <a:t>Navigating to Your Point</a:t>
            </a:r>
          </a:p>
        </p:txBody>
      </p:sp>
      <p:sp>
        <p:nvSpPr>
          <p:cNvPr id="161796" name="Rectangle 3"/>
          <p:cNvSpPr>
            <a:spLocks noGrp="1" noChangeArrowheads="1"/>
          </p:cNvSpPr>
          <p:nvPr>
            <p:ph idx="1"/>
          </p:nvPr>
        </p:nvSpPr>
        <p:spPr>
          <a:xfrm>
            <a:off x="152400" y="1219200"/>
            <a:ext cx="8686800" cy="3505200"/>
          </a:xfrm>
          <a:noFill/>
        </p:spPr>
        <p:txBody>
          <a:bodyPr/>
          <a:lstStyle/>
          <a:p>
            <a:pPr marL="1371600" lvl="2" indent="-457200" eaLnBrk="1" hangingPunct="1"/>
            <a:r>
              <a:rPr lang="en-US" altLang="en-US" sz="2800" smtClean="0"/>
              <a:t>When you shoot your azimuth, pick a tree or something that is in the direct line of your azimuth and begin walking to it using your pace count</a:t>
            </a:r>
          </a:p>
          <a:p>
            <a:pPr marL="1752600" lvl="3" indent="-381000" eaLnBrk="1" hangingPunct="1"/>
            <a:r>
              <a:rPr lang="en-US" altLang="en-US" sz="2400" smtClean="0"/>
              <a:t>Don’t take your eyes off of it while your walking</a:t>
            </a:r>
          </a:p>
          <a:p>
            <a:pPr marL="2209800" lvl="4" indent="-381000" eaLnBrk="1" hangingPunct="1"/>
            <a:r>
              <a:rPr lang="en-US" altLang="en-US" sz="2400" smtClean="0"/>
              <a:t>If you fall, you’ll be all right!</a:t>
            </a:r>
          </a:p>
          <a:p>
            <a:pPr marL="1752600" lvl="3" indent="-381000" eaLnBrk="1" hangingPunct="1"/>
            <a:r>
              <a:rPr lang="en-US" altLang="en-US" sz="2400" smtClean="0"/>
              <a:t>Pick a tree top out at night due to limited visibility</a:t>
            </a:r>
          </a:p>
          <a:p>
            <a:pPr marL="1752600" lvl="3" indent="-381000" eaLnBrk="1" hangingPunct="1"/>
            <a:r>
              <a:rPr lang="en-US" altLang="en-US" sz="2400" smtClean="0"/>
              <a:t>Try not to forget your pace count</a:t>
            </a:r>
          </a:p>
          <a:p>
            <a:pPr marL="1752600" lvl="3" indent="-381000" eaLnBrk="1" hangingPunct="1"/>
            <a:r>
              <a:rPr lang="en-US" altLang="en-US" sz="2400" smtClean="0"/>
              <a:t>Use your pace count beads or tie a knot in a piece of 550 cord after every 100 meters of your pace count</a:t>
            </a:r>
          </a:p>
        </p:txBody>
      </p:sp>
      <p:sp>
        <p:nvSpPr>
          <p:cNvPr id="161794"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Tree>
  </p:cSld>
  <p:clrMapOvr>
    <a:masterClrMapping/>
  </p:clrMapOvr>
  <p:transition spd="med">
    <p:split/>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20" name="Rectangle 18"/>
          <p:cNvSpPr>
            <a:spLocks noGrp="1" noChangeArrowheads="1"/>
          </p:cNvSpPr>
          <p:nvPr>
            <p:ph type="title"/>
          </p:nvPr>
        </p:nvSpPr>
        <p:spPr>
          <a:xfrm>
            <a:off x="457200" y="76200"/>
            <a:ext cx="8229600" cy="1143000"/>
          </a:xfrm>
          <a:noFill/>
        </p:spPr>
        <p:txBody>
          <a:bodyPr/>
          <a:lstStyle/>
          <a:p>
            <a:pPr eaLnBrk="1" hangingPunct="1"/>
            <a:r>
              <a:rPr lang="en-US" altLang="en-US" smtClean="0"/>
              <a:t>Searching for Your Point</a:t>
            </a:r>
          </a:p>
        </p:txBody>
      </p:sp>
      <p:sp>
        <p:nvSpPr>
          <p:cNvPr id="162819" name="Rectangle 5"/>
          <p:cNvSpPr>
            <a:spLocks noGrp="1" noChangeArrowheads="1"/>
          </p:cNvSpPr>
          <p:nvPr>
            <p:ph idx="1"/>
          </p:nvPr>
        </p:nvSpPr>
        <p:spPr>
          <a:xfrm>
            <a:off x="152400" y="990600"/>
            <a:ext cx="8686800" cy="1981200"/>
          </a:xfrm>
          <a:noFill/>
        </p:spPr>
        <p:txBody>
          <a:bodyPr/>
          <a:lstStyle/>
          <a:p>
            <a:pPr marL="1371600" lvl="2" indent="-457200" eaLnBrk="1" hangingPunct="1"/>
            <a:r>
              <a:rPr lang="en-US" altLang="en-US" smtClean="0"/>
              <a:t>When you get to the end of your pace count for the distance you determined, look around for your point:</a:t>
            </a:r>
          </a:p>
          <a:p>
            <a:pPr marL="1752600" lvl="3" indent="-381000" eaLnBrk="1" hangingPunct="1"/>
            <a:r>
              <a:rPr lang="en-US" altLang="en-US" smtClean="0"/>
              <a:t>If you see it, verify it using your map and terrain association</a:t>
            </a:r>
          </a:p>
          <a:p>
            <a:pPr marL="1752600" lvl="3" indent="-381000" eaLnBrk="1" hangingPunct="1"/>
            <a:r>
              <a:rPr lang="en-US" altLang="en-US" smtClean="0"/>
              <a:t>If you don’t see it, utilize your map, determine where the point should be using terrain association and move to it</a:t>
            </a:r>
          </a:p>
        </p:txBody>
      </p:sp>
      <p:sp>
        <p:nvSpPr>
          <p:cNvPr id="162818"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grpSp>
        <p:nvGrpSpPr>
          <p:cNvPr id="162821" name="Group 31"/>
          <p:cNvGrpSpPr>
            <a:grpSpLocks/>
          </p:cNvGrpSpPr>
          <p:nvPr/>
        </p:nvGrpSpPr>
        <p:grpSpPr bwMode="auto">
          <a:xfrm>
            <a:off x="2667000" y="2895600"/>
            <a:ext cx="3733800" cy="3776663"/>
            <a:chOff x="3120" y="2352"/>
            <a:chExt cx="1776" cy="1851"/>
          </a:xfrm>
        </p:grpSpPr>
        <p:pic>
          <p:nvPicPr>
            <p:cNvPr id="162827" name="Picture 20" descr="MAP LEFT CORNER"/>
            <p:cNvPicPr>
              <a:picLocks noChangeAspect="1" noChangeArrowheads="1"/>
            </p:cNvPicPr>
            <p:nvPr/>
          </p:nvPicPr>
          <p:blipFill>
            <a:blip r:embed="rId2">
              <a:extLst>
                <a:ext uri="{28A0092B-C50C-407E-A947-70E740481C1C}">
                  <a14:useLocalDpi xmlns:a14="http://schemas.microsoft.com/office/drawing/2010/main" val="0"/>
                </a:ext>
              </a:extLst>
            </a:blip>
            <a:srcRect l="55623" t="50983" r="10170"/>
            <a:stretch>
              <a:fillRect/>
            </a:stretch>
          </p:blipFill>
          <p:spPr bwMode="auto">
            <a:xfrm>
              <a:off x="3120" y="2352"/>
              <a:ext cx="1776" cy="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8" name="Oval 21"/>
            <p:cNvSpPr>
              <a:spLocks noChangeArrowheads="1"/>
            </p:cNvSpPr>
            <p:nvPr/>
          </p:nvSpPr>
          <p:spPr bwMode="auto">
            <a:xfrm>
              <a:off x="3744" y="2880"/>
              <a:ext cx="48" cy="4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2829" name="Oval 22"/>
            <p:cNvSpPr>
              <a:spLocks noChangeArrowheads="1"/>
            </p:cNvSpPr>
            <p:nvPr/>
          </p:nvSpPr>
          <p:spPr bwMode="auto">
            <a:xfrm>
              <a:off x="3840" y="3264"/>
              <a:ext cx="48" cy="4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2830" name="Oval 23"/>
            <p:cNvSpPr>
              <a:spLocks noChangeArrowheads="1"/>
            </p:cNvSpPr>
            <p:nvPr/>
          </p:nvSpPr>
          <p:spPr bwMode="auto">
            <a:xfrm>
              <a:off x="3744" y="3504"/>
              <a:ext cx="48" cy="4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2831" name="Oval 24"/>
            <p:cNvSpPr>
              <a:spLocks noChangeArrowheads="1"/>
            </p:cNvSpPr>
            <p:nvPr/>
          </p:nvSpPr>
          <p:spPr bwMode="auto">
            <a:xfrm>
              <a:off x="3504" y="3120"/>
              <a:ext cx="48" cy="4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2832" name="Text Box 25"/>
            <p:cNvSpPr txBox="1">
              <a:spLocks noChangeArrowheads="1"/>
            </p:cNvSpPr>
            <p:nvPr/>
          </p:nvSpPr>
          <p:spPr bwMode="auto">
            <a:xfrm>
              <a:off x="3648" y="2668"/>
              <a:ext cx="216" cy="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FF0000"/>
                  </a:solidFill>
                </a:rPr>
                <a:t>SP</a:t>
              </a:r>
            </a:p>
          </p:txBody>
        </p:sp>
        <p:sp>
          <p:nvSpPr>
            <p:cNvPr id="162833" name="Text Box 26"/>
            <p:cNvSpPr txBox="1">
              <a:spLocks noChangeArrowheads="1"/>
            </p:cNvSpPr>
            <p:nvPr/>
          </p:nvSpPr>
          <p:spPr bwMode="auto">
            <a:xfrm>
              <a:off x="3648" y="3532"/>
              <a:ext cx="141" cy="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FF0000"/>
                  </a:solidFill>
                </a:rPr>
                <a:t>1</a:t>
              </a:r>
            </a:p>
          </p:txBody>
        </p:sp>
        <p:sp>
          <p:nvSpPr>
            <p:cNvPr id="162834" name="Text Box 27"/>
            <p:cNvSpPr txBox="1">
              <a:spLocks noChangeArrowheads="1"/>
            </p:cNvSpPr>
            <p:nvPr/>
          </p:nvSpPr>
          <p:spPr bwMode="auto">
            <a:xfrm>
              <a:off x="3888" y="3168"/>
              <a:ext cx="141" cy="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FF0000"/>
                  </a:solidFill>
                </a:rPr>
                <a:t>2</a:t>
              </a:r>
            </a:p>
          </p:txBody>
        </p:sp>
        <p:sp>
          <p:nvSpPr>
            <p:cNvPr id="162835" name="Text Box 28"/>
            <p:cNvSpPr txBox="1">
              <a:spLocks noChangeArrowheads="1"/>
            </p:cNvSpPr>
            <p:nvPr/>
          </p:nvSpPr>
          <p:spPr bwMode="auto">
            <a:xfrm>
              <a:off x="3317" y="3072"/>
              <a:ext cx="141" cy="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FF0000"/>
                  </a:solidFill>
                </a:rPr>
                <a:t>3</a:t>
              </a:r>
            </a:p>
          </p:txBody>
        </p:sp>
        <p:sp>
          <p:nvSpPr>
            <p:cNvPr id="162836" name="Oval 29"/>
            <p:cNvSpPr>
              <a:spLocks noChangeArrowheads="1"/>
            </p:cNvSpPr>
            <p:nvPr/>
          </p:nvSpPr>
          <p:spPr bwMode="auto">
            <a:xfrm>
              <a:off x="3408" y="2880"/>
              <a:ext cx="48" cy="4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2837" name="Text Box 30"/>
            <p:cNvSpPr txBox="1">
              <a:spLocks noChangeArrowheads="1"/>
            </p:cNvSpPr>
            <p:nvPr/>
          </p:nvSpPr>
          <p:spPr bwMode="auto">
            <a:xfrm>
              <a:off x="3266" y="2668"/>
              <a:ext cx="216" cy="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FF0000"/>
                  </a:solidFill>
                </a:rPr>
                <a:t>EP</a:t>
              </a:r>
            </a:p>
          </p:txBody>
        </p:sp>
      </p:grpSp>
      <p:sp>
        <p:nvSpPr>
          <p:cNvPr id="162822" name="Text Box 32"/>
          <p:cNvSpPr txBox="1">
            <a:spLocks noChangeArrowheads="1"/>
          </p:cNvSpPr>
          <p:nvPr/>
        </p:nvSpPr>
        <p:spPr bwMode="auto">
          <a:xfrm>
            <a:off x="6629400" y="3270250"/>
            <a:ext cx="2209800" cy="297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b="1">
                <a:solidFill>
                  <a:schemeClr val="accent2"/>
                </a:solidFill>
              </a:rPr>
              <a:t>FOR EXAMPLE:</a:t>
            </a:r>
          </a:p>
          <a:p>
            <a:pPr eaLnBrk="1" hangingPunct="1">
              <a:spcBef>
                <a:spcPct val="50000"/>
              </a:spcBef>
              <a:buFontTx/>
              <a:buNone/>
            </a:pPr>
            <a:r>
              <a:rPr lang="en-US" altLang="en-US" sz="1800" b="1">
                <a:solidFill>
                  <a:schemeClr val="accent2"/>
                </a:solidFill>
              </a:rPr>
              <a:t>Pt 1:  150 meters north west of a hilltop</a:t>
            </a:r>
          </a:p>
          <a:p>
            <a:pPr eaLnBrk="1" hangingPunct="1">
              <a:spcBef>
                <a:spcPct val="50000"/>
              </a:spcBef>
              <a:buFontTx/>
              <a:buNone/>
            </a:pPr>
            <a:r>
              <a:rPr lang="en-US" altLang="en-US" sz="1800" b="1">
                <a:solidFill>
                  <a:schemeClr val="accent2"/>
                </a:solidFill>
              </a:rPr>
              <a:t>Pt 2:  In a valley on the west side of a creek</a:t>
            </a:r>
          </a:p>
          <a:p>
            <a:pPr eaLnBrk="1" hangingPunct="1">
              <a:spcBef>
                <a:spcPct val="50000"/>
              </a:spcBef>
              <a:buFontTx/>
              <a:buNone/>
            </a:pPr>
            <a:r>
              <a:rPr lang="en-US" altLang="en-US" sz="1800" b="1">
                <a:solidFill>
                  <a:schemeClr val="accent2"/>
                </a:solidFill>
              </a:rPr>
              <a:t>EP:  North side of a road</a:t>
            </a:r>
          </a:p>
        </p:txBody>
      </p:sp>
      <p:sp>
        <p:nvSpPr>
          <p:cNvPr id="162823" name="Line 33"/>
          <p:cNvSpPr>
            <a:spLocks noChangeShapeType="1"/>
          </p:cNvSpPr>
          <p:nvPr/>
        </p:nvSpPr>
        <p:spPr bwMode="auto">
          <a:xfrm>
            <a:off x="4038600" y="5257800"/>
            <a:ext cx="152400" cy="76200"/>
          </a:xfrm>
          <a:prstGeom prst="line">
            <a:avLst/>
          </a:prstGeom>
          <a:noFill/>
          <a:ln w="15875">
            <a:solidFill>
              <a:srgbClr val="A5002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2824" name="Line 34"/>
          <p:cNvSpPr>
            <a:spLocks noChangeShapeType="1"/>
          </p:cNvSpPr>
          <p:nvPr/>
        </p:nvSpPr>
        <p:spPr bwMode="auto">
          <a:xfrm>
            <a:off x="3352800" y="3886200"/>
            <a:ext cx="76200" cy="76200"/>
          </a:xfrm>
          <a:prstGeom prst="line">
            <a:avLst/>
          </a:prstGeom>
          <a:noFill/>
          <a:ln w="15875">
            <a:solidFill>
              <a:srgbClr val="A5002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2825" name="Line 35"/>
          <p:cNvSpPr>
            <a:spLocks noChangeShapeType="1"/>
          </p:cNvSpPr>
          <p:nvPr/>
        </p:nvSpPr>
        <p:spPr bwMode="auto">
          <a:xfrm flipH="1">
            <a:off x="4191000" y="4572000"/>
            <a:ext cx="76200" cy="152400"/>
          </a:xfrm>
          <a:prstGeom prst="line">
            <a:avLst/>
          </a:prstGeom>
          <a:noFill/>
          <a:ln w="15875">
            <a:solidFill>
              <a:srgbClr val="A5002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2826" name="Text Box 36"/>
          <p:cNvSpPr txBox="1">
            <a:spLocks noChangeArrowheads="1"/>
          </p:cNvSpPr>
          <p:nvPr/>
        </p:nvSpPr>
        <p:spPr bwMode="auto">
          <a:xfrm>
            <a:off x="228600" y="3486150"/>
            <a:ext cx="2209800" cy="215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b="1">
                <a:solidFill>
                  <a:srgbClr val="CC0000"/>
                </a:solidFill>
              </a:rPr>
              <a:t>WARNING</a:t>
            </a:r>
          </a:p>
          <a:p>
            <a:pPr algn="ctr" eaLnBrk="1" hangingPunct="1">
              <a:spcBef>
                <a:spcPct val="50000"/>
              </a:spcBef>
              <a:buFontTx/>
              <a:buNone/>
            </a:pPr>
            <a:r>
              <a:rPr lang="en-US" altLang="en-US" sz="1800" b="1">
                <a:solidFill>
                  <a:srgbClr val="CC0000"/>
                </a:solidFill>
              </a:rPr>
              <a:t>Be careful when using man made features (i.e. roads).  Man made features can  change.</a:t>
            </a:r>
          </a:p>
        </p:txBody>
      </p:sp>
    </p:spTree>
  </p:cSld>
  <p:clrMapOvr>
    <a:masterClrMapping/>
  </p:clrMapOvr>
  <p:transition spd="med">
    <p:split/>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5" name="Rectangle 22"/>
          <p:cNvSpPr>
            <a:spLocks noGrp="1" noChangeArrowheads="1"/>
          </p:cNvSpPr>
          <p:nvPr>
            <p:ph type="title"/>
          </p:nvPr>
        </p:nvSpPr>
        <p:spPr>
          <a:xfrm>
            <a:off x="457200" y="76200"/>
            <a:ext cx="8229600" cy="1143000"/>
          </a:xfrm>
          <a:noFill/>
        </p:spPr>
        <p:txBody>
          <a:bodyPr/>
          <a:lstStyle/>
          <a:p>
            <a:pPr eaLnBrk="1" hangingPunct="1"/>
            <a:r>
              <a:rPr lang="en-US" altLang="en-US" smtClean="0"/>
              <a:t>Searching for Your Point</a:t>
            </a:r>
          </a:p>
        </p:txBody>
      </p:sp>
      <p:sp>
        <p:nvSpPr>
          <p:cNvPr id="163846" name="Rectangle 35"/>
          <p:cNvSpPr>
            <a:spLocks noGrp="1" noChangeArrowheads="1"/>
          </p:cNvSpPr>
          <p:nvPr>
            <p:ph idx="1"/>
          </p:nvPr>
        </p:nvSpPr>
        <p:spPr>
          <a:xfrm>
            <a:off x="152400" y="1219200"/>
            <a:ext cx="8686800" cy="2438400"/>
          </a:xfrm>
          <a:noFill/>
        </p:spPr>
        <p:txBody>
          <a:bodyPr/>
          <a:lstStyle/>
          <a:p>
            <a:pPr marL="1371600" lvl="2" indent="-457200" eaLnBrk="1" hangingPunct="1"/>
            <a:r>
              <a:rPr lang="en-US" altLang="en-US" smtClean="0"/>
              <a:t>When you get to the end of your pace count for the distance you determined:</a:t>
            </a:r>
          </a:p>
          <a:p>
            <a:pPr marL="1752600" lvl="3" indent="-381000" eaLnBrk="1" hangingPunct="1"/>
            <a:r>
              <a:rPr lang="en-US" altLang="en-US" smtClean="0"/>
              <a:t>Look around for a point</a:t>
            </a:r>
          </a:p>
          <a:p>
            <a:pPr marL="1752600" lvl="3" indent="-381000" eaLnBrk="1" hangingPunct="1"/>
            <a:r>
              <a:rPr lang="en-US" altLang="en-US" smtClean="0"/>
              <a:t>If you don’t see it, mark your current location and move in a box or circle for the point in 10 meter increments to search for your point</a:t>
            </a:r>
          </a:p>
        </p:txBody>
      </p:sp>
      <p:sp>
        <p:nvSpPr>
          <p:cNvPr id="163842"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
        <p:nvSpPr>
          <p:cNvPr id="163843" name="Oval 38"/>
          <p:cNvSpPr>
            <a:spLocks noChangeArrowheads="1"/>
          </p:cNvSpPr>
          <p:nvPr/>
        </p:nvSpPr>
        <p:spPr bwMode="auto">
          <a:xfrm>
            <a:off x="914400" y="4267200"/>
            <a:ext cx="1676400" cy="17526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3844" name="Oval 37"/>
          <p:cNvSpPr>
            <a:spLocks noChangeArrowheads="1"/>
          </p:cNvSpPr>
          <p:nvPr/>
        </p:nvSpPr>
        <p:spPr bwMode="auto">
          <a:xfrm>
            <a:off x="1143000" y="4495800"/>
            <a:ext cx="1143000" cy="12954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3847" name="Oval 36"/>
          <p:cNvSpPr>
            <a:spLocks noChangeArrowheads="1"/>
          </p:cNvSpPr>
          <p:nvPr/>
        </p:nvSpPr>
        <p:spPr bwMode="auto">
          <a:xfrm>
            <a:off x="1371600" y="4724400"/>
            <a:ext cx="762000" cy="8382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3848" name="Line 39"/>
          <p:cNvSpPr>
            <a:spLocks noChangeShapeType="1"/>
          </p:cNvSpPr>
          <p:nvPr/>
        </p:nvSpPr>
        <p:spPr bwMode="auto">
          <a:xfrm flipV="1">
            <a:off x="1752600" y="5105400"/>
            <a:ext cx="0" cy="1524000"/>
          </a:xfrm>
          <a:prstGeom prst="line">
            <a:avLst/>
          </a:prstGeom>
          <a:noFill/>
          <a:ln w="15875">
            <a:solidFill>
              <a:schemeClr val="tx1"/>
            </a:solidFill>
            <a:prstDash val="dash"/>
            <a:round/>
            <a:headEnd type="oval"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849" name="Text Box 40"/>
          <p:cNvSpPr txBox="1">
            <a:spLocks noChangeArrowheads="1"/>
          </p:cNvSpPr>
          <p:nvPr/>
        </p:nvSpPr>
        <p:spPr bwMode="auto">
          <a:xfrm>
            <a:off x="1219200" y="6415088"/>
            <a:ext cx="488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SP</a:t>
            </a:r>
          </a:p>
        </p:txBody>
      </p:sp>
      <p:sp>
        <p:nvSpPr>
          <p:cNvPr id="163850" name="Text Box 41"/>
          <p:cNvSpPr txBox="1">
            <a:spLocks noChangeArrowheads="1"/>
          </p:cNvSpPr>
          <p:nvPr/>
        </p:nvSpPr>
        <p:spPr bwMode="auto">
          <a:xfrm>
            <a:off x="685800" y="3748088"/>
            <a:ext cx="2089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CIRCLE METHOD</a:t>
            </a:r>
          </a:p>
        </p:txBody>
      </p:sp>
      <p:sp>
        <p:nvSpPr>
          <p:cNvPr id="163851" name="Text Box 42"/>
          <p:cNvSpPr txBox="1">
            <a:spLocks noChangeArrowheads="1"/>
          </p:cNvSpPr>
          <p:nvPr/>
        </p:nvSpPr>
        <p:spPr bwMode="auto">
          <a:xfrm>
            <a:off x="6324600" y="3733800"/>
            <a:ext cx="173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BOX METHOD</a:t>
            </a:r>
          </a:p>
        </p:txBody>
      </p:sp>
      <p:sp>
        <p:nvSpPr>
          <p:cNvPr id="163852" name="Rectangle 43"/>
          <p:cNvSpPr>
            <a:spLocks noChangeArrowheads="1"/>
          </p:cNvSpPr>
          <p:nvPr/>
        </p:nvSpPr>
        <p:spPr bwMode="auto">
          <a:xfrm>
            <a:off x="6324600" y="4267200"/>
            <a:ext cx="1752600" cy="16002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3853" name="Rectangle 44"/>
          <p:cNvSpPr>
            <a:spLocks noChangeArrowheads="1"/>
          </p:cNvSpPr>
          <p:nvPr/>
        </p:nvSpPr>
        <p:spPr bwMode="auto">
          <a:xfrm>
            <a:off x="6477000" y="4419600"/>
            <a:ext cx="1447800" cy="12954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3854" name="Rectangle 45"/>
          <p:cNvSpPr>
            <a:spLocks noChangeArrowheads="1"/>
          </p:cNvSpPr>
          <p:nvPr/>
        </p:nvSpPr>
        <p:spPr bwMode="auto">
          <a:xfrm>
            <a:off x="6629400" y="4572000"/>
            <a:ext cx="1143000" cy="9906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3855" name="Rectangle 46"/>
          <p:cNvSpPr>
            <a:spLocks noChangeArrowheads="1"/>
          </p:cNvSpPr>
          <p:nvPr/>
        </p:nvSpPr>
        <p:spPr bwMode="auto">
          <a:xfrm>
            <a:off x="6781800" y="4724400"/>
            <a:ext cx="838200" cy="685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3856" name="Line 47"/>
          <p:cNvSpPr>
            <a:spLocks noChangeShapeType="1"/>
          </p:cNvSpPr>
          <p:nvPr/>
        </p:nvSpPr>
        <p:spPr bwMode="auto">
          <a:xfrm flipV="1">
            <a:off x="7239000" y="5105400"/>
            <a:ext cx="0" cy="1524000"/>
          </a:xfrm>
          <a:prstGeom prst="line">
            <a:avLst/>
          </a:prstGeom>
          <a:noFill/>
          <a:ln w="15875">
            <a:solidFill>
              <a:schemeClr val="tx1"/>
            </a:solidFill>
            <a:prstDash val="dash"/>
            <a:round/>
            <a:headEnd type="oval"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857" name="Text Box 48"/>
          <p:cNvSpPr txBox="1">
            <a:spLocks noChangeArrowheads="1"/>
          </p:cNvSpPr>
          <p:nvPr/>
        </p:nvSpPr>
        <p:spPr bwMode="auto">
          <a:xfrm>
            <a:off x="6705600" y="6415088"/>
            <a:ext cx="488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SP</a:t>
            </a:r>
          </a:p>
        </p:txBody>
      </p:sp>
      <p:grpSp>
        <p:nvGrpSpPr>
          <p:cNvPr id="170033" name="Group 49"/>
          <p:cNvGrpSpPr>
            <a:grpSpLocks/>
          </p:cNvGrpSpPr>
          <p:nvPr/>
        </p:nvGrpSpPr>
        <p:grpSpPr bwMode="auto">
          <a:xfrm>
            <a:off x="1600200" y="4724400"/>
            <a:ext cx="228600" cy="471488"/>
            <a:chOff x="5216" y="1431"/>
            <a:chExt cx="225" cy="681"/>
          </a:xfrm>
        </p:grpSpPr>
        <p:sp>
          <p:nvSpPr>
            <p:cNvPr id="163886" name="Freeform 50"/>
            <p:cNvSpPr>
              <a:spLocks/>
            </p:cNvSpPr>
            <p:nvPr/>
          </p:nvSpPr>
          <p:spPr bwMode="auto">
            <a:xfrm>
              <a:off x="5232" y="1564"/>
              <a:ext cx="199" cy="273"/>
            </a:xfrm>
            <a:custGeom>
              <a:avLst/>
              <a:gdLst>
                <a:gd name="T0" fmla="*/ 36 w 994"/>
                <a:gd name="T1" fmla="*/ 30 h 1366"/>
                <a:gd name="T2" fmla="*/ 39 w 994"/>
                <a:gd name="T3" fmla="*/ 33 h 1366"/>
                <a:gd name="T4" fmla="*/ 38 w 994"/>
                <a:gd name="T5" fmla="*/ 34 h 1366"/>
                <a:gd name="T6" fmla="*/ 37 w 994"/>
                <a:gd name="T7" fmla="*/ 35 h 1366"/>
                <a:gd name="T8" fmla="*/ 38 w 994"/>
                <a:gd name="T9" fmla="*/ 41 h 1366"/>
                <a:gd name="T10" fmla="*/ 38 w 994"/>
                <a:gd name="T11" fmla="*/ 45 h 1366"/>
                <a:gd name="T12" fmla="*/ 39 w 994"/>
                <a:gd name="T13" fmla="*/ 49 h 1366"/>
                <a:gd name="T14" fmla="*/ 40 w 994"/>
                <a:gd name="T15" fmla="*/ 51 h 1366"/>
                <a:gd name="T16" fmla="*/ 39 w 994"/>
                <a:gd name="T17" fmla="*/ 52 h 1366"/>
                <a:gd name="T18" fmla="*/ 37 w 994"/>
                <a:gd name="T19" fmla="*/ 51 h 1366"/>
                <a:gd name="T20" fmla="*/ 35 w 994"/>
                <a:gd name="T21" fmla="*/ 50 h 1366"/>
                <a:gd name="T22" fmla="*/ 35 w 994"/>
                <a:gd name="T23" fmla="*/ 48 h 1366"/>
                <a:gd name="T24" fmla="*/ 35 w 994"/>
                <a:gd name="T25" fmla="*/ 42 h 1366"/>
                <a:gd name="T26" fmla="*/ 35 w 994"/>
                <a:gd name="T27" fmla="*/ 41 h 1366"/>
                <a:gd name="T28" fmla="*/ 34 w 994"/>
                <a:gd name="T29" fmla="*/ 40 h 1366"/>
                <a:gd name="T30" fmla="*/ 35 w 994"/>
                <a:gd name="T31" fmla="*/ 38 h 1366"/>
                <a:gd name="T32" fmla="*/ 33 w 994"/>
                <a:gd name="T33" fmla="*/ 36 h 1366"/>
                <a:gd name="T34" fmla="*/ 33 w 994"/>
                <a:gd name="T35" fmla="*/ 36 h 1366"/>
                <a:gd name="T36" fmla="*/ 32 w 994"/>
                <a:gd name="T37" fmla="*/ 37 h 1366"/>
                <a:gd name="T38" fmla="*/ 31 w 994"/>
                <a:gd name="T39" fmla="*/ 40 h 1366"/>
                <a:gd name="T40" fmla="*/ 32 w 994"/>
                <a:gd name="T41" fmla="*/ 44 h 1366"/>
                <a:gd name="T42" fmla="*/ 33 w 994"/>
                <a:gd name="T43" fmla="*/ 48 h 1366"/>
                <a:gd name="T44" fmla="*/ 34 w 994"/>
                <a:gd name="T45" fmla="*/ 48 h 1366"/>
                <a:gd name="T46" fmla="*/ 34 w 994"/>
                <a:gd name="T47" fmla="*/ 49 h 1366"/>
                <a:gd name="T48" fmla="*/ 34 w 994"/>
                <a:gd name="T49" fmla="*/ 51 h 1366"/>
                <a:gd name="T50" fmla="*/ 34 w 994"/>
                <a:gd name="T51" fmla="*/ 55 h 1366"/>
                <a:gd name="T52" fmla="*/ 4 w 994"/>
                <a:gd name="T53" fmla="*/ 33 h 1366"/>
                <a:gd name="T54" fmla="*/ 5 w 994"/>
                <a:gd name="T55" fmla="*/ 31 h 1366"/>
                <a:gd name="T56" fmla="*/ 5 w 994"/>
                <a:gd name="T57" fmla="*/ 30 h 1366"/>
                <a:gd name="T58" fmla="*/ 4 w 994"/>
                <a:gd name="T59" fmla="*/ 29 h 1366"/>
                <a:gd name="T60" fmla="*/ 4 w 994"/>
                <a:gd name="T61" fmla="*/ 28 h 1366"/>
                <a:gd name="T62" fmla="*/ 4 w 994"/>
                <a:gd name="T63" fmla="*/ 26 h 1366"/>
                <a:gd name="T64" fmla="*/ 3 w 994"/>
                <a:gd name="T65" fmla="*/ 25 h 1366"/>
                <a:gd name="T66" fmla="*/ 2 w 994"/>
                <a:gd name="T67" fmla="*/ 24 h 1366"/>
                <a:gd name="T68" fmla="*/ 1 w 994"/>
                <a:gd name="T69" fmla="*/ 24 h 1366"/>
                <a:gd name="T70" fmla="*/ 0 w 994"/>
                <a:gd name="T71" fmla="*/ 22 h 1366"/>
                <a:gd name="T72" fmla="*/ 0 w 994"/>
                <a:gd name="T73" fmla="*/ 20 h 1366"/>
                <a:gd name="T74" fmla="*/ 1 w 994"/>
                <a:gd name="T75" fmla="*/ 18 h 1366"/>
                <a:gd name="T76" fmla="*/ 2 w 994"/>
                <a:gd name="T77" fmla="*/ 17 h 1366"/>
                <a:gd name="T78" fmla="*/ 1 w 994"/>
                <a:gd name="T79" fmla="*/ 15 h 1366"/>
                <a:gd name="T80" fmla="*/ 2 w 994"/>
                <a:gd name="T81" fmla="*/ 13 h 1366"/>
                <a:gd name="T82" fmla="*/ 3 w 994"/>
                <a:gd name="T83" fmla="*/ 11 h 1366"/>
                <a:gd name="T84" fmla="*/ 4 w 994"/>
                <a:gd name="T85" fmla="*/ 9 h 1366"/>
                <a:gd name="T86" fmla="*/ 4 w 994"/>
                <a:gd name="T87" fmla="*/ 7 h 1366"/>
                <a:gd name="T88" fmla="*/ 6 w 994"/>
                <a:gd name="T89" fmla="*/ 3 h 1366"/>
                <a:gd name="T90" fmla="*/ 7 w 994"/>
                <a:gd name="T91" fmla="*/ 0 h 136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994" h="1366">
                  <a:moveTo>
                    <a:pt x="879" y="558"/>
                  </a:moveTo>
                  <a:lnTo>
                    <a:pt x="905" y="751"/>
                  </a:lnTo>
                  <a:lnTo>
                    <a:pt x="953" y="793"/>
                  </a:lnTo>
                  <a:lnTo>
                    <a:pt x="971" y="820"/>
                  </a:lnTo>
                  <a:lnTo>
                    <a:pt x="967" y="842"/>
                  </a:lnTo>
                  <a:lnTo>
                    <a:pt x="956" y="855"/>
                  </a:lnTo>
                  <a:lnTo>
                    <a:pt x="933" y="865"/>
                  </a:lnTo>
                  <a:lnTo>
                    <a:pt x="933" y="881"/>
                  </a:lnTo>
                  <a:lnTo>
                    <a:pt x="941" y="956"/>
                  </a:lnTo>
                  <a:lnTo>
                    <a:pt x="947" y="1026"/>
                  </a:lnTo>
                  <a:lnTo>
                    <a:pt x="956" y="1081"/>
                  </a:lnTo>
                  <a:lnTo>
                    <a:pt x="961" y="1124"/>
                  </a:lnTo>
                  <a:lnTo>
                    <a:pt x="967" y="1154"/>
                  </a:lnTo>
                  <a:lnTo>
                    <a:pt x="975" y="1220"/>
                  </a:lnTo>
                  <a:lnTo>
                    <a:pt x="984" y="1251"/>
                  </a:lnTo>
                  <a:lnTo>
                    <a:pt x="994" y="1283"/>
                  </a:lnTo>
                  <a:lnTo>
                    <a:pt x="994" y="1298"/>
                  </a:lnTo>
                  <a:lnTo>
                    <a:pt x="971" y="1304"/>
                  </a:lnTo>
                  <a:lnTo>
                    <a:pt x="947" y="1295"/>
                  </a:lnTo>
                  <a:lnTo>
                    <a:pt x="918" y="1274"/>
                  </a:lnTo>
                  <a:lnTo>
                    <a:pt x="905" y="1261"/>
                  </a:lnTo>
                  <a:lnTo>
                    <a:pt x="885" y="1246"/>
                  </a:lnTo>
                  <a:lnTo>
                    <a:pt x="879" y="1232"/>
                  </a:lnTo>
                  <a:lnTo>
                    <a:pt x="879" y="1205"/>
                  </a:lnTo>
                  <a:lnTo>
                    <a:pt x="879" y="1091"/>
                  </a:lnTo>
                  <a:lnTo>
                    <a:pt x="871" y="1049"/>
                  </a:lnTo>
                  <a:lnTo>
                    <a:pt x="863" y="1043"/>
                  </a:lnTo>
                  <a:lnTo>
                    <a:pt x="868" y="1021"/>
                  </a:lnTo>
                  <a:lnTo>
                    <a:pt x="857" y="1010"/>
                  </a:lnTo>
                  <a:lnTo>
                    <a:pt x="861" y="999"/>
                  </a:lnTo>
                  <a:lnTo>
                    <a:pt x="865" y="977"/>
                  </a:lnTo>
                  <a:lnTo>
                    <a:pt x="862" y="945"/>
                  </a:lnTo>
                  <a:lnTo>
                    <a:pt x="849" y="914"/>
                  </a:lnTo>
                  <a:lnTo>
                    <a:pt x="836" y="901"/>
                  </a:lnTo>
                  <a:lnTo>
                    <a:pt x="823" y="901"/>
                  </a:lnTo>
                  <a:lnTo>
                    <a:pt x="812" y="911"/>
                  </a:lnTo>
                  <a:lnTo>
                    <a:pt x="798" y="923"/>
                  </a:lnTo>
                  <a:lnTo>
                    <a:pt x="791" y="937"/>
                  </a:lnTo>
                  <a:lnTo>
                    <a:pt x="780" y="962"/>
                  </a:lnTo>
                  <a:lnTo>
                    <a:pt x="775" y="995"/>
                  </a:lnTo>
                  <a:lnTo>
                    <a:pt x="780" y="1043"/>
                  </a:lnTo>
                  <a:lnTo>
                    <a:pt x="794" y="1108"/>
                  </a:lnTo>
                  <a:lnTo>
                    <a:pt x="802" y="1135"/>
                  </a:lnTo>
                  <a:lnTo>
                    <a:pt x="822" y="1205"/>
                  </a:lnTo>
                  <a:lnTo>
                    <a:pt x="844" y="1201"/>
                  </a:lnTo>
                  <a:lnTo>
                    <a:pt x="855" y="1210"/>
                  </a:lnTo>
                  <a:lnTo>
                    <a:pt x="857" y="1225"/>
                  </a:lnTo>
                  <a:lnTo>
                    <a:pt x="849" y="1238"/>
                  </a:lnTo>
                  <a:lnTo>
                    <a:pt x="830" y="1243"/>
                  </a:lnTo>
                  <a:lnTo>
                    <a:pt x="840" y="1286"/>
                  </a:lnTo>
                  <a:lnTo>
                    <a:pt x="849" y="1350"/>
                  </a:lnTo>
                  <a:lnTo>
                    <a:pt x="849" y="1366"/>
                  </a:lnTo>
                  <a:lnTo>
                    <a:pt x="92" y="829"/>
                  </a:lnTo>
                  <a:lnTo>
                    <a:pt x="110" y="817"/>
                  </a:lnTo>
                  <a:lnTo>
                    <a:pt x="123" y="800"/>
                  </a:lnTo>
                  <a:lnTo>
                    <a:pt x="137" y="775"/>
                  </a:lnTo>
                  <a:lnTo>
                    <a:pt x="140" y="754"/>
                  </a:lnTo>
                  <a:lnTo>
                    <a:pt x="123" y="743"/>
                  </a:lnTo>
                  <a:lnTo>
                    <a:pt x="114" y="737"/>
                  </a:lnTo>
                  <a:lnTo>
                    <a:pt x="111" y="721"/>
                  </a:lnTo>
                  <a:lnTo>
                    <a:pt x="110" y="704"/>
                  </a:lnTo>
                  <a:lnTo>
                    <a:pt x="112" y="691"/>
                  </a:lnTo>
                  <a:lnTo>
                    <a:pt x="110" y="671"/>
                  </a:lnTo>
                  <a:lnTo>
                    <a:pt x="103" y="650"/>
                  </a:lnTo>
                  <a:lnTo>
                    <a:pt x="101" y="631"/>
                  </a:lnTo>
                  <a:lnTo>
                    <a:pt x="87" y="613"/>
                  </a:lnTo>
                  <a:lnTo>
                    <a:pt x="69" y="606"/>
                  </a:lnTo>
                  <a:lnTo>
                    <a:pt x="57" y="604"/>
                  </a:lnTo>
                  <a:lnTo>
                    <a:pt x="42" y="604"/>
                  </a:lnTo>
                  <a:lnTo>
                    <a:pt x="24" y="597"/>
                  </a:lnTo>
                  <a:lnTo>
                    <a:pt x="13" y="578"/>
                  </a:lnTo>
                  <a:lnTo>
                    <a:pt x="6" y="545"/>
                  </a:lnTo>
                  <a:lnTo>
                    <a:pt x="4" y="520"/>
                  </a:lnTo>
                  <a:lnTo>
                    <a:pt x="0" y="490"/>
                  </a:lnTo>
                  <a:lnTo>
                    <a:pt x="4" y="464"/>
                  </a:lnTo>
                  <a:lnTo>
                    <a:pt x="13" y="442"/>
                  </a:lnTo>
                  <a:lnTo>
                    <a:pt x="27" y="426"/>
                  </a:lnTo>
                  <a:lnTo>
                    <a:pt x="41" y="413"/>
                  </a:lnTo>
                  <a:lnTo>
                    <a:pt x="41" y="388"/>
                  </a:lnTo>
                  <a:lnTo>
                    <a:pt x="34" y="368"/>
                  </a:lnTo>
                  <a:lnTo>
                    <a:pt x="37" y="342"/>
                  </a:lnTo>
                  <a:lnTo>
                    <a:pt x="54" y="316"/>
                  </a:lnTo>
                  <a:lnTo>
                    <a:pt x="62" y="300"/>
                  </a:lnTo>
                  <a:lnTo>
                    <a:pt x="69" y="283"/>
                  </a:lnTo>
                  <a:lnTo>
                    <a:pt x="83" y="251"/>
                  </a:lnTo>
                  <a:lnTo>
                    <a:pt x="91" y="229"/>
                  </a:lnTo>
                  <a:lnTo>
                    <a:pt x="93" y="220"/>
                  </a:lnTo>
                  <a:lnTo>
                    <a:pt x="110" y="172"/>
                  </a:lnTo>
                  <a:lnTo>
                    <a:pt x="123" y="121"/>
                  </a:lnTo>
                  <a:lnTo>
                    <a:pt x="138" y="74"/>
                  </a:lnTo>
                  <a:lnTo>
                    <a:pt x="152" y="40"/>
                  </a:lnTo>
                  <a:lnTo>
                    <a:pt x="174" y="0"/>
                  </a:lnTo>
                  <a:lnTo>
                    <a:pt x="879" y="558"/>
                  </a:lnTo>
                  <a:close/>
                </a:path>
              </a:pathLst>
            </a:custGeom>
            <a:solidFill>
              <a:srgbClr val="404000"/>
            </a:solidFill>
            <a:ln w="0">
              <a:solidFill>
                <a:srgbClr val="000000"/>
              </a:solidFill>
              <a:prstDash val="solid"/>
              <a:round/>
              <a:headEnd/>
              <a:tailEnd/>
            </a:ln>
          </p:spPr>
          <p:txBody>
            <a:bodyPr/>
            <a:lstStyle/>
            <a:p>
              <a:endParaRPr lang="en-US"/>
            </a:p>
          </p:txBody>
        </p:sp>
        <p:sp>
          <p:nvSpPr>
            <p:cNvPr id="163887" name="Freeform 51"/>
            <p:cNvSpPr>
              <a:spLocks/>
            </p:cNvSpPr>
            <p:nvPr/>
          </p:nvSpPr>
          <p:spPr bwMode="auto">
            <a:xfrm>
              <a:off x="5267" y="1431"/>
              <a:ext cx="174" cy="245"/>
            </a:xfrm>
            <a:custGeom>
              <a:avLst/>
              <a:gdLst>
                <a:gd name="T0" fmla="*/ 2 w 874"/>
                <a:gd name="T1" fmla="*/ 25 h 1222"/>
                <a:gd name="T2" fmla="*/ 5 w 874"/>
                <a:gd name="T3" fmla="*/ 24 h 1222"/>
                <a:gd name="T4" fmla="*/ 6 w 874"/>
                <a:gd name="T5" fmla="*/ 23 h 1222"/>
                <a:gd name="T6" fmla="*/ 7 w 874"/>
                <a:gd name="T7" fmla="*/ 21 h 1222"/>
                <a:gd name="T8" fmla="*/ 7 w 874"/>
                <a:gd name="T9" fmla="*/ 17 h 1222"/>
                <a:gd name="T10" fmla="*/ 5 w 874"/>
                <a:gd name="T11" fmla="*/ 17 h 1222"/>
                <a:gd name="T12" fmla="*/ 3 w 874"/>
                <a:gd name="T13" fmla="*/ 15 h 1222"/>
                <a:gd name="T14" fmla="*/ 2 w 874"/>
                <a:gd name="T15" fmla="*/ 13 h 1222"/>
                <a:gd name="T16" fmla="*/ 3 w 874"/>
                <a:gd name="T17" fmla="*/ 10 h 1222"/>
                <a:gd name="T18" fmla="*/ 4 w 874"/>
                <a:gd name="T19" fmla="*/ 6 h 1222"/>
                <a:gd name="T20" fmla="*/ 5 w 874"/>
                <a:gd name="T21" fmla="*/ 4 h 1222"/>
                <a:gd name="T22" fmla="*/ 6 w 874"/>
                <a:gd name="T23" fmla="*/ 2 h 1222"/>
                <a:gd name="T24" fmla="*/ 9 w 874"/>
                <a:gd name="T25" fmla="*/ 0 h 1222"/>
                <a:gd name="T26" fmla="*/ 12 w 874"/>
                <a:gd name="T27" fmla="*/ 0 h 1222"/>
                <a:gd name="T28" fmla="*/ 15 w 874"/>
                <a:gd name="T29" fmla="*/ 1 h 1222"/>
                <a:gd name="T30" fmla="*/ 17 w 874"/>
                <a:gd name="T31" fmla="*/ 3 h 1222"/>
                <a:gd name="T32" fmla="*/ 18 w 874"/>
                <a:gd name="T33" fmla="*/ 5 h 1222"/>
                <a:gd name="T34" fmla="*/ 19 w 874"/>
                <a:gd name="T35" fmla="*/ 8 h 1222"/>
                <a:gd name="T36" fmla="*/ 20 w 874"/>
                <a:gd name="T37" fmla="*/ 11 h 1222"/>
                <a:gd name="T38" fmla="*/ 20 w 874"/>
                <a:gd name="T39" fmla="*/ 13 h 1222"/>
                <a:gd name="T40" fmla="*/ 20 w 874"/>
                <a:gd name="T41" fmla="*/ 15 h 1222"/>
                <a:gd name="T42" fmla="*/ 18 w 874"/>
                <a:gd name="T43" fmla="*/ 17 h 1222"/>
                <a:gd name="T44" fmla="*/ 16 w 874"/>
                <a:gd name="T45" fmla="*/ 17 h 1222"/>
                <a:gd name="T46" fmla="*/ 17 w 874"/>
                <a:gd name="T47" fmla="*/ 20 h 1222"/>
                <a:gd name="T48" fmla="*/ 18 w 874"/>
                <a:gd name="T49" fmla="*/ 21 h 1222"/>
                <a:gd name="T50" fmla="*/ 20 w 874"/>
                <a:gd name="T51" fmla="*/ 22 h 1222"/>
                <a:gd name="T52" fmla="*/ 21 w 874"/>
                <a:gd name="T53" fmla="*/ 23 h 1222"/>
                <a:gd name="T54" fmla="*/ 22 w 874"/>
                <a:gd name="T55" fmla="*/ 21 h 1222"/>
                <a:gd name="T56" fmla="*/ 22 w 874"/>
                <a:gd name="T57" fmla="*/ 19 h 1222"/>
                <a:gd name="T58" fmla="*/ 24 w 874"/>
                <a:gd name="T59" fmla="*/ 19 h 1222"/>
                <a:gd name="T60" fmla="*/ 23 w 874"/>
                <a:gd name="T61" fmla="*/ 21 h 1222"/>
                <a:gd name="T62" fmla="*/ 24 w 874"/>
                <a:gd name="T63" fmla="*/ 24 h 1222"/>
                <a:gd name="T64" fmla="*/ 27 w 874"/>
                <a:gd name="T65" fmla="*/ 27 h 1222"/>
                <a:gd name="T66" fmla="*/ 29 w 874"/>
                <a:gd name="T67" fmla="*/ 31 h 1222"/>
                <a:gd name="T68" fmla="*/ 30 w 874"/>
                <a:gd name="T69" fmla="*/ 34 h 1222"/>
                <a:gd name="T70" fmla="*/ 32 w 874"/>
                <a:gd name="T71" fmla="*/ 36 h 1222"/>
                <a:gd name="T72" fmla="*/ 34 w 874"/>
                <a:gd name="T73" fmla="*/ 39 h 1222"/>
                <a:gd name="T74" fmla="*/ 33 w 874"/>
                <a:gd name="T75" fmla="*/ 41 h 1222"/>
                <a:gd name="T76" fmla="*/ 32 w 874"/>
                <a:gd name="T77" fmla="*/ 43 h 1222"/>
                <a:gd name="T78" fmla="*/ 33 w 874"/>
                <a:gd name="T79" fmla="*/ 47 h 1222"/>
                <a:gd name="T80" fmla="*/ 32 w 874"/>
                <a:gd name="T81" fmla="*/ 49 h 1222"/>
                <a:gd name="T82" fmla="*/ 30 w 874"/>
                <a:gd name="T83" fmla="*/ 49 h 1222"/>
                <a:gd name="T84" fmla="*/ 28 w 874"/>
                <a:gd name="T85" fmla="*/ 49 h 122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74" h="1222">
                  <a:moveTo>
                    <a:pt x="0" y="664"/>
                  </a:moveTo>
                  <a:lnTo>
                    <a:pt x="19" y="640"/>
                  </a:lnTo>
                  <a:lnTo>
                    <a:pt x="48" y="624"/>
                  </a:lnTo>
                  <a:lnTo>
                    <a:pt x="78" y="612"/>
                  </a:lnTo>
                  <a:lnTo>
                    <a:pt x="103" y="609"/>
                  </a:lnTo>
                  <a:lnTo>
                    <a:pt x="121" y="602"/>
                  </a:lnTo>
                  <a:lnTo>
                    <a:pt x="128" y="602"/>
                  </a:lnTo>
                  <a:lnTo>
                    <a:pt x="141" y="593"/>
                  </a:lnTo>
                  <a:lnTo>
                    <a:pt x="150" y="575"/>
                  </a:lnTo>
                  <a:lnTo>
                    <a:pt x="160" y="560"/>
                  </a:lnTo>
                  <a:lnTo>
                    <a:pt x="168" y="540"/>
                  </a:lnTo>
                  <a:lnTo>
                    <a:pt x="173" y="528"/>
                  </a:lnTo>
                  <a:lnTo>
                    <a:pt x="173" y="511"/>
                  </a:lnTo>
                  <a:lnTo>
                    <a:pt x="187" y="430"/>
                  </a:lnTo>
                  <a:lnTo>
                    <a:pt x="173" y="413"/>
                  </a:lnTo>
                  <a:lnTo>
                    <a:pt x="160" y="413"/>
                  </a:lnTo>
                  <a:lnTo>
                    <a:pt x="146" y="413"/>
                  </a:lnTo>
                  <a:lnTo>
                    <a:pt x="132" y="412"/>
                  </a:lnTo>
                  <a:lnTo>
                    <a:pt x="108" y="405"/>
                  </a:lnTo>
                  <a:lnTo>
                    <a:pt x="85" y="393"/>
                  </a:lnTo>
                  <a:lnTo>
                    <a:pt x="73" y="379"/>
                  </a:lnTo>
                  <a:lnTo>
                    <a:pt x="62" y="366"/>
                  </a:lnTo>
                  <a:lnTo>
                    <a:pt x="60" y="344"/>
                  </a:lnTo>
                  <a:lnTo>
                    <a:pt x="60" y="327"/>
                  </a:lnTo>
                  <a:lnTo>
                    <a:pt x="63" y="302"/>
                  </a:lnTo>
                  <a:lnTo>
                    <a:pt x="71" y="270"/>
                  </a:lnTo>
                  <a:lnTo>
                    <a:pt x="76" y="249"/>
                  </a:lnTo>
                  <a:lnTo>
                    <a:pt x="83" y="222"/>
                  </a:lnTo>
                  <a:lnTo>
                    <a:pt x="90" y="188"/>
                  </a:lnTo>
                  <a:lnTo>
                    <a:pt x="98" y="161"/>
                  </a:lnTo>
                  <a:lnTo>
                    <a:pt x="103" y="138"/>
                  </a:lnTo>
                  <a:lnTo>
                    <a:pt x="112" y="113"/>
                  </a:lnTo>
                  <a:lnTo>
                    <a:pt x="114" y="101"/>
                  </a:lnTo>
                  <a:lnTo>
                    <a:pt x="124" y="74"/>
                  </a:lnTo>
                  <a:lnTo>
                    <a:pt x="132" y="59"/>
                  </a:lnTo>
                  <a:lnTo>
                    <a:pt x="146" y="43"/>
                  </a:lnTo>
                  <a:lnTo>
                    <a:pt x="175" y="21"/>
                  </a:lnTo>
                  <a:lnTo>
                    <a:pt x="197" y="15"/>
                  </a:lnTo>
                  <a:lnTo>
                    <a:pt x="217" y="8"/>
                  </a:lnTo>
                  <a:lnTo>
                    <a:pt x="250" y="0"/>
                  </a:lnTo>
                  <a:lnTo>
                    <a:pt x="288" y="0"/>
                  </a:lnTo>
                  <a:lnTo>
                    <a:pt x="303" y="0"/>
                  </a:lnTo>
                  <a:lnTo>
                    <a:pt x="315" y="3"/>
                  </a:lnTo>
                  <a:lnTo>
                    <a:pt x="348" y="11"/>
                  </a:lnTo>
                  <a:lnTo>
                    <a:pt x="369" y="21"/>
                  </a:lnTo>
                  <a:lnTo>
                    <a:pt x="396" y="42"/>
                  </a:lnTo>
                  <a:lnTo>
                    <a:pt x="413" y="56"/>
                  </a:lnTo>
                  <a:lnTo>
                    <a:pt x="427" y="71"/>
                  </a:lnTo>
                  <a:lnTo>
                    <a:pt x="438" y="92"/>
                  </a:lnTo>
                  <a:lnTo>
                    <a:pt x="457" y="119"/>
                  </a:lnTo>
                  <a:lnTo>
                    <a:pt x="463" y="134"/>
                  </a:lnTo>
                  <a:lnTo>
                    <a:pt x="474" y="159"/>
                  </a:lnTo>
                  <a:lnTo>
                    <a:pt x="478" y="173"/>
                  </a:lnTo>
                  <a:lnTo>
                    <a:pt x="480" y="190"/>
                  </a:lnTo>
                  <a:lnTo>
                    <a:pt x="486" y="219"/>
                  </a:lnTo>
                  <a:lnTo>
                    <a:pt x="491" y="250"/>
                  </a:lnTo>
                  <a:lnTo>
                    <a:pt x="496" y="266"/>
                  </a:lnTo>
                  <a:lnTo>
                    <a:pt x="499" y="288"/>
                  </a:lnTo>
                  <a:lnTo>
                    <a:pt x="501" y="312"/>
                  </a:lnTo>
                  <a:lnTo>
                    <a:pt x="499" y="333"/>
                  </a:lnTo>
                  <a:lnTo>
                    <a:pt x="499" y="351"/>
                  </a:lnTo>
                  <a:lnTo>
                    <a:pt x="495" y="366"/>
                  </a:lnTo>
                  <a:lnTo>
                    <a:pt x="491" y="379"/>
                  </a:lnTo>
                  <a:lnTo>
                    <a:pt x="480" y="399"/>
                  </a:lnTo>
                  <a:lnTo>
                    <a:pt x="466" y="413"/>
                  </a:lnTo>
                  <a:lnTo>
                    <a:pt x="449" y="424"/>
                  </a:lnTo>
                  <a:lnTo>
                    <a:pt x="429" y="429"/>
                  </a:lnTo>
                  <a:lnTo>
                    <a:pt x="410" y="430"/>
                  </a:lnTo>
                  <a:lnTo>
                    <a:pt x="396" y="430"/>
                  </a:lnTo>
                  <a:lnTo>
                    <a:pt x="396" y="494"/>
                  </a:lnTo>
                  <a:lnTo>
                    <a:pt x="413" y="496"/>
                  </a:lnTo>
                  <a:lnTo>
                    <a:pt x="421" y="502"/>
                  </a:lnTo>
                  <a:lnTo>
                    <a:pt x="427" y="512"/>
                  </a:lnTo>
                  <a:lnTo>
                    <a:pt x="435" y="521"/>
                  </a:lnTo>
                  <a:lnTo>
                    <a:pt x="447" y="531"/>
                  </a:lnTo>
                  <a:lnTo>
                    <a:pt x="462" y="540"/>
                  </a:lnTo>
                  <a:lnTo>
                    <a:pt x="480" y="543"/>
                  </a:lnTo>
                  <a:lnTo>
                    <a:pt x="495" y="543"/>
                  </a:lnTo>
                  <a:lnTo>
                    <a:pt x="513" y="557"/>
                  </a:lnTo>
                  <a:lnTo>
                    <a:pt x="522" y="575"/>
                  </a:lnTo>
                  <a:lnTo>
                    <a:pt x="539" y="575"/>
                  </a:lnTo>
                  <a:lnTo>
                    <a:pt x="551" y="575"/>
                  </a:lnTo>
                  <a:lnTo>
                    <a:pt x="567" y="578"/>
                  </a:lnTo>
                  <a:lnTo>
                    <a:pt x="568" y="531"/>
                  </a:lnTo>
                  <a:lnTo>
                    <a:pt x="557" y="522"/>
                  </a:lnTo>
                  <a:lnTo>
                    <a:pt x="557" y="485"/>
                  </a:lnTo>
                  <a:lnTo>
                    <a:pt x="559" y="476"/>
                  </a:lnTo>
                  <a:lnTo>
                    <a:pt x="567" y="460"/>
                  </a:lnTo>
                  <a:lnTo>
                    <a:pt x="592" y="460"/>
                  </a:lnTo>
                  <a:lnTo>
                    <a:pt x="601" y="479"/>
                  </a:lnTo>
                  <a:lnTo>
                    <a:pt x="602" y="521"/>
                  </a:lnTo>
                  <a:lnTo>
                    <a:pt x="593" y="530"/>
                  </a:lnTo>
                  <a:lnTo>
                    <a:pt x="593" y="527"/>
                  </a:lnTo>
                  <a:lnTo>
                    <a:pt x="592" y="575"/>
                  </a:lnTo>
                  <a:lnTo>
                    <a:pt x="592" y="592"/>
                  </a:lnTo>
                  <a:lnTo>
                    <a:pt x="606" y="609"/>
                  </a:lnTo>
                  <a:lnTo>
                    <a:pt x="638" y="628"/>
                  </a:lnTo>
                  <a:lnTo>
                    <a:pt x="659" y="654"/>
                  </a:lnTo>
                  <a:lnTo>
                    <a:pt x="677" y="677"/>
                  </a:lnTo>
                  <a:lnTo>
                    <a:pt x="697" y="716"/>
                  </a:lnTo>
                  <a:lnTo>
                    <a:pt x="705" y="738"/>
                  </a:lnTo>
                  <a:lnTo>
                    <a:pt x="731" y="785"/>
                  </a:lnTo>
                  <a:lnTo>
                    <a:pt x="746" y="817"/>
                  </a:lnTo>
                  <a:lnTo>
                    <a:pt x="755" y="830"/>
                  </a:lnTo>
                  <a:lnTo>
                    <a:pt x="767" y="848"/>
                  </a:lnTo>
                  <a:lnTo>
                    <a:pt x="770" y="862"/>
                  </a:lnTo>
                  <a:lnTo>
                    <a:pt x="788" y="881"/>
                  </a:lnTo>
                  <a:lnTo>
                    <a:pt x="801" y="900"/>
                  </a:lnTo>
                  <a:lnTo>
                    <a:pt x="832" y="921"/>
                  </a:lnTo>
                  <a:lnTo>
                    <a:pt x="854" y="952"/>
                  </a:lnTo>
                  <a:lnTo>
                    <a:pt x="868" y="978"/>
                  </a:lnTo>
                  <a:lnTo>
                    <a:pt x="874" y="993"/>
                  </a:lnTo>
                  <a:lnTo>
                    <a:pt x="868" y="1002"/>
                  </a:lnTo>
                  <a:lnTo>
                    <a:pt x="829" y="1028"/>
                  </a:lnTo>
                  <a:lnTo>
                    <a:pt x="821" y="1034"/>
                  </a:lnTo>
                  <a:lnTo>
                    <a:pt x="815" y="1045"/>
                  </a:lnTo>
                  <a:lnTo>
                    <a:pt x="817" y="1065"/>
                  </a:lnTo>
                  <a:lnTo>
                    <a:pt x="838" y="1098"/>
                  </a:lnTo>
                  <a:lnTo>
                    <a:pt x="843" y="1141"/>
                  </a:lnTo>
                  <a:lnTo>
                    <a:pt x="842" y="1159"/>
                  </a:lnTo>
                  <a:lnTo>
                    <a:pt x="837" y="1180"/>
                  </a:lnTo>
                  <a:lnTo>
                    <a:pt x="829" y="1205"/>
                  </a:lnTo>
                  <a:lnTo>
                    <a:pt x="817" y="1213"/>
                  </a:lnTo>
                  <a:lnTo>
                    <a:pt x="785" y="1213"/>
                  </a:lnTo>
                  <a:lnTo>
                    <a:pt x="767" y="1213"/>
                  </a:lnTo>
                  <a:lnTo>
                    <a:pt x="747" y="1213"/>
                  </a:lnTo>
                  <a:lnTo>
                    <a:pt x="731" y="1217"/>
                  </a:lnTo>
                  <a:lnTo>
                    <a:pt x="723" y="1217"/>
                  </a:lnTo>
                  <a:lnTo>
                    <a:pt x="718" y="1222"/>
                  </a:lnTo>
                  <a:lnTo>
                    <a:pt x="705" y="1222"/>
                  </a:lnTo>
                  <a:lnTo>
                    <a:pt x="0" y="664"/>
                  </a:lnTo>
                  <a:close/>
                </a:path>
              </a:pathLst>
            </a:custGeom>
            <a:solidFill>
              <a:srgbClr val="404000"/>
            </a:solidFill>
            <a:ln w="0">
              <a:solidFill>
                <a:srgbClr val="000000"/>
              </a:solidFill>
              <a:prstDash val="solid"/>
              <a:round/>
              <a:headEnd/>
              <a:tailEnd/>
            </a:ln>
          </p:spPr>
          <p:txBody>
            <a:bodyPr/>
            <a:lstStyle/>
            <a:p>
              <a:endParaRPr lang="en-US"/>
            </a:p>
          </p:txBody>
        </p:sp>
        <p:sp>
          <p:nvSpPr>
            <p:cNvPr id="163888" name="Freeform 52"/>
            <p:cNvSpPr>
              <a:spLocks/>
            </p:cNvSpPr>
            <p:nvPr/>
          </p:nvSpPr>
          <p:spPr bwMode="auto">
            <a:xfrm>
              <a:off x="5232" y="1728"/>
              <a:ext cx="170" cy="384"/>
            </a:xfrm>
            <a:custGeom>
              <a:avLst/>
              <a:gdLst>
                <a:gd name="T0" fmla="*/ 1 w 848"/>
                <a:gd name="T1" fmla="*/ 4 h 1920"/>
                <a:gd name="T2" fmla="*/ 4 w 848"/>
                <a:gd name="T3" fmla="*/ 0 h 1920"/>
                <a:gd name="T4" fmla="*/ 34 w 848"/>
                <a:gd name="T5" fmla="*/ 24 h 1920"/>
                <a:gd name="T6" fmla="*/ 32 w 848"/>
                <a:gd name="T7" fmla="*/ 28 h 1920"/>
                <a:gd name="T8" fmla="*/ 31 w 848"/>
                <a:gd name="T9" fmla="*/ 31 h 1920"/>
                <a:gd name="T10" fmla="*/ 31 w 848"/>
                <a:gd name="T11" fmla="*/ 35 h 1920"/>
                <a:gd name="T12" fmla="*/ 31 w 848"/>
                <a:gd name="T13" fmla="*/ 38 h 1920"/>
                <a:gd name="T14" fmla="*/ 32 w 848"/>
                <a:gd name="T15" fmla="*/ 43 h 1920"/>
                <a:gd name="T16" fmla="*/ 32 w 848"/>
                <a:gd name="T17" fmla="*/ 47 h 1920"/>
                <a:gd name="T18" fmla="*/ 32 w 848"/>
                <a:gd name="T19" fmla="*/ 51 h 1920"/>
                <a:gd name="T20" fmla="*/ 34 w 848"/>
                <a:gd name="T21" fmla="*/ 56 h 1920"/>
                <a:gd name="T22" fmla="*/ 33 w 848"/>
                <a:gd name="T23" fmla="*/ 58 h 1920"/>
                <a:gd name="T24" fmla="*/ 31 w 848"/>
                <a:gd name="T25" fmla="*/ 59 h 1920"/>
                <a:gd name="T26" fmla="*/ 29 w 848"/>
                <a:gd name="T27" fmla="*/ 60 h 1920"/>
                <a:gd name="T28" fmla="*/ 29 w 848"/>
                <a:gd name="T29" fmla="*/ 63 h 1920"/>
                <a:gd name="T30" fmla="*/ 29 w 848"/>
                <a:gd name="T31" fmla="*/ 66 h 1920"/>
                <a:gd name="T32" fmla="*/ 29 w 848"/>
                <a:gd name="T33" fmla="*/ 69 h 1920"/>
                <a:gd name="T34" fmla="*/ 31 w 848"/>
                <a:gd name="T35" fmla="*/ 72 h 1920"/>
                <a:gd name="T36" fmla="*/ 33 w 848"/>
                <a:gd name="T37" fmla="*/ 73 h 1920"/>
                <a:gd name="T38" fmla="*/ 34 w 848"/>
                <a:gd name="T39" fmla="*/ 76 h 1920"/>
                <a:gd name="T40" fmla="*/ 28 w 848"/>
                <a:gd name="T41" fmla="*/ 77 h 1920"/>
                <a:gd name="T42" fmla="*/ 26 w 848"/>
                <a:gd name="T43" fmla="*/ 76 h 1920"/>
                <a:gd name="T44" fmla="*/ 24 w 848"/>
                <a:gd name="T45" fmla="*/ 75 h 1920"/>
                <a:gd name="T46" fmla="*/ 23 w 848"/>
                <a:gd name="T47" fmla="*/ 73 h 1920"/>
                <a:gd name="T48" fmla="*/ 23 w 848"/>
                <a:gd name="T49" fmla="*/ 68 h 1920"/>
                <a:gd name="T50" fmla="*/ 24 w 848"/>
                <a:gd name="T51" fmla="*/ 63 h 1920"/>
                <a:gd name="T52" fmla="*/ 24 w 848"/>
                <a:gd name="T53" fmla="*/ 61 h 1920"/>
                <a:gd name="T54" fmla="*/ 24 w 848"/>
                <a:gd name="T55" fmla="*/ 59 h 1920"/>
                <a:gd name="T56" fmla="*/ 23 w 848"/>
                <a:gd name="T57" fmla="*/ 59 h 1920"/>
                <a:gd name="T58" fmla="*/ 21 w 848"/>
                <a:gd name="T59" fmla="*/ 58 h 1920"/>
                <a:gd name="T60" fmla="*/ 21 w 848"/>
                <a:gd name="T61" fmla="*/ 56 h 1920"/>
                <a:gd name="T62" fmla="*/ 21 w 848"/>
                <a:gd name="T63" fmla="*/ 53 h 1920"/>
                <a:gd name="T64" fmla="*/ 22 w 848"/>
                <a:gd name="T65" fmla="*/ 51 h 1920"/>
                <a:gd name="T66" fmla="*/ 22 w 848"/>
                <a:gd name="T67" fmla="*/ 48 h 1920"/>
                <a:gd name="T68" fmla="*/ 21 w 848"/>
                <a:gd name="T69" fmla="*/ 44 h 1920"/>
                <a:gd name="T70" fmla="*/ 22 w 848"/>
                <a:gd name="T71" fmla="*/ 41 h 1920"/>
                <a:gd name="T72" fmla="*/ 21 w 848"/>
                <a:gd name="T73" fmla="*/ 38 h 1920"/>
                <a:gd name="T74" fmla="*/ 21 w 848"/>
                <a:gd name="T75" fmla="*/ 36 h 1920"/>
                <a:gd name="T76" fmla="*/ 21 w 848"/>
                <a:gd name="T77" fmla="*/ 33 h 1920"/>
                <a:gd name="T78" fmla="*/ 20 w 848"/>
                <a:gd name="T79" fmla="*/ 30 h 1920"/>
                <a:gd name="T80" fmla="*/ 20 w 848"/>
                <a:gd name="T81" fmla="*/ 28 h 1920"/>
                <a:gd name="T82" fmla="*/ 19 w 848"/>
                <a:gd name="T83" fmla="*/ 25 h 1920"/>
                <a:gd name="T84" fmla="*/ 19 w 848"/>
                <a:gd name="T85" fmla="*/ 23 h 1920"/>
                <a:gd name="T86" fmla="*/ 17 w 848"/>
                <a:gd name="T87" fmla="*/ 22 h 1920"/>
                <a:gd name="T88" fmla="*/ 0 w 848"/>
                <a:gd name="T89" fmla="*/ 5 h 192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848" h="1920">
                  <a:moveTo>
                    <a:pt x="0" y="124"/>
                  </a:moveTo>
                  <a:lnTo>
                    <a:pt x="20" y="103"/>
                  </a:lnTo>
                  <a:lnTo>
                    <a:pt x="26" y="94"/>
                  </a:lnTo>
                  <a:lnTo>
                    <a:pt x="36" y="82"/>
                  </a:lnTo>
                  <a:lnTo>
                    <a:pt x="67" y="39"/>
                  </a:lnTo>
                  <a:lnTo>
                    <a:pt x="109" y="0"/>
                  </a:lnTo>
                  <a:lnTo>
                    <a:pt x="848" y="533"/>
                  </a:lnTo>
                  <a:lnTo>
                    <a:pt x="848" y="562"/>
                  </a:lnTo>
                  <a:lnTo>
                    <a:pt x="839" y="599"/>
                  </a:lnTo>
                  <a:lnTo>
                    <a:pt x="830" y="637"/>
                  </a:lnTo>
                  <a:lnTo>
                    <a:pt x="819" y="675"/>
                  </a:lnTo>
                  <a:lnTo>
                    <a:pt x="808" y="709"/>
                  </a:lnTo>
                  <a:lnTo>
                    <a:pt x="802" y="721"/>
                  </a:lnTo>
                  <a:lnTo>
                    <a:pt x="793" y="743"/>
                  </a:lnTo>
                  <a:lnTo>
                    <a:pt x="783" y="767"/>
                  </a:lnTo>
                  <a:lnTo>
                    <a:pt x="774" y="781"/>
                  </a:lnTo>
                  <a:lnTo>
                    <a:pt x="777" y="816"/>
                  </a:lnTo>
                  <a:lnTo>
                    <a:pt x="780" y="869"/>
                  </a:lnTo>
                  <a:lnTo>
                    <a:pt x="783" y="904"/>
                  </a:lnTo>
                  <a:lnTo>
                    <a:pt x="783" y="933"/>
                  </a:lnTo>
                  <a:lnTo>
                    <a:pt x="783" y="947"/>
                  </a:lnTo>
                  <a:lnTo>
                    <a:pt x="786" y="979"/>
                  </a:lnTo>
                  <a:lnTo>
                    <a:pt x="793" y="1017"/>
                  </a:lnTo>
                  <a:lnTo>
                    <a:pt x="801" y="1078"/>
                  </a:lnTo>
                  <a:lnTo>
                    <a:pt x="800" y="1119"/>
                  </a:lnTo>
                  <a:lnTo>
                    <a:pt x="800" y="1156"/>
                  </a:lnTo>
                  <a:lnTo>
                    <a:pt x="802" y="1185"/>
                  </a:lnTo>
                  <a:lnTo>
                    <a:pt x="797" y="1242"/>
                  </a:lnTo>
                  <a:lnTo>
                    <a:pt x="793" y="1276"/>
                  </a:lnTo>
                  <a:lnTo>
                    <a:pt x="795" y="1284"/>
                  </a:lnTo>
                  <a:lnTo>
                    <a:pt x="790" y="1318"/>
                  </a:lnTo>
                  <a:lnTo>
                    <a:pt x="795" y="1357"/>
                  </a:lnTo>
                  <a:lnTo>
                    <a:pt x="836" y="1399"/>
                  </a:lnTo>
                  <a:lnTo>
                    <a:pt x="843" y="1422"/>
                  </a:lnTo>
                  <a:lnTo>
                    <a:pt x="836" y="1432"/>
                  </a:lnTo>
                  <a:lnTo>
                    <a:pt x="826" y="1441"/>
                  </a:lnTo>
                  <a:lnTo>
                    <a:pt x="811" y="1454"/>
                  </a:lnTo>
                  <a:lnTo>
                    <a:pt x="797" y="1464"/>
                  </a:lnTo>
                  <a:lnTo>
                    <a:pt x="765" y="1469"/>
                  </a:lnTo>
                  <a:lnTo>
                    <a:pt x="755" y="1470"/>
                  </a:lnTo>
                  <a:lnTo>
                    <a:pt x="741" y="1479"/>
                  </a:lnTo>
                  <a:lnTo>
                    <a:pt x="733" y="1503"/>
                  </a:lnTo>
                  <a:lnTo>
                    <a:pt x="724" y="1533"/>
                  </a:lnTo>
                  <a:lnTo>
                    <a:pt x="724" y="1564"/>
                  </a:lnTo>
                  <a:lnTo>
                    <a:pt x="725" y="1586"/>
                  </a:lnTo>
                  <a:lnTo>
                    <a:pt x="724" y="1614"/>
                  </a:lnTo>
                  <a:lnTo>
                    <a:pt x="724" y="1631"/>
                  </a:lnTo>
                  <a:lnTo>
                    <a:pt x="724" y="1662"/>
                  </a:lnTo>
                  <a:lnTo>
                    <a:pt x="724" y="1679"/>
                  </a:lnTo>
                  <a:lnTo>
                    <a:pt x="724" y="1695"/>
                  </a:lnTo>
                  <a:lnTo>
                    <a:pt x="724" y="1728"/>
                  </a:lnTo>
                  <a:lnTo>
                    <a:pt x="729" y="1752"/>
                  </a:lnTo>
                  <a:lnTo>
                    <a:pt x="755" y="1789"/>
                  </a:lnTo>
                  <a:lnTo>
                    <a:pt x="780" y="1802"/>
                  </a:lnTo>
                  <a:lnTo>
                    <a:pt x="800" y="1813"/>
                  </a:lnTo>
                  <a:lnTo>
                    <a:pt x="815" y="1823"/>
                  </a:lnTo>
                  <a:lnTo>
                    <a:pt x="828" y="1834"/>
                  </a:lnTo>
                  <a:lnTo>
                    <a:pt x="835" y="1857"/>
                  </a:lnTo>
                  <a:lnTo>
                    <a:pt x="843" y="1876"/>
                  </a:lnTo>
                  <a:lnTo>
                    <a:pt x="844" y="1902"/>
                  </a:lnTo>
                  <a:lnTo>
                    <a:pt x="844" y="1920"/>
                  </a:lnTo>
                  <a:lnTo>
                    <a:pt x="738" y="1920"/>
                  </a:lnTo>
                  <a:lnTo>
                    <a:pt x="709" y="1920"/>
                  </a:lnTo>
                  <a:lnTo>
                    <a:pt x="692" y="1915"/>
                  </a:lnTo>
                  <a:lnTo>
                    <a:pt x="665" y="1900"/>
                  </a:lnTo>
                  <a:lnTo>
                    <a:pt x="655" y="1890"/>
                  </a:lnTo>
                  <a:lnTo>
                    <a:pt x="635" y="1870"/>
                  </a:lnTo>
                  <a:lnTo>
                    <a:pt x="626" y="1888"/>
                  </a:lnTo>
                  <a:lnTo>
                    <a:pt x="608" y="1887"/>
                  </a:lnTo>
                  <a:lnTo>
                    <a:pt x="575" y="1875"/>
                  </a:lnTo>
                  <a:lnTo>
                    <a:pt x="560" y="1864"/>
                  </a:lnTo>
                  <a:lnTo>
                    <a:pt x="566" y="1820"/>
                  </a:lnTo>
                  <a:lnTo>
                    <a:pt x="568" y="1770"/>
                  </a:lnTo>
                  <a:lnTo>
                    <a:pt x="569" y="1743"/>
                  </a:lnTo>
                  <a:lnTo>
                    <a:pt x="578" y="1710"/>
                  </a:lnTo>
                  <a:lnTo>
                    <a:pt x="584" y="1657"/>
                  </a:lnTo>
                  <a:lnTo>
                    <a:pt x="590" y="1614"/>
                  </a:lnTo>
                  <a:lnTo>
                    <a:pt x="593" y="1577"/>
                  </a:lnTo>
                  <a:lnTo>
                    <a:pt x="595" y="1553"/>
                  </a:lnTo>
                  <a:lnTo>
                    <a:pt x="598" y="1533"/>
                  </a:lnTo>
                  <a:lnTo>
                    <a:pt x="598" y="1517"/>
                  </a:lnTo>
                  <a:lnTo>
                    <a:pt x="598" y="1501"/>
                  </a:lnTo>
                  <a:lnTo>
                    <a:pt x="598" y="1474"/>
                  </a:lnTo>
                  <a:lnTo>
                    <a:pt x="595" y="1470"/>
                  </a:lnTo>
                  <a:lnTo>
                    <a:pt x="598" y="1468"/>
                  </a:lnTo>
                  <a:lnTo>
                    <a:pt x="583" y="1469"/>
                  </a:lnTo>
                  <a:lnTo>
                    <a:pt x="569" y="1469"/>
                  </a:lnTo>
                  <a:lnTo>
                    <a:pt x="557" y="1463"/>
                  </a:lnTo>
                  <a:lnTo>
                    <a:pt x="541" y="1459"/>
                  </a:lnTo>
                  <a:lnTo>
                    <a:pt x="521" y="1444"/>
                  </a:lnTo>
                  <a:lnTo>
                    <a:pt x="514" y="1420"/>
                  </a:lnTo>
                  <a:lnTo>
                    <a:pt x="514" y="1405"/>
                  </a:lnTo>
                  <a:lnTo>
                    <a:pt x="513" y="1390"/>
                  </a:lnTo>
                  <a:lnTo>
                    <a:pt x="521" y="1353"/>
                  </a:lnTo>
                  <a:lnTo>
                    <a:pt x="524" y="1341"/>
                  </a:lnTo>
                  <a:lnTo>
                    <a:pt x="528" y="1328"/>
                  </a:lnTo>
                  <a:lnTo>
                    <a:pt x="528" y="1324"/>
                  </a:lnTo>
                  <a:lnTo>
                    <a:pt x="534" y="1294"/>
                  </a:lnTo>
                  <a:lnTo>
                    <a:pt x="538" y="1271"/>
                  </a:lnTo>
                  <a:lnTo>
                    <a:pt x="541" y="1247"/>
                  </a:lnTo>
                  <a:lnTo>
                    <a:pt x="542" y="1235"/>
                  </a:lnTo>
                  <a:lnTo>
                    <a:pt x="547" y="1190"/>
                  </a:lnTo>
                  <a:lnTo>
                    <a:pt x="543" y="1154"/>
                  </a:lnTo>
                  <a:lnTo>
                    <a:pt x="541" y="1137"/>
                  </a:lnTo>
                  <a:lnTo>
                    <a:pt x="534" y="1110"/>
                  </a:lnTo>
                  <a:lnTo>
                    <a:pt x="538" y="1083"/>
                  </a:lnTo>
                  <a:lnTo>
                    <a:pt x="541" y="1055"/>
                  </a:lnTo>
                  <a:lnTo>
                    <a:pt x="541" y="1032"/>
                  </a:lnTo>
                  <a:lnTo>
                    <a:pt x="541" y="1017"/>
                  </a:lnTo>
                  <a:lnTo>
                    <a:pt x="539" y="983"/>
                  </a:lnTo>
                  <a:lnTo>
                    <a:pt x="525" y="948"/>
                  </a:lnTo>
                  <a:lnTo>
                    <a:pt x="523" y="938"/>
                  </a:lnTo>
                  <a:lnTo>
                    <a:pt x="517" y="918"/>
                  </a:lnTo>
                  <a:lnTo>
                    <a:pt x="520" y="892"/>
                  </a:lnTo>
                  <a:lnTo>
                    <a:pt x="521" y="867"/>
                  </a:lnTo>
                  <a:lnTo>
                    <a:pt x="524" y="840"/>
                  </a:lnTo>
                  <a:lnTo>
                    <a:pt x="524" y="828"/>
                  </a:lnTo>
                  <a:lnTo>
                    <a:pt x="520" y="794"/>
                  </a:lnTo>
                  <a:lnTo>
                    <a:pt x="514" y="775"/>
                  </a:lnTo>
                  <a:lnTo>
                    <a:pt x="510" y="753"/>
                  </a:lnTo>
                  <a:lnTo>
                    <a:pt x="502" y="725"/>
                  </a:lnTo>
                  <a:lnTo>
                    <a:pt x="498" y="709"/>
                  </a:lnTo>
                  <a:lnTo>
                    <a:pt x="493" y="690"/>
                  </a:lnTo>
                  <a:lnTo>
                    <a:pt x="489" y="668"/>
                  </a:lnTo>
                  <a:lnTo>
                    <a:pt x="488" y="661"/>
                  </a:lnTo>
                  <a:lnTo>
                    <a:pt x="479" y="634"/>
                  </a:lnTo>
                  <a:lnTo>
                    <a:pt x="477" y="615"/>
                  </a:lnTo>
                  <a:lnTo>
                    <a:pt x="471" y="598"/>
                  </a:lnTo>
                  <a:lnTo>
                    <a:pt x="465" y="574"/>
                  </a:lnTo>
                  <a:lnTo>
                    <a:pt x="459" y="549"/>
                  </a:lnTo>
                  <a:lnTo>
                    <a:pt x="445" y="516"/>
                  </a:lnTo>
                  <a:lnTo>
                    <a:pt x="430" y="549"/>
                  </a:lnTo>
                  <a:lnTo>
                    <a:pt x="416" y="574"/>
                  </a:lnTo>
                  <a:lnTo>
                    <a:pt x="402" y="598"/>
                  </a:lnTo>
                  <a:lnTo>
                    <a:pt x="0" y="124"/>
                  </a:lnTo>
                  <a:close/>
                </a:path>
              </a:pathLst>
            </a:custGeom>
            <a:solidFill>
              <a:srgbClr val="404000"/>
            </a:solidFill>
            <a:ln w="0">
              <a:solidFill>
                <a:srgbClr val="000000"/>
              </a:solidFill>
              <a:prstDash val="solid"/>
              <a:round/>
              <a:headEnd/>
              <a:tailEnd/>
            </a:ln>
          </p:spPr>
          <p:txBody>
            <a:bodyPr/>
            <a:lstStyle/>
            <a:p>
              <a:endParaRPr lang="en-US"/>
            </a:p>
          </p:txBody>
        </p:sp>
        <p:sp>
          <p:nvSpPr>
            <p:cNvPr id="163889" name="Freeform 53"/>
            <p:cNvSpPr>
              <a:spLocks/>
            </p:cNvSpPr>
            <p:nvPr/>
          </p:nvSpPr>
          <p:spPr bwMode="auto">
            <a:xfrm>
              <a:off x="5216" y="1753"/>
              <a:ext cx="96" cy="355"/>
            </a:xfrm>
            <a:custGeom>
              <a:avLst/>
              <a:gdLst>
                <a:gd name="T0" fmla="*/ 18 w 480"/>
                <a:gd name="T1" fmla="*/ 20 h 1777"/>
                <a:gd name="T2" fmla="*/ 18 w 480"/>
                <a:gd name="T3" fmla="*/ 22 h 1777"/>
                <a:gd name="T4" fmla="*/ 18 w 480"/>
                <a:gd name="T5" fmla="*/ 26 h 1777"/>
                <a:gd name="T6" fmla="*/ 17 w 480"/>
                <a:gd name="T7" fmla="*/ 28 h 1777"/>
                <a:gd name="T8" fmla="*/ 17 w 480"/>
                <a:gd name="T9" fmla="*/ 31 h 1777"/>
                <a:gd name="T10" fmla="*/ 16 w 480"/>
                <a:gd name="T11" fmla="*/ 33 h 1777"/>
                <a:gd name="T12" fmla="*/ 16 w 480"/>
                <a:gd name="T13" fmla="*/ 36 h 1777"/>
                <a:gd name="T14" fmla="*/ 16 w 480"/>
                <a:gd name="T15" fmla="*/ 39 h 1777"/>
                <a:gd name="T16" fmla="*/ 16 w 480"/>
                <a:gd name="T17" fmla="*/ 42 h 1777"/>
                <a:gd name="T18" fmla="*/ 16 w 480"/>
                <a:gd name="T19" fmla="*/ 45 h 1777"/>
                <a:gd name="T20" fmla="*/ 16 w 480"/>
                <a:gd name="T21" fmla="*/ 49 h 1777"/>
                <a:gd name="T22" fmla="*/ 16 w 480"/>
                <a:gd name="T23" fmla="*/ 51 h 1777"/>
                <a:gd name="T24" fmla="*/ 14 w 480"/>
                <a:gd name="T25" fmla="*/ 52 h 1777"/>
                <a:gd name="T26" fmla="*/ 13 w 480"/>
                <a:gd name="T27" fmla="*/ 53 h 1777"/>
                <a:gd name="T28" fmla="*/ 13 w 480"/>
                <a:gd name="T29" fmla="*/ 56 h 1777"/>
                <a:gd name="T30" fmla="*/ 13 w 480"/>
                <a:gd name="T31" fmla="*/ 59 h 1777"/>
                <a:gd name="T32" fmla="*/ 13 w 480"/>
                <a:gd name="T33" fmla="*/ 61 h 1777"/>
                <a:gd name="T34" fmla="*/ 13 w 480"/>
                <a:gd name="T35" fmla="*/ 64 h 1777"/>
                <a:gd name="T36" fmla="*/ 13 w 480"/>
                <a:gd name="T37" fmla="*/ 67 h 1777"/>
                <a:gd name="T38" fmla="*/ 13 w 480"/>
                <a:gd name="T39" fmla="*/ 69 h 1777"/>
                <a:gd name="T40" fmla="*/ 11 w 480"/>
                <a:gd name="T41" fmla="*/ 69 h 1777"/>
                <a:gd name="T42" fmla="*/ 10 w 480"/>
                <a:gd name="T43" fmla="*/ 68 h 1777"/>
                <a:gd name="T44" fmla="*/ 10 w 480"/>
                <a:gd name="T45" fmla="*/ 69 h 1777"/>
                <a:gd name="T46" fmla="*/ 9 w 480"/>
                <a:gd name="T47" fmla="*/ 70 h 1777"/>
                <a:gd name="T48" fmla="*/ 2 w 480"/>
                <a:gd name="T49" fmla="*/ 71 h 1777"/>
                <a:gd name="T50" fmla="*/ 3 w 480"/>
                <a:gd name="T51" fmla="*/ 68 h 1777"/>
                <a:gd name="T52" fmla="*/ 3 w 480"/>
                <a:gd name="T53" fmla="*/ 67 h 1777"/>
                <a:gd name="T54" fmla="*/ 4 w 480"/>
                <a:gd name="T55" fmla="*/ 66 h 1777"/>
                <a:gd name="T56" fmla="*/ 6 w 480"/>
                <a:gd name="T57" fmla="*/ 65 h 1777"/>
                <a:gd name="T58" fmla="*/ 6 w 480"/>
                <a:gd name="T59" fmla="*/ 63 h 1777"/>
                <a:gd name="T60" fmla="*/ 7 w 480"/>
                <a:gd name="T61" fmla="*/ 62 h 1777"/>
                <a:gd name="T62" fmla="*/ 7 w 480"/>
                <a:gd name="T63" fmla="*/ 59 h 1777"/>
                <a:gd name="T64" fmla="*/ 7 w 480"/>
                <a:gd name="T65" fmla="*/ 55 h 1777"/>
                <a:gd name="T66" fmla="*/ 7 w 480"/>
                <a:gd name="T67" fmla="*/ 52 h 1777"/>
                <a:gd name="T68" fmla="*/ 6 w 480"/>
                <a:gd name="T69" fmla="*/ 50 h 1777"/>
                <a:gd name="T70" fmla="*/ 5 w 480"/>
                <a:gd name="T71" fmla="*/ 49 h 1777"/>
                <a:gd name="T72" fmla="*/ 5 w 480"/>
                <a:gd name="T73" fmla="*/ 47 h 1777"/>
                <a:gd name="T74" fmla="*/ 5 w 480"/>
                <a:gd name="T75" fmla="*/ 43 h 1777"/>
                <a:gd name="T76" fmla="*/ 6 w 480"/>
                <a:gd name="T77" fmla="*/ 40 h 1777"/>
                <a:gd name="T78" fmla="*/ 7 w 480"/>
                <a:gd name="T79" fmla="*/ 36 h 1777"/>
                <a:gd name="T80" fmla="*/ 8 w 480"/>
                <a:gd name="T81" fmla="*/ 33 h 1777"/>
                <a:gd name="T82" fmla="*/ 8 w 480"/>
                <a:gd name="T83" fmla="*/ 30 h 1777"/>
                <a:gd name="T84" fmla="*/ 7 w 480"/>
                <a:gd name="T85" fmla="*/ 27 h 1777"/>
                <a:gd name="T86" fmla="*/ 7 w 480"/>
                <a:gd name="T87" fmla="*/ 26 h 1777"/>
                <a:gd name="T88" fmla="*/ 5 w 480"/>
                <a:gd name="T89" fmla="*/ 24 h 1777"/>
                <a:gd name="T90" fmla="*/ 5 w 480"/>
                <a:gd name="T91" fmla="*/ 22 h 1777"/>
                <a:gd name="T92" fmla="*/ 5 w 480"/>
                <a:gd name="T93" fmla="*/ 20 h 1777"/>
                <a:gd name="T94" fmla="*/ 6 w 480"/>
                <a:gd name="T95" fmla="*/ 16 h 1777"/>
                <a:gd name="T96" fmla="*/ 5 w 480"/>
                <a:gd name="T97" fmla="*/ 16 h 1777"/>
                <a:gd name="T98" fmla="*/ 3 w 480"/>
                <a:gd name="T99" fmla="*/ 15 h 1777"/>
                <a:gd name="T100" fmla="*/ 1 w 480"/>
                <a:gd name="T101" fmla="*/ 13 h 1777"/>
                <a:gd name="T102" fmla="*/ 0 w 480"/>
                <a:gd name="T103" fmla="*/ 11 h 1777"/>
                <a:gd name="T104" fmla="*/ 0 w 480"/>
                <a:gd name="T105" fmla="*/ 7 h 1777"/>
                <a:gd name="T106" fmla="*/ 1 w 480"/>
                <a:gd name="T107" fmla="*/ 6 h 1777"/>
                <a:gd name="T108" fmla="*/ 1 w 480"/>
                <a:gd name="T109" fmla="*/ 3 h 1777"/>
                <a:gd name="T110" fmla="*/ 2 w 480"/>
                <a:gd name="T111" fmla="*/ 2 h 1777"/>
                <a:gd name="T112" fmla="*/ 3 w 480"/>
                <a:gd name="T113" fmla="*/ 0 h 177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80" h="1777">
                  <a:moveTo>
                    <a:pt x="480" y="471"/>
                  </a:moveTo>
                  <a:lnTo>
                    <a:pt x="461" y="497"/>
                  </a:lnTo>
                  <a:lnTo>
                    <a:pt x="452" y="518"/>
                  </a:lnTo>
                  <a:lnTo>
                    <a:pt x="448" y="548"/>
                  </a:lnTo>
                  <a:lnTo>
                    <a:pt x="451" y="600"/>
                  </a:lnTo>
                  <a:lnTo>
                    <a:pt x="448" y="654"/>
                  </a:lnTo>
                  <a:lnTo>
                    <a:pt x="438" y="695"/>
                  </a:lnTo>
                  <a:lnTo>
                    <a:pt x="435" y="708"/>
                  </a:lnTo>
                  <a:lnTo>
                    <a:pt x="424" y="744"/>
                  </a:lnTo>
                  <a:lnTo>
                    <a:pt x="417" y="771"/>
                  </a:lnTo>
                  <a:lnTo>
                    <a:pt x="409" y="814"/>
                  </a:lnTo>
                  <a:lnTo>
                    <a:pt x="406" y="833"/>
                  </a:lnTo>
                  <a:lnTo>
                    <a:pt x="406" y="852"/>
                  </a:lnTo>
                  <a:lnTo>
                    <a:pt x="403" y="892"/>
                  </a:lnTo>
                  <a:lnTo>
                    <a:pt x="401" y="923"/>
                  </a:lnTo>
                  <a:lnTo>
                    <a:pt x="397" y="985"/>
                  </a:lnTo>
                  <a:lnTo>
                    <a:pt x="396" y="1010"/>
                  </a:lnTo>
                  <a:lnTo>
                    <a:pt x="396" y="1052"/>
                  </a:lnTo>
                  <a:lnTo>
                    <a:pt x="396" y="1077"/>
                  </a:lnTo>
                  <a:lnTo>
                    <a:pt x="397" y="1133"/>
                  </a:lnTo>
                  <a:lnTo>
                    <a:pt x="392" y="1183"/>
                  </a:lnTo>
                  <a:lnTo>
                    <a:pt x="388" y="1226"/>
                  </a:lnTo>
                  <a:lnTo>
                    <a:pt x="392" y="1264"/>
                  </a:lnTo>
                  <a:lnTo>
                    <a:pt x="397" y="1282"/>
                  </a:lnTo>
                  <a:lnTo>
                    <a:pt x="383" y="1293"/>
                  </a:lnTo>
                  <a:lnTo>
                    <a:pt x="347" y="1305"/>
                  </a:lnTo>
                  <a:lnTo>
                    <a:pt x="326" y="1309"/>
                  </a:lnTo>
                  <a:lnTo>
                    <a:pt x="318" y="1334"/>
                  </a:lnTo>
                  <a:lnTo>
                    <a:pt x="313" y="1376"/>
                  </a:lnTo>
                  <a:lnTo>
                    <a:pt x="313" y="1406"/>
                  </a:lnTo>
                  <a:lnTo>
                    <a:pt x="313" y="1437"/>
                  </a:lnTo>
                  <a:lnTo>
                    <a:pt x="313" y="1487"/>
                  </a:lnTo>
                  <a:lnTo>
                    <a:pt x="313" y="1504"/>
                  </a:lnTo>
                  <a:lnTo>
                    <a:pt x="313" y="1518"/>
                  </a:lnTo>
                  <a:lnTo>
                    <a:pt x="313" y="1552"/>
                  </a:lnTo>
                  <a:lnTo>
                    <a:pt x="324" y="1595"/>
                  </a:lnTo>
                  <a:lnTo>
                    <a:pt x="330" y="1631"/>
                  </a:lnTo>
                  <a:lnTo>
                    <a:pt x="336" y="1668"/>
                  </a:lnTo>
                  <a:lnTo>
                    <a:pt x="338" y="1723"/>
                  </a:lnTo>
                  <a:lnTo>
                    <a:pt x="320" y="1734"/>
                  </a:lnTo>
                  <a:lnTo>
                    <a:pt x="288" y="1737"/>
                  </a:lnTo>
                  <a:lnTo>
                    <a:pt x="266" y="1734"/>
                  </a:lnTo>
                  <a:lnTo>
                    <a:pt x="265" y="1721"/>
                  </a:lnTo>
                  <a:lnTo>
                    <a:pt x="260" y="1701"/>
                  </a:lnTo>
                  <a:lnTo>
                    <a:pt x="253" y="1692"/>
                  </a:lnTo>
                  <a:lnTo>
                    <a:pt x="243" y="1730"/>
                  </a:lnTo>
                  <a:lnTo>
                    <a:pt x="230" y="1746"/>
                  </a:lnTo>
                  <a:lnTo>
                    <a:pt x="214" y="1761"/>
                  </a:lnTo>
                  <a:lnTo>
                    <a:pt x="187" y="1777"/>
                  </a:lnTo>
                  <a:lnTo>
                    <a:pt x="61" y="1775"/>
                  </a:lnTo>
                  <a:lnTo>
                    <a:pt x="56" y="1749"/>
                  </a:lnTo>
                  <a:lnTo>
                    <a:pt x="63" y="1713"/>
                  </a:lnTo>
                  <a:lnTo>
                    <a:pt x="66" y="1705"/>
                  </a:lnTo>
                  <a:lnTo>
                    <a:pt x="70" y="1688"/>
                  </a:lnTo>
                  <a:lnTo>
                    <a:pt x="83" y="1669"/>
                  </a:lnTo>
                  <a:lnTo>
                    <a:pt x="103" y="1647"/>
                  </a:lnTo>
                  <a:lnTo>
                    <a:pt x="122" y="1631"/>
                  </a:lnTo>
                  <a:lnTo>
                    <a:pt x="138" y="1617"/>
                  </a:lnTo>
                  <a:lnTo>
                    <a:pt x="146" y="1601"/>
                  </a:lnTo>
                  <a:lnTo>
                    <a:pt x="160" y="1587"/>
                  </a:lnTo>
                  <a:lnTo>
                    <a:pt x="169" y="1569"/>
                  </a:lnTo>
                  <a:lnTo>
                    <a:pt x="173" y="1552"/>
                  </a:lnTo>
                  <a:lnTo>
                    <a:pt x="173" y="1535"/>
                  </a:lnTo>
                  <a:lnTo>
                    <a:pt x="173" y="1487"/>
                  </a:lnTo>
                  <a:lnTo>
                    <a:pt x="173" y="1424"/>
                  </a:lnTo>
                  <a:lnTo>
                    <a:pt x="173" y="1376"/>
                  </a:lnTo>
                  <a:lnTo>
                    <a:pt x="173" y="1342"/>
                  </a:lnTo>
                  <a:lnTo>
                    <a:pt x="173" y="1293"/>
                  </a:lnTo>
                  <a:lnTo>
                    <a:pt x="173" y="1261"/>
                  </a:lnTo>
                  <a:lnTo>
                    <a:pt x="159" y="1263"/>
                  </a:lnTo>
                  <a:lnTo>
                    <a:pt x="138" y="1259"/>
                  </a:lnTo>
                  <a:lnTo>
                    <a:pt x="124" y="1237"/>
                  </a:lnTo>
                  <a:lnTo>
                    <a:pt x="116" y="1214"/>
                  </a:lnTo>
                  <a:lnTo>
                    <a:pt x="113" y="1175"/>
                  </a:lnTo>
                  <a:lnTo>
                    <a:pt x="116" y="1137"/>
                  </a:lnTo>
                  <a:lnTo>
                    <a:pt x="131" y="1077"/>
                  </a:lnTo>
                  <a:lnTo>
                    <a:pt x="146" y="1035"/>
                  </a:lnTo>
                  <a:lnTo>
                    <a:pt x="159" y="996"/>
                  </a:lnTo>
                  <a:lnTo>
                    <a:pt x="173" y="939"/>
                  </a:lnTo>
                  <a:lnTo>
                    <a:pt x="187" y="890"/>
                  </a:lnTo>
                  <a:lnTo>
                    <a:pt x="194" y="852"/>
                  </a:lnTo>
                  <a:lnTo>
                    <a:pt x="200" y="816"/>
                  </a:lnTo>
                  <a:lnTo>
                    <a:pt x="208" y="780"/>
                  </a:lnTo>
                  <a:lnTo>
                    <a:pt x="208" y="749"/>
                  </a:lnTo>
                  <a:lnTo>
                    <a:pt x="196" y="713"/>
                  </a:lnTo>
                  <a:lnTo>
                    <a:pt x="187" y="681"/>
                  </a:lnTo>
                  <a:lnTo>
                    <a:pt x="175" y="653"/>
                  </a:lnTo>
                  <a:lnTo>
                    <a:pt x="164" y="654"/>
                  </a:lnTo>
                  <a:lnTo>
                    <a:pt x="146" y="648"/>
                  </a:lnTo>
                  <a:lnTo>
                    <a:pt x="124" y="609"/>
                  </a:lnTo>
                  <a:lnTo>
                    <a:pt x="116" y="578"/>
                  </a:lnTo>
                  <a:lnTo>
                    <a:pt x="114" y="542"/>
                  </a:lnTo>
                  <a:lnTo>
                    <a:pt x="116" y="519"/>
                  </a:lnTo>
                  <a:lnTo>
                    <a:pt x="122" y="490"/>
                  </a:lnTo>
                  <a:lnTo>
                    <a:pt x="131" y="437"/>
                  </a:lnTo>
                  <a:lnTo>
                    <a:pt x="146" y="406"/>
                  </a:lnTo>
                  <a:lnTo>
                    <a:pt x="146" y="389"/>
                  </a:lnTo>
                  <a:lnTo>
                    <a:pt x="118" y="389"/>
                  </a:lnTo>
                  <a:lnTo>
                    <a:pt x="95" y="380"/>
                  </a:lnTo>
                  <a:lnTo>
                    <a:pt x="66" y="364"/>
                  </a:lnTo>
                  <a:lnTo>
                    <a:pt x="37" y="344"/>
                  </a:lnTo>
                  <a:lnTo>
                    <a:pt x="16" y="318"/>
                  </a:lnTo>
                  <a:lnTo>
                    <a:pt x="6" y="291"/>
                  </a:lnTo>
                  <a:lnTo>
                    <a:pt x="2" y="270"/>
                  </a:lnTo>
                  <a:lnTo>
                    <a:pt x="0" y="231"/>
                  </a:lnTo>
                  <a:lnTo>
                    <a:pt x="0" y="186"/>
                  </a:lnTo>
                  <a:lnTo>
                    <a:pt x="2" y="167"/>
                  </a:lnTo>
                  <a:lnTo>
                    <a:pt x="14" y="146"/>
                  </a:lnTo>
                  <a:lnTo>
                    <a:pt x="19" y="116"/>
                  </a:lnTo>
                  <a:lnTo>
                    <a:pt x="31" y="82"/>
                  </a:lnTo>
                  <a:lnTo>
                    <a:pt x="39" y="66"/>
                  </a:lnTo>
                  <a:lnTo>
                    <a:pt x="49" y="46"/>
                  </a:lnTo>
                  <a:lnTo>
                    <a:pt x="61" y="27"/>
                  </a:lnTo>
                  <a:lnTo>
                    <a:pt x="77" y="0"/>
                  </a:lnTo>
                  <a:lnTo>
                    <a:pt x="480" y="471"/>
                  </a:lnTo>
                  <a:close/>
                </a:path>
              </a:pathLst>
            </a:custGeom>
            <a:solidFill>
              <a:srgbClr val="404000"/>
            </a:solidFill>
            <a:ln w="0">
              <a:solidFill>
                <a:srgbClr val="000000"/>
              </a:solidFill>
              <a:prstDash val="solid"/>
              <a:round/>
              <a:headEnd/>
              <a:tailEnd/>
            </a:ln>
          </p:spPr>
          <p:txBody>
            <a:bodyPr/>
            <a:lstStyle/>
            <a:p>
              <a:endParaRPr lang="en-US"/>
            </a:p>
          </p:txBody>
        </p:sp>
        <p:sp>
          <p:nvSpPr>
            <p:cNvPr id="163890" name="Freeform 54"/>
            <p:cNvSpPr>
              <a:spLocks/>
            </p:cNvSpPr>
            <p:nvPr/>
          </p:nvSpPr>
          <p:spPr bwMode="auto">
            <a:xfrm>
              <a:off x="5283" y="1458"/>
              <a:ext cx="83" cy="20"/>
            </a:xfrm>
            <a:custGeom>
              <a:avLst/>
              <a:gdLst>
                <a:gd name="T0" fmla="*/ 17 w 412"/>
                <a:gd name="T1" fmla="*/ 4 h 99"/>
                <a:gd name="T2" fmla="*/ 16 w 412"/>
                <a:gd name="T3" fmla="*/ 3 h 99"/>
                <a:gd name="T4" fmla="*/ 16 w 412"/>
                <a:gd name="T5" fmla="*/ 3 h 99"/>
                <a:gd name="T6" fmla="*/ 16 w 412"/>
                <a:gd name="T7" fmla="*/ 3 h 99"/>
                <a:gd name="T8" fmla="*/ 15 w 412"/>
                <a:gd name="T9" fmla="*/ 3 h 99"/>
                <a:gd name="T10" fmla="*/ 15 w 412"/>
                <a:gd name="T11" fmla="*/ 3 h 99"/>
                <a:gd name="T12" fmla="*/ 15 w 412"/>
                <a:gd name="T13" fmla="*/ 2 h 99"/>
                <a:gd name="T14" fmla="*/ 14 w 412"/>
                <a:gd name="T15" fmla="*/ 2 h 99"/>
                <a:gd name="T16" fmla="*/ 14 w 412"/>
                <a:gd name="T17" fmla="*/ 2 h 99"/>
                <a:gd name="T18" fmla="*/ 14 w 412"/>
                <a:gd name="T19" fmla="*/ 2 h 99"/>
                <a:gd name="T20" fmla="*/ 13 w 412"/>
                <a:gd name="T21" fmla="*/ 1 h 99"/>
                <a:gd name="T22" fmla="*/ 13 w 412"/>
                <a:gd name="T23" fmla="*/ 1 h 99"/>
                <a:gd name="T24" fmla="*/ 13 w 412"/>
                <a:gd name="T25" fmla="*/ 1 h 99"/>
                <a:gd name="T26" fmla="*/ 12 w 412"/>
                <a:gd name="T27" fmla="*/ 1 h 99"/>
                <a:gd name="T28" fmla="*/ 12 w 412"/>
                <a:gd name="T29" fmla="*/ 0 h 99"/>
                <a:gd name="T30" fmla="*/ 11 w 412"/>
                <a:gd name="T31" fmla="*/ 0 h 99"/>
                <a:gd name="T32" fmla="*/ 11 w 412"/>
                <a:gd name="T33" fmla="*/ 0 h 99"/>
                <a:gd name="T34" fmla="*/ 8 w 412"/>
                <a:gd name="T35" fmla="*/ 0 h 99"/>
                <a:gd name="T36" fmla="*/ 7 w 412"/>
                <a:gd name="T37" fmla="*/ 0 h 99"/>
                <a:gd name="T38" fmla="*/ 7 w 412"/>
                <a:gd name="T39" fmla="*/ 0 h 99"/>
                <a:gd name="T40" fmla="*/ 6 w 412"/>
                <a:gd name="T41" fmla="*/ 1 h 99"/>
                <a:gd name="T42" fmla="*/ 6 w 412"/>
                <a:gd name="T43" fmla="*/ 1 h 99"/>
                <a:gd name="T44" fmla="*/ 5 w 412"/>
                <a:gd name="T45" fmla="*/ 1 h 99"/>
                <a:gd name="T46" fmla="*/ 5 w 412"/>
                <a:gd name="T47" fmla="*/ 1 h 99"/>
                <a:gd name="T48" fmla="*/ 4 w 412"/>
                <a:gd name="T49" fmla="*/ 2 h 99"/>
                <a:gd name="T50" fmla="*/ 4 w 412"/>
                <a:gd name="T51" fmla="*/ 2 h 99"/>
                <a:gd name="T52" fmla="*/ 3 w 412"/>
                <a:gd name="T53" fmla="*/ 2 h 99"/>
                <a:gd name="T54" fmla="*/ 3 w 412"/>
                <a:gd name="T55" fmla="*/ 2 h 99"/>
                <a:gd name="T56" fmla="*/ 2 w 412"/>
                <a:gd name="T57" fmla="*/ 3 h 99"/>
                <a:gd name="T58" fmla="*/ 2 w 412"/>
                <a:gd name="T59" fmla="*/ 3 h 99"/>
                <a:gd name="T60" fmla="*/ 1 w 412"/>
                <a:gd name="T61" fmla="*/ 3 h 99"/>
                <a:gd name="T62" fmla="*/ 1 w 412"/>
                <a:gd name="T63" fmla="*/ 3 h 99"/>
                <a:gd name="T64" fmla="*/ 1 w 412"/>
                <a:gd name="T65" fmla="*/ 4 h 99"/>
                <a:gd name="T66" fmla="*/ 1 w 412"/>
                <a:gd name="T67" fmla="*/ 4 h 99"/>
                <a:gd name="T68" fmla="*/ 1 w 412"/>
                <a:gd name="T69" fmla="*/ 4 h 99"/>
                <a:gd name="T70" fmla="*/ 1 w 412"/>
                <a:gd name="T71" fmla="*/ 4 h 99"/>
                <a:gd name="T72" fmla="*/ 0 w 412"/>
                <a:gd name="T73" fmla="*/ 4 h 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12" h="99">
                  <a:moveTo>
                    <a:pt x="412" y="90"/>
                  </a:moveTo>
                  <a:lnTo>
                    <a:pt x="397" y="86"/>
                  </a:lnTo>
                  <a:lnTo>
                    <a:pt x="394" y="82"/>
                  </a:lnTo>
                  <a:lnTo>
                    <a:pt x="382" y="76"/>
                  </a:lnTo>
                  <a:lnTo>
                    <a:pt x="378" y="68"/>
                  </a:lnTo>
                  <a:lnTo>
                    <a:pt x="368" y="65"/>
                  </a:lnTo>
                  <a:lnTo>
                    <a:pt x="363" y="57"/>
                  </a:lnTo>
                  <a:lnTo>
                    <a:pt x="352" y="53"/>
                  </a:lnTo>
                  <a:lnTo>
                    <a:pt x="347" y="47"/>
                  </a:lnTo>
                  <a:lnTo>
                    <a:pt x="337" y="44"/>
                  </a:lnTo>
                  <a:lnTo>
                    <a:pt x="331" y="33"/>
                  </a:lnTo>
                  <a:lnTo>
                    <a:pt x="321" y="29"/>
                  </a:lnTo>
                  <a:lnTo>
                    <a:pt x="316" y="22"/>
                  </a:lnTo>
                  <a:lnTo>
                    <a:pt x="301" y="18"/>
                  </a:lnTo>
                  <a:lnTo>
                    <a:pt x="294" y="10"/>
                  </a:lnTo>
                  <a:lnTo>
                    <a:pt x="283" y="8"/>
                  </a:lnTo>
                  <a:lnTo>
                    <a:pt x="265" y="0"/>
                  </a:lnTo>
                  <a:lnTo>
                    <a:pt x="202" y="0"/>
                  </a:lnTo>
                  <a:lnTo>
                    <a:pt x="182" y="8"/>
                  </a:lnTo>
                  <a:lnTo>
                    <a:pt x="168" y="10"/>
                  </a:lnTo>
                  <a:lnTo>
                    <a:pt x="160" y="18"/>
                  </a:lnTo>
                  <a:lnTo>
                    <a:pt x="144" y="22"/>
                  </a:lnTo>
                  <a:lnTo>
                    <a:pt x="135" y="29"/>
                  </a:lnTo>
                  <a:lnTo>
                    <a:pt x="115" y="33"/>
                  </a:lnTo>
                  <a:lnTo>
                    <a:pt x="106" y="44"/>
                  </a:lnTo>
                  <a:lnTo>
                    <a:pt x="90" y="47"/>
                  </a:lnTo>
                  <a:lnTo>
                    <a:pt x="82" y="53"/>
                  </a:lnTo>
                  <a:lnTo>
                    <a:pt x="66" y="57"/>
                  </a:lnTo>
                  <a:lnTo>
                    <a:pt x="58" y="65"/>
                  </a:lnTo>
                  <a:lnTo>
                    <a:pt x="42" y="68"/>
                  </a:lnTo>
                  <a:lnTo>
                    <a:pt x="36" y="76"/>
                  </a:lnTo>
                  <a:lnTo>
                    <a:pt x="27" y="80"/>
                  </a:lnTo>
                  <a:lnTo>
                    <a:pt x="22" y="87"/>
                  </a:lnTo>
                  <a:lnTo>
                    <a:pt x="19" y="90"/>
                  </a:lnTo>
                  <a:lnTo>
                    <a:pt x="18" y="92"/>
                  </a:lnTo>
                  <a:lnTo>
                    <a:pt x="13" y="96"/>
                  </a:lnTo>
                  <a:lnTo>
                    <a:pt x="0" y="9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891" name="Freeform 55"/>
            <p:cNvSpPr>
              <a:spLocks/>
            </p:cNvSpPr>
            <p:nvPr/>
          </p:nvSpPr>
          <p:spPr bwMode="auto">
            <a:xfrm>
              <a:off x="5313" y="1505"/>
              <a:ext cx="26" cy="11"/>
            </a:xfrm>
            <a:custGeom>
              <a:avLst/>
              <a:gdLst>
                <a:gd name="T0" fmla="*/ 0 w 130"/>
                <a:gd name="T1" fmla="*/ 1 h 55"/>
                <a:gd name="T2" fmla="*/ 1 w 130"/>
                <a:gd name="T3" fmla="*/ 1 h 55"/>
                <a:gd name="T4" fmla="*/ 1 w 130"/>
                <a:gd name="T5" fmla="*/ 2 h 55"/>
                <a:gd name="T6" fmla="*/ 1 w 130"/>
                <a:gd name="T7" fmla="*/ 2 h 55"/>
                <a:gd name="T8" fmla="*/ 2 w 130"/>
                <a:gd name="T9" fmla="*/ 2 h 55"/>
                <a:gd name="T10" fmla="*/ 3 w 130"/>
                <a:gd name="T11" fmla="*/ 2 h 55"/>
                <a:gd name="T12" fmla="*/ 4 w 130"/>
                <a:gd name="T13" fmla="*/ 2 h 55"/>
                <a:gd name="T14" fmla="*/ 4 w 130"/>
                <a:gd name="T15" fmla="*/ 2 h 55"/>
                <a:gd name="T16" fmla="*/ 4 w 130"/>
                <a:gd name="T17" fmla="*/ 1 h 55"/>
                <a:gd name="T18" fmla="*/ 5 w 130"/>
                <a:gd name="T19" fmla="*/ 1 h 55"/>
                <a:gd name="T20" fmla="*/ 5 w 130"/>
                <a:gd name="T21" fmla="*/ 0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0" h="55">
                  <a:moveTo>
                    <a:pt x="0" y="24"/>
                  </a:moveTo>
                  <a:lnTo>
                    <a:pt x="14" y="37"/>
                  </a:lnTo>
                  <a:lnTo>
                    <a:pt x="22" y="45"/>
                  </a:lnTo>
                  <a:lnTo>
                    <a:pt x="29" y="48"/>
                  </a:lnTo>
                  <a:lnTo>
                    <a:pt x="44" y="55"/>
                  </a:lnTo>
                  <a:lnTo>
                    <a:pt x="77" y="55"/>
                  </a:lnTo>
                  <a:lnTo>
                    <a:pt x="92" y="48"/>
                  </a:lnTo>
                  <a:lnTo>
                    <a:pt x="100" y="45"/>
                  </a:lnTo>
                  <a:lnTo>
                    <a:pt x="107" y="36"/>
                  </a:lnTo>
                  <a:lnTo>
                    <a:pt x="116" y="24"/>
                  </a:lnTo>
                  <a:lnTo>
                    <a:pt x="13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892" name="Freeform 56"/>
            <p:cNvSpPr>
              <a:spLocks/>
            </p:cNvSpPr>
            <p:nvPr/>
          </p:nvSpPr>
          <p:spPr bwMode="auto">
            <a:xfrm>
              <a:off x="5297" y="1531"/>
              <a:ext cx="27" cy="39"/>
            </a:xfrm>
            <a:custGeom>
              <a:avLst/>
              <a:gdLst>
                <a:gd name="T0" fmla="*/ 1 w 131"/>
                <a:gd name="T1" fmla="*/ 0 h 194"/>
                <a:gd name="T2" fmla="*/ 2 w 131"/>
                <a:gd name="T3" fmla="*/ 1 h 194"/>
                <a:gd name="T4" fmla="*/ 2 w 131"/>
                <a:gd name="T5" fmla="*/ 1 h 194"/>
                <a:gd name="T6" fmla="*/ 2 w 131"/>
                <a:gd name="T7" fmla="*/ 2 h 194"/>
                <a:gd name="T8" fmla="*/ 3 w 131"/>
                <a:gd name="T9" fmla="*/ 2 h 194"/>
                <a:gd name="T10" fmla="*/ 3 w 131"/>
                <a:gd name="T11" fmla="*/ 2 h 194"/>
                <a:gd name="T12" fmla="*/ 3 w 131"/>
                <a:gd name="T13" fmla="*/ 3 h 194"/>
                <a:gd name="T14" fmla="*/ 4 w 131"/>
                <a:gd name="T15" fmla="*/ 3 h 194"/>
                <a:gd name="T16" fmla="*/ 4 w 131"/>
                <a:gd name="T17" fmla="*/ 3 h 194"/>
                <a:gd name="T18" fmla="*/ 5 w 131"/>
                <a:gd name="T19" fmla="*/ 4 h 194"/>
                <a:gd name="T20" fmla="*/ 5 w 131"/>
                <a:gd name="T21" fmla="*/ 4 h 194"/>
                <a:gd name="T22" fmla="*/ 6 w 131"/>
                <a:gd name="T23" fmla="*/ 5 h 194"/>
                <a:gd name="T24" fmla="*/ 6 w 131"/>
                <a:gd name="T25" fmla="*/ 7 h 194"/>
                <a:gd name="T26" fmla="*/ 5 w 131"/>
                <a:gd name="T27" fmla="*/ 8 h 194"/>
                <a:gd name="T28" fmla="*/ 5 w 131"/>
                <a:gd name="T29" fmla="*/ 7 h 194"/>
                <a:gd name="T30" fmla="*/ 5 w 131"/>
                <a:gd name="T31" fmla="*/ 7 h 194"/>
                <a:gd name="T32" fmla="*/ 4 w 131"/>
                <a:gd name="T33" fmla="*/ 7 h 194"/>
                <a:gd name="T34" fmla="*/ 4 w 131"/>
                <a:gd name="T35" fmla="*/ 6 h 194"/>
                <a:gd name="T36" fmla="*/ 3 w 131"/>
                <a:gd name="T37" fmla="*/ 6 h 194"/>
                <a:gd name="T38" fmla="*/ 3 w 131"/>
                <a:gd name="T39" fmla="*/ 6 h 194"/>
                <a:gd name="T40" fmla="*/ 3 w 131"/>
                <a:gd name="T41" fmla="*/ 6 h 194"/>
                <a:gd name="T42" fmla="*/ 2 w 131"/>
                <a:gd name="T43" fmla="*/ 5 h 194"/>
                <a:gd name="T44" fmla="*/ 2 w 131"/>
                <a:gd name="T45" fmla="*/ 5 h 194"/>
                <a:gd name="T46" fmla="*/ 1 w 131"/>
                <a:gd name="T47" fmla="*/ 5 h 194"/>
                <a:gd name="T48" fmla="*/ 1 w 131"/>
                <a:gd name="T49" fmla="*/ 4 h 194"/>
                <a:gd name="T50" fmla="*/ 0 w 131"/>
                <a:gd name="T51" fmla="*/ 4 h 19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31" h="194">
                  <a:moveTo>
                    <a:pt x="22" y="0"/>
                  </a:moveTo>
                  <a:lnTo>
                    <a:pt x="38" y="22"/>
                  </a:lnTo>
                  <a:lnTo>
                    <a:pt x="46" y="34"/>
                  </a:lnTo>
                  <a:lnTo>
                    <a:pt x="53" y="46"/>
                  </a:lnTo>
                  <a:lnTo>
                    <a:pt x="61" y="57"/>
                  </a:lnTo>
                  <a:lnTo>
                    <a:pt x="70" y="61"/>
                  </a:lnTo>
                  <a:lnTo>
                    <a:pt x="76" y="69"/>
                  </a:lnTo>
                  <a:lnTo>
                    <a:pt x="84" y="78"/>
                  </a:lnTo>
                  <a:lnTo>
                    <a:pt x="98" y="82"/>
                  </a:lnTo>
                  <a:lnTo>
                    <a:pt x="107" y="91"/>
                  </a:lnTo>
                  <a:lnTo>
                    <a:pt x="117" y="100"/>
                  </a:lnTo>
                  <a:lnTo>
                    <a:pt x="129" y="120"/>
                  </a:lnTo>
                  <a:lnTo>
                    <a:pt x="131" y="186"/>
                  </a:lnTo>
                  <a:lnTo>
                    <a:pt x="124" y="194"/>
                  </a:lnTo>
                  <a:lnTo>
                    <a:pt x="116" y="184"/>
                  </a:lnTo>
                  <a:lnTo>
                    <a:pt x="107" y="180"/>
                  </a:lnTo>
                  <a:lnTo>
                    <a:pt x="100" y="170"/>
                  </a:lnTo>
                  <a:lnTo>
                    <a:pt x="91" y="161"/>
                  </a:lnTo>
                  <a:lnTo>
                    <a:pt x="79" y="158"/>
                  </a:lnTo>
                  <a:lnTo>
                    <a:pt x="70" y="148"/>
                  </a:lnTo>
                  <a:lnTo>
                    <a:pt x="61" y="138"/>
                  </a:lnTo>
                  <a:lnTo>
                    <a:pt x="53" y="127"/>
                  </a:lnTo>
                  <a:lnTo>
                    <a:pt x="40" y="124"/>
                  </a:lnTo>
                  <a:lnTo>
                    <a:pt x="30" y="114"/>
                  </a:lnTo>
                  <a:lnTo>
                    <a:pt x="20" y="104"/>
                  </a:lnTo>
                  <a:lnTo>
                    <a:pt x="0" y="9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893" name="Freeform 57"/>
            <p:cNvSpPr>
              <a:spLocks/>
            </p:cNvSpPr>
            <p:nvPr/>
          </p:nvSpPr>
          <p:spPr bwMode="auto">
            <a:xfrm>
              <a:off x="5328" y="1531"/>
              <a:ext cx="22" cy="18"/>
            </a:xfrm>
            <a:custGeom>
              <a:avLst/>
              <a:gdLst>
                <a:gd name="T0" fmla="*/ 0 w 110"/>
                <a:gd name="T1" fmla="*/ 4 h 91"/>
                <a:gd name="T2" fmla="*/ 1 w 110"/>
                <a:gd name="T3" fmla="*/ 3 h 91"/>
                <a:gd name="T4" fmla="*/ 1 w 110"/>
                <a:gd name="T5" fmla="*/ 3 h 91"/>
                <a:gd name="T6" fmla="*/ 1 w 110"/>
                <a:gd name="T7" fmla="*/ 3 h 91"/>
                <a:gd name="T8" fmla="*/ 2 w 110"/>
                <a:gd name="T9" fmla="*/ 2 h 91"/>
                <a:gd name="T10" fmla="*/ 2 w 110"/>
                <a:gd name="T11" fmla="*/ 2 h 91"/>
                <a:gd name="T12" fmla="*/ 2 w 110"/>
                <a:gd name="T13" fmla="*/ 2 h 91"/>
                <a:gd name="T14" fmla="*/ 3 w 110"/>
                <a:gd name="T15" fmla="*/ 2 h 91"/>
                <a:gd name="T16" fmla="*/ 3 w 110"/>
                <a:gd name="T17" fmla="*/ 1 h 91"/>
                <a:gd name="T18" fmla="*/ 3 w 110"/>
                <a:gd name="T19" fmla="*/ 1 h 91"/>
                <a:gd name="T20" fmla="*/ 3 w 110"/>
                <a:gd name="T21" fmla="*/ 1 h 91"/>
                <a:gd name="T22" fmla="*/ 4 w 110"/>
                <a:gd name="T23" fmla="*/ 1 h 91"/>
                <a:gd name="T24" fmla="*/ 4 w 110"/>
                <a:gd name="T25" fmla="*/ 0 h 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91">
                  <a:moveTo>
                    <a:pt x="0" y="91"/>
                  </a:moveTo>
                  <a:lnTo>
                    <a:pt x="18" y="78"/>
                  </a:lnTo>
                  <a:lnTo>
                    <a:pt x="26" y="70"/>
                  </a:lnTo>
                  <a:lnTo>
                    <a:pt x="32" y="67"/>
                  </a:lnTo>
                  <a:lnTo>
                    <a:pt x="42" y="61"/>
                  </a:lnTo>
                  <a:lnTo>
                    <a:pt x="49" y="56"/>
                  </a:lnTo>
                  <a:lnTo>
                    <a:pt x="55" y="49"/>
                  </a:lnTo>
                  <a:lnTo>
                    <a:pt x="63" y="45"/>
                  </a:lnTo>
                  <a:lnTo>
                    <a:pt x="72" y="36"/>
                  </a:lnTo>
                  <a:lnTo>
                    <a:pt x="79" y="33"/>
                  </a:lnTo>
                  <a:lnTo>
                    <a:pt x="87" y="25"/>
                  </a:lnTo>
                  <a:lnTo>
                    <a:pt x="95" y="19"/>
                  </a:lnTo>
                  <a:lnTo>
                    <a:pt x="11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894" name="Freeform 58"/>
            <p:cNvSpPr>
              <a:spLocks/>
            </p:cNvSpPr>
            <p:nvPr/>
          </p:nvSpPr>
          <p:spPr bwMode="auto">
            <a:xfrm>
              <a:off x="5328" y="1538"/>
              <a:ext cx="28" cy="27"/>
            </a:xfrm>
            <a:custGeom>
              <a:avLst/>
              <a:gdLst>
                <a:gd name="T0" fmla="*/ 0 w 140"/>
                <a:gd name="T1" fmla="*/ 2 h 137"/>
                <a:gd name="T2" fmla="*/ 0 w 140"/>
                <a:gd name="T3" fmla="*/ 5 h 137"/>
                <a:gd name="T4" fmla="*/ 0 w 140"/>
                <a:gd name="T5" fmla="*/ 5 h 137"/>
                <a:gd name="T6" fmla="*/ 1 w 140"/>
                <a:gd name="T7" fmla="*/ 5 h 137"/>
                <a:gd name="T8" fmla="*/ 1 w 140"/>
                <a:gd name="T9" fmla="*/ 5 h 137"/>
                <a:gd name="T10" fmla="*/ 1 w 140"/>
                <a:gd name="T11" fmla="*/ 4 h 137"/>
                <a:gd name="T12" fmla="*/ 2 w 140"/>
                <a:gd name="T13" fmla="*/ 4 h 137"/>
                <a:gd name="T14" fmla="*/ 2 w 140"/>
                <a:gd name="T15" fmla="*/ 4 h 137"/>
                <a:gd name="T16" fmla="*/ 2 w 140"/>
                <a:gd name="T17" fmla="*/ 4 h 137"/>
                <a:gd name="T18" fmla="*/ 3 w 140"/>
                <a:gd name="T19" fmla="*/ 4 h 137"/>
                <a:gd name="T20" fmla="*/ 3 w 140"/>
                <a:gd name="T21" fmla="*/ 3 h 137"/>
                <a:gd name="T22" fmla="*/ 3 w 140"/>
                <a:gd name="T23" fmla="*/ 3 h 137"/>
                <a:gd name="T24" fmla="*/ 4 w 140"/>
                <a:gd name="T25" fmla="*/ 2 h 137"/>
                <a:gd name="T26" fmla="*/ 4 w 140"/>
                <a:gd name="T27" fmla="*/ 2 h 137"/>
                <a:gd name="T28" fmla="*/ 4 w 140"/>
                <a:gd name="T29" fmla="*/ 2 h 137"/>
                <a:gd name="T30" fmla="*/ 5 w 140"/>
                <a:gd name="T31" fmla="*/ 1 h 137"/>
                <a:gd name="T32" fmla="*/ 5 w 140"/>
                <a:gd name="T33" fmla="*/ 1 h 137"/>
                <a:gd name="T34" fmla="*/ 6 w 140"/>
                <a:gd name="T35" fmla="*/ 0 h 13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0" h="137">
                  <a:moveTo>
                    <a:pt x="0" y="56"/>
                  </a:moveTo>
                  <a:lnTo>
                    <a:pt x="3" y="133"/>
                  </a:lnTo>
                  <a:lnTo>
                    <a:pt x="8" y="137"/>
                  </a:lnTo>
                  <a:lnTo>
                    <a:pt x="16" y="126"/>
                  </a:lnTo>
                  <a:lnTo>
                    <a:pt x="25" y="116"/>
                  </a:lnTo>
                  <a:lnTo>
                    <a:pt x="32" y="111"/>
                  </a:lnTo>
                  <a:lnTo>
                    <a:pt x="41" y="105"/>
                  </a:lnTo>
                  <a:lnTo>
                    <a:pt x="54" y="101"/>
                  </a:lnTo>
                  <a:lnTo>
                    <a:pt x="62" y="93"/>
                  </a:lnTo>
                  <a:lnTo>
                    <a:pt x="71" y="90"/>
                  </a:lnTo>
                  <a:lnTo>
                    <a:pt x="78" y="80"/>
                  </a:lnTo>
                  <a:lnTo>
                    <a:pt x="86" y="68"/>
                  </a:lnTo>
                  <a:lnTo>
                    <a:pt x="94" y="59"/>
                  </a:lnTo>
                  <a:lnTo>
                    <a:pt x="101" y="56"/>
                  </a:lnTo>
                  <a:lnTo>
                    <a:pt x="109" y="46"/>
                  </a:lnTo>
                  <a:lnTo>
                    <a:pt x="117" y="35"/>
                  </a:lnTo>
                  <a:lnTo>
                    <a:pt x="126" y="24"/>
                  </a:lnTo>
                  <a:lnTo>
                    <a:pt x="14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895" name="Freeform 59"/>
            <p:cNvSpPr>
              <a:spLocks/>
            </p:cNvSpPr>
            <p:nvPr/>
          </p:nvSpPr>
          <p:spPr bwMode="auto">
            <a:xfrm>
              <a:off x="5381" y="1546"/>
              <a:ext cx="10" cy="5"/>
            </a:xfrm>
            <a:custGeom>
              <a:avLst/>
              <a:gdLst>
                <a:gd name="T0" fmla="*/ 0 w 46"/>
                <a:gd name="T1" fmla="*/ 0 h 22"/>
                <a:gd name="T2" fmla="*/ 1 w 46"/>
                <a:gd name="T3" fmla="*/ 0 h 22"/>
                <a:gd name="T4" fmla="*/ 1 w 46"/>
                <a:gd name="T5" fmla="*/ 1 h 22"/>
                <a:gd name="T6" fmla="*/ 1 w 46"/>
                <a:gd name="T7" fmla="*/ 1 h 22"/>
                <a:gd name="T8" fmla="*/ 2 w 46"/>
                <a:gd name="T9" fmla="*/ 1 h 22"/>
                <a:gd name="T10" fmla="*/ 2 w 46"/>
                <a:gd name="T11" fmla="*/ 1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 h="22">
                  <a:moveTo>
                    <a:pt x="0" y="0"/>
                  </a:moveTo>
                  <a:lnTo>
                    <a:pt x="13" y="10"/>
                  </a:lnTo>
                  <a:lnTo>
                    <a:pt x="14" y="11"/>
                  </a:lnTo>
                  <a:lnTo>
                    <a:pt x="23" y="16"/>
                  </a:lnTo>
                  <a:lnTo>
                    <a:pt x="30" y="20"/>
                  </a:lnTo>
                  <a:lnTo>
                    <a:pt x="46" y="2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896" name="Freeform 60"/>
            <p:cNvSpPr>
              <a:spLocks/>
            </p:cNvSpPr>
            <p:nvPr/>
          </p:nvSpPr>
          <p:spPr bwMode="auto">
            <a:xfrm>
              <a:off x="5266" y="1572"/>
              <a:ext cx="68" cy="173"/>
            </a:xfrm>
            <a:custGeom>
              <a:avLst/>
              <a:gdLst>
                <a:gd name="T0" fmla="*/ 12 w 342"/>
                <a:gd name="T1" fmla="*/ 0 h 867"/>
                <a:gd name="T2" fmla="*/ 13 w 342"/>
                <a:gd name="T3" fmla="*/ 8 h 867"/>
                <a:gd name="T4" fmla="*/ 13 w 342"/>
                <a:gd name="T5" fmla="*/ 9 h 867"/>
                <a:gd name="T6" fmla="*/ 13 w 342"/>
                <a:gd name="T7" fmla="*/ 10 h 867"/>
                <a:gd name="T8" fmla="*/ 13 w 342"/>
                <a:gd name="T9" fmla="*/ 10 h 867"/>
                <a:gd name="T10" fmla="*/ 13 w 342"/>
                <a:gd name="T11" fmla="*/ 10 h 867"/>
                <a:gd name="T12" fmla="*/ 14 w 342"/>
                <a:gd name="T13" fmla="*/ 11 h 867"/>
                <a:gd name="T14" fmla="*/ 14 w 342"/>
                <a:gd name="T15" fmla="*/ 15 h 867"/>
                <a:gd name="T16" fmla="*/ 13 w 342"/>
                <a:gd name="T17" fmla="*/ 16 h 867"/>
                <a:gd name="T18" fmla="*/ 13 w 342"/>
                <a:gd name="T19" fmla="*/ 16 h 867"/>
                <a:gd name="T20" fmla="*/ 13 w 342"/>
                <a:gd name="T21" fmla="*/ 17 h 867"/>
                <a:gd name="T22" fmla="*/ 13 w 342"/>
                <a:gd name="T23" fmla="*/ 20 h 867"/>
                <a:gd name="T24" fmla="*/ 13 w 342"/>
                <a:gd name="T25" fmla="*/ 23 h 867"/>
                <a:gd name="T26" fmla="*/ 13 w 342"/>
                <a:gd name="T27" fmla="*/ 28 h 867"/>
                <a:gd name="T28" fmla="*/ 13 w 342"/>
                <a:gd name="T29" fmla="*/ 32 h 867"/>
                <a:gd name="T30" fmla="*/ 12 w 342"/>
                <a:gd name="T31" fmla="*/ 34 h 867"/>
                <a:gd name="T32" fmla="*/ 12 w 342"/>
                <a:gd name="T33" fmla="*/ 35 h 867"/>
                <a:gd name="T34" fmla="*/ 11 w 342"/>
                <a:gd name="T35" fmla="*/ 34 h 867"/>
                <a:gd name="T36" fmla="*/ 11 w 342"/>
                <a:gd name="T37" fmla="*/ 34 h 867"/>
                <a:gd name="T38" fmla="*/ 10 w 342"/>
                <a:gd name="T39" fmla="*/ 34 h 867"/>
                <a:gd name="T40" fmla="*/ 6 w 342"/>
                <a:gd name="T41" fmla="*/ 34 h 867"/>
                <a:gd name="T42" fmla="*/ 5 w 342"/>
                <a:gd name="T43" fmla="*/ 34 h 867"/>
                <a:gd name="T44" fmla="*/ 2 w 342"/>
                <a:gd name="T45" fmla="*/ 34 h 867"/>
                <a:gd name="T46" fmla="*/ 1 w 342"/>
                <a:gd name="T47" fmla="*/ 34 h 867"/>
                <a:gd name="T48" fmla="*/ 0 w 342"/>
                <a:gd name="T49" fmla="*/ 34 h 86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42" h="867">
                  <a:moveTo>
                    <a:pt x="310" y="0"/>
                  </a:moveTo>
                  <a:lnTo>
                    <a:pt x="315" y="190"/>
                  </a:lnTo>
                  <a:lnTo>
                    <a:pt x="324" y="224"/>
                  </a:lnTo>
                  <a:lnTo>
                    <a:pt x="328" y="245"/>
                  </a:lnTo>
                  <a:lnTo>
                    <a:pt x="334" y="253"/>
                  </a:lnTo>
                  <a:lnTo>
                    <a:pt x="336" y="261"/>
                  </a:lnTo>
                  <a:lnTo>
                    <a:pt x="342" y="285"/>
                  </a:lnTo>
                  <a:lnTo>
                    <a:pt x="342" y="369"/>
                  </a:lnTo>
                  <a:lnTo>
                    <a:pt x="336" y="390"/>
                  </a:lnTo>
                  <a:lnTo>
                    <a:pt x="334" y="398"/>
                  </a:lnTo>
                  <a:lnTo>
                    <a:pt x="328" y="420"/>
                  </a:lnTo>
                  <a:lnTo>
                    <a:pt x="328" y="497"/>
                  </a:lnTo>
                  <a:lnTo>
                    <a:pt x="334" y="575"/>
                  </a:lnTo>
                  <a:lnTo>
                    <a:pt x="333" y="692"/>
                  </a:lnTo>
                  <a:lnTo>
                    <a:pt x="326" y="811"/>
                  </a:lnTo>
                  <a:lnTo>
                    <a:pt x="308" y="861"/>
                  </a:lnTo>
                  <a:lnTo>
                    <a:pt x="290" y="867"/>
                  </a:lnTo>
                  <a:lnTo>
                    <a:pt x="280" y="862"/>
                  </a:lnTo>
                  <a:lnTo>
                    <a:pt x="274" y="857"/>
                  </a:lnTo>
                  <a:lnTo>
                    <a:pt x="250" y="851"/>
                  </a:lnTo>
                  <a:lnTo>
                    <a:pt x="162" y="851"/>
                  </a:lnTo>
                  <a:lnTo>
                    <a:pt x="122" y="857"/>
                  </a:lnTo>
                  <a:lnTo>
                    <a:pt x="48" y="857"/>
                  </a:lnTo>
                  <a:lnTo>
                    <a:pt x="28" y="851"/>
                  </a:lnTo>
                  <a:lnTo>
                    <a:pt x="0" y="84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897" name="Freeform 61"/>
            <p:cNvSpPr>
              <a:spLocks/>
            </p:cNvSpPr>
            <p:nvPr/>
          </p:nvSpPr>
          <p:spPr bwMode="auto">
            <a:xfrm>
              <a:off x="5336" y="1670"/>
              <a:ext cx="70" cy="75"/>
            </a:xfrm>
            <a:custGeom>
              <a:avLst/>
              <a:gdLst>
                <a:gd name="T0" fmla="*/ 0 w 349"/>
                <a:gd name="T1" fmla="*/ 14 h 374"/>
                <a:gd name="T2" fmla="*/ 5 w 349"/>
                <a:gd name="T3" fmla="*/ 14 h 374"/>
                <a:gd name="T4" fmla="*/ 6 w 349"/>
                <a:gd name="T5" fmla="*/ 15 h 374"/>
                <a:gd name="T6" fmla="*/ 8 w 349"/>
                <a:gd name="T7" fmla="*/ 15 h 374"/>
                <a:gd name="T8" fmla="*/ 9 w 349"/>
                <a:gd name="T9" fmla="*/ 15 h 374"/>
                <a:gd name="T10" fmla="*/ 11 w 349"/>
                <a:gd name="T11" fmla="*/ 15 h 374"/>
                <a:gd name="T12" fmla="*/ 12 w 349"/>
                <a:gd name="T13" fmla="*/ 15 h 374"/>
                <a:gd name="T14" fmla="*/ 13 w 349"/>
                <a:gd name="T15" fmla="*/ 14 h 374"/>
                <a:gd name="T16" fmla="*/ 13 w 349"/>
                <a:gd name="T17" fmla="*/ 13 h 374"/>
                <a:gd name="T18" fmla="*/ 13 w 349"/>
                <a:gd name="T19" fmla="*/ 11 h 374"/>
                <a:gd name="T20" fmla="*/ 13 w 349"/>
                <a:gd name="T21" fmla="*/ 5 h 374"/>
                <a:gd name="T22" fmla="*/ 14 w 349"/>
                <a:gd name="T23" fmla="*/ 3 h 374"/>
                <a:gd name="T24" fmla="*/ 14 w 349"/>
                <a:gd name="T25" fmla="*/ 1 h 374"/>
                <a:gd name="T26" fmla="*/ 14 w 349"/>
                <a:gd name="T27" fmla="*/ 0 h 374"/>
                <a:gd name="T28" fmla="*/ 14 w 349"/>
                <a:gd name="T29" fmla="*/ 0 h 37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49" h="374">
                  <a:moveTo>
                    <a:pt x="0" y="355"/>
                  </a:moveTo>
                  <a:lnTo>
                    <a:pt x="130" y="358"/>
                  </a:lnTo>
                  <a:lnTo>
                    <a:pt x="158" y="364"/>
                  </a:lnTo>
                  <a:lnTo>
                    <a:pt x="199" y="369"/>
                  </a:lnTo>
                  <a:lnTo>
                    <a:pt x="222" y="374"/>
                  </a:lnTo>
                  <a:lnTo>
                    <a:pt x="274" y="374"/>
                  </a:lnTo>
                  <a:lnTo>
                    <a:pt x="294" y="369"/>
                  </a:lnTo>
                  <a:lnTo>
                    <a:pt x="320" y="356"/>
                  </a:lnTo>
                  <a:lnTo>
                    <a:pt x="328" y="319"/>
                  </a:lnTo>
                  <a:lnTo>
                    <a:pt x="333" y="273"/>
                  </a:lnTo>
                  <a:lnTo>
                    <a:pt x="335" y="127"/>
                  </a:lnTo>
                  <a:lnTo>
                    <a:pt x="340" y="77"/>
                  </a:lnTo>
                  <a:lnTo>
                    <a:pt x="343" y="25"/>
                  </a:lnTo>
                  <a:lnTo>
                    <a:pt x="346" y="12"/>
                  </a:lnTo>
                  <a:lnTo>
                    <a:pt x="34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898" name="Freeform 62"/>
            <p:cNvSpPr>
              <a:spLocks/>
            </p:cNvSpPr>
            <p:nvPr/>
          </p:nvSpPr>
          <p:spPr bwMode="auto">
            <a:xfrm>
              <a:off x="5350" y="2023"/>
              <a:ext cx="30" cy="1"/>
            </a:xfrm>
            <a:custGeom>
              <a:avLst/>
              <a:gdLst>
                <a:gd name="T0" fmla="*/ 6 w 147"/>
                <a:gd name="T1" fmla="*/ 0 h 1"/>
                <a:gd name="T2" fmla="*/ 4 w 147"/>
                <a:gd name="T3" fmla="*/ 0 h 1"/>
                <a:gd name="T4" fmla="*/ 0 w 147"/>
                <a:gd name="T5" fmla="*/ 0 h 1"/>
                <a:gd name="T6" fmla="*/ 0 60000 65536"/>
                <a:gd name="T7" fmla="*/ 0 60000 65536"/>
                <a:gd name="T8" fmla="*/ 0 60000 65536"/>
              </a:gdLst>
              <a:ahLst/>
              <a:cxnLst>
                <a:cxn ang="T6">
                  <a:pos x="T0" y="T1"/>
                </a:cxn>
                <a:cxn ang="T7">
                  <a:pos x="T2" y="T3"/>
                </a:cxn>
                <a:cxn ang="T8">
                  <a:pos x="T4" y="T5"/>
                </a:cxn>
              </a:cxnLst>
              <a:rect l="0" t="0" r="r" b="b"/>
              <a:pathLst>
                <a:path w="147" h="1">
                  <a:moveTo>
                    <a:pt x="147" y="0"/>
                  </a:moveTo>
                  <a:lnTo>
                    <a:pt x="110"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899" name="Freeform 63"/>
            <p:cNvSpPr>
              <a:spLocks/>
            </p:cNvSpPr>
            <p:nvPr/>
          </p:nvSpPr>
          <p:spPr bwMode="auto">
            <a:xfrm>
              <a:off x="5252" y="2005"/>
              <a:ext cx="28" cy="9"/>
            </a:xfrm>
            <a:custGeom>
              <a:avLst/>
              <a:gdLst>
                <a:gd name="T0" fmla="*/ 6 w 139"/>
                <a:gd name="T1" fmla="*/ 2 h 46"/>
                <a:gd name="T2" fmla="*/ 4 w 139"/>
                <a:gd name="T3" fmla="*/ 2 h 46"/>
                <a:gd name="T4" fmla="*/ 4 w 139"/>
                <a:gd name="T5" fmla="*/ 1 h 46"/>
                <a:gd name="T6" fmla="*/ 3 w 139"/>
                <a:gd name="T7" fmla="*/ 1 h 46"/>
                <a:gd name="T8" fmla="*/ 2 w 139"/>
                <a:gd name="T9" fmla="*/ 1 h 46"/>
                <a:gd name="T10" fmla="*/ 1 w 139"/>
                <a:gd name="T11" fmla="*/ 1 h 46"/>
                <a:gd name="T12" fmla="*/ 1 w 139"/>
                <a:gd name="T13" fmla="*/ 1 h 46"/>
                <a:gd name="T14" fmla="*/ 1 w 139"/>
                <a:gd name="T15" fmla="*/ 0 h 46"/>
                <a:gd name="T16" fmla="*/ 1 w 139"/>
                <a:gd name="T17" fmla="*/ 0 h 46"/>
                <a:gd name="T18" fmla="*/ 1 w 139"/>
                <a:gd name="T19" fmla="*/ 0 h 46"/>
                <a:gd name="T20" fmla="*/ 0 w 139"/>
                <a:gd name="T21" fmla="*/ 0 h 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46">
                  <a:moveTo>
                    <a:pt x="139" y="46"/>
                  </a:moveTo>
                  <a:lnTo>
                    <a:pt x="98" y="42"/>
                  </a:lnTo>
                  <a:lnTo>
                    <a:pt x="88" y="38"/>
                  </a:lnTo>
                  <a:lnTo>
                    <a:pt x="68" y="32"/>
                  </a:lnTo>
                  <a:lnTo>
                    <a:pt x="59" y="24"/>
                  </a:lnTo>
                  <a:lnTo>
                    <a:pt x="36" y="21"/>
                  </a:lnTo>
                  <a:lnTo>
                    <a:pt x="30" y="14"/>
                  </a:lnTo>
                  <a:lnTo>
                    <a:pt x="26" y="12"/>
                  </a:lnTo>
                  <a:lnTo>
                    <a:pt x="24" y="10"/>
                  </a:lnTo>
                  <a:lnTo>
                    <a:pt x="19" y="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900" name="Freeform 64"/>
            <p:cNvSpPr>
              <a:spLocks/>
            </p:cNvSpPr>
            <p:nvPr/>
          </p:nvSpPr>
          <p:spPr bwMode="auto">
            <a:xfrm>
              <a:off x="5246" y="1730"/>
              <a:ext cx="12" cy="99"/>
            </a:xfrm>
            <a:custGeom>
              <a:avLst/>
              <a:gdLst>
                <a:gd name="T0" fmla="*/ 0 w 63"/>
                <a:gd name="T1" fmla="*/ 20 h 494"/>
                <a:gd name="T2" fmla="*/ 0 w 63"/>
                <a:gd name="T3" fmla="*/ 19 h 494"/>
                <a:gd name="T4" fmla="*/ 0 w 63"/>
                <a:gd name="T5" fmla="*/ 19 h 494"/>
                <a:gd name="T6" fmla="*/ 1 w 63"/>
                <a:gd name="T7" fmla="*/ 16 h 494"/>
                <a:gd name="T8" fmla="*/ 0 w 63"/>
                <a:gd name="T9" fmla="*/ 15 h 494"/>
                <a:gd name="T10" fmla="*/ 0 w 63"/>
                <a:gd name="T11" fmla="*/ 12 h 494"/>
                <a:gd name="T12" fmla="*/ 1 w 63"/>
                <a:gd name="T13" fmla="*/ 12 h 494"/>
                <a:gd name="T14" fmla="*/ 1 w 63"/>
                <a:gd name="T15" fmla="*/ 12 h 494"/>
                <a:gd name="T16" fmla="*/ 1 w 63"/>
                <a:gd name="T17" fmla="*/ 11 h 494"/>
                <a:gd name="T18" fmla="*/ 1 w 63"/>
                <a:gd name="T19" fmla="*/ 10 h 494"/>
                <a:gd name="T20" fmla="*/ 1 w 63"/>
                <a:gd name="T21" fmla="*/ 9 h 494"/>
                <a:gd name="T22" fmla="*/ 1 w 63"/>
                <a:gd name="T23" fmla="*/ 7 h 494"/>
                <a:gd name="T24" fmla="*/ 2 w 63"/>
                <a:gd name="T25" fmla="*/ 7 h 494"/>
                <a:gd name="T26" fmla="*/ 2 w 63"/>
                <a:gd name="T27" fmla="*/ 5 h 494"/>
                <a:gd name="T28" fmla="*/ 2 w 63"/>
                <a:gd name="T29" fmla="*/ 4 h 494"/>
                <a:gd name="T30" fmla="*/ 2 w 63"/>
                <a:gd name="T31" fmla="*/ 3 h 494"/>
                <a:gd name="T32" fmla="*/ 2 w 63"/>
                <a:gd name="T33" fmla="*/ 2 h 494"/>
                <a:gd name="T34" fmla="*/ 2 w 63"/>
                <a:gd name="T35" fmla="*/ 0 h 4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3" h="494">
                  <a:moveTo>
                    <a:pt x="0" y="494"/>
                  </a:moveTo>
                  <a:lnTo>
                    <a:pt x="5" y="481"/>
                  </a:lnTo>
                  <a:lnTo>
                    <a:pt x="13" y="466"/>
                  </a:lnTo>
                  <a:lnTo>
                    <a:pt x="16" y="396"/>
                  </a:lnTo>
                  <a:lnTo>
                    <a:pt x="10" y="364"/>
                  </a:lnTo>
                  <a:lnTo>
                    <a:pt x="10" y="311"/>
                  </a:lnTo>
                  <a:lnTo>
                    <a:pt x="16" y="297"/>
                  </a:lnTo>
                  <a:lnTo>
                    <a:pt x="18" y="290"/>
                  </a:lnTo>
                  <a:lnTo>
                    <a:pt x="23" y="278"/>
                  </a:lnTo>
                  <a:lnTo>
                    <a:pt x="26" y="239"/>
                  </a:lnTo>
                  <a:lnTo>
                    <a:pt x="32" y="219"/>
                  </a:lnTo>
                  <a:lnTo>
                    <a:pt x="34" y="182"/>
                  </a:lnTo>
                  <a:lnTo>
                    <a:pt x="40" y="163"/>
                  </a:lnTo>
                  <a:lnTo>
                    <a:pt x="43" y="125"/>
                  </a:lnTo>
                  <a:lnTo>
                    <a:pt x="52" y="109"/>
                  </a:lnTo>
                  <a:lnTo>
                    <a:pt x="57" y="77"/>
                  </a:lnTo>
                  <a:lnTo>
                    <a:pt x="61" y="62"/>
                  </a:lnTo>
                  <a:lnTo>
                    <a:pt x="6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901" name="Freeform 65"/>
            <p:cNvSpPr>
              <a:spLocks/>
            </p:cNvSpPr>
            <p:nvPr/>
          </p:nvSpPr>
          <p:spPr bwMode="auto">
            <a:xfrm>
              <a:off x="5254" y="1622"/>
              <a:ext cx="7" cy="67"/>
            </a:xfrm>
            <a:custGeom>
              <a:avLst/>
              <a:gdLst>
                <a:gd name="T0" fmla="*/ 0 w 37"/>
                <a:gd name="T1" fmla="*/ 13 h 333"/>
                <a:gd name="T2" fmla="*/ 0 w 37"/>
                <a:gd name="T3" fmla="*/ 12 h 333"/>
                <a:gd name="T4" fmla="*/ 0 w 37"/>
                <a:gd name="T5" fmla="*/ 11 h 333"/>
                <a:gd name="T6" fmla="*/ 0 w 37"/>
                <a:gd name="T7" fmla="*/ 9 h 333"/>
                <a:gd name="T8" fmla="*/ 1 w 37"/>
                <a:gd name="T9" fmla="*/ 8 h 333"/>
                <a:gd name="T10" fmla="*/ 1 w 37"/>
                <a:gd name="T11" fmla="*/ 6 h 333"/>
                <a:gd name="T12" fmla="*/ 1 w 37"/>
                <a:gd name="T13" fmla="*/ 5 h 333"/>
                <a:gd name="T14" fmla="*/ 1 w 37"/>
                <a:gd name="T15" fmla="*/ 3 h 333"/>
                <a:gd name="T16" fmla="*/ 1 w 37"/>
                <a:gd name="T17" fmla="*/ 2 h 333"/>
                <a:gd name="T18" fmla="*/ 1 w 37"/>
                <a:gd name="T19" fmla="*/ 0 h 3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7" h="333">
                  <a:moveTo>
                    <a:pt x="0" y="333"/>
                  </a:moveTo>
                  <a:lnTo>
                    <a:pt x="2" y="301"/>
                  </a:lnTo>
                  <a:lnTo>
                    <a:pt x="4" y="283"/>
                  </a:lnTo>
                  <a:lnTo>
                    <a:pt x="9" y="222"/>
                  </a:lnTo>
                  <a:lnTo>
                    <a:pt x="19" y="195"/>
                  </a:lnTo>
                  <a:lnTo>
                    <a:pt x="23" y="150"/>
                  </a:lnTo>
                  <a:lnTo>
                    <a:pt x="29" y="125"/>
                  </a:lnTo>
                  <a:lnTo>
                    <a:pt x="32" y="72"/>
                  </a:lnTo>
                  <a:lnTo>
                    <a:pt x="35" y="53"/>
                  </a:lnTo>
                  <a:lnTo>
                    <a:pt x="3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902" name="Freeform 66"/>
            <p:cNvSpPr>
              <a:spLocks/>
            </p:cNvSpPr>
            <p:nvPr/>
          </p:nvSpPr>
          <p:spPr bwMode="auto">
            <a:xfrm>
              <a:off x="5282" y="1599"/>
              <a:ext cx="1" cy="5"/>
            </a:xfrm>
            <a:custGeom>
              <a:avLst/>
              <a:gdLst>
                <a:gd name="T0" fmla="*/ 0 w 1"/>
                <a:gd name="T1" fmla="*/ 0 h 23"/>
                <a:gd name="T2" fmla="*/ 0 w 1"/>
                <a:gd name="T3" fmla="*/ 0 h 23"/>
                <a:gd name="T4" fmla="*/ 0 w 1"/>
                <a:gd name="T5" fmla="*/ 1 h 23"/>
                <a:gd name="T6" fmla="*/ 0 60000 65536"/>
                <a:gd name="T7" fmla="*/ 0 60000 65536"/>
                <a:gd name="T8" fmla="*/ 0 60000 65536"/>
              </a:gdLst>
              <a:ahLst/>
              <a:cxnLst>
                <a:cxn ang="T6">
                  <a:pos x="T0" y="T1"/>
                </a:cxn>
                <a:cxn ang="T7">
                  <a:pos x="T2" y="T3"/>
                </a:cxn>
                <a:cxn ang="T8">
                  <a:pos x="T4" y="T5"/>
                </a:cxn>
              </a:cxnLst>
              <a:rect l="0" t="0" r="r" b="b"/>
              <a:pathLst>
                <a:path w="1" h="23">
                  <a:moveTo>
                    <a:pt x="0" y="0"/>
                  </a:moveTo>
                  <a:lnTo>
                    <a:pt x="0" y="6"/>
                  </a:lnTo>
                  <a:lnTo>
                    <a:pt x="0" y="2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903" name="Freeform 67"/>
            <p:cNvSpPr>
              <a:spLocks/>
            </p:cNvSpPr>
            <p:nvPr/>
          </p:nvSpPr>
          <p:spPr bwMode="auto">
            <a:xfrm>
              <a:off x="5282" y="1604"/>
              <a:ext cx="28" cy="1"/>
            </a:xfrm>
            <a:custGeom>
              <a:avLst/>
              <a:gdLst>
                <a:gd name="T0" fmla="*/ 0 w 139"/>
                <a:gd name="T1" fmla="*/ 0 h 1"/>
                <a:gd name="T2" fmla="*/ 1 w 139"/>
                <a:gd name="T3" fmla="*/ 0 h 1"/>
                <a:gd name="T4" fmla="*/ 6 w 139"/>
                <a:gd name="T5" fmla="*/ 0 h 1"/>
                <a:gd name="T6" fmla="*/ 0 60000 65536"/>
                <a:gd name="T7" fmla="*/ 0 60000 65536"/>
                <a:gd name="T8" fmla="*/ 0 60000 65536"/>
              </a:gdLst>
              <a:ahLst/>
              <a:cxnLst>
                <a:cxn ang="T6">
                  <a:pos x="T0" y="T1"/>
                </a:cxn>
                <a:cxn ang="T7">
                  <a:pos x="T2" y="T3"/>
                </a:cxn>
                <a:cxn ang="T8">
                  <a:pos x="T4" y="T5"/>
                </a:cxn>
              </a:cxnLst>
              <a:rect l="0" t="0" r="r" b="b"/>
              <a:pathLst>
                <a:path w="139" h="1">
                  <a:moveTo>
                    <a:pt x="0" y="0"/>
                  </a:moveTo>
                  <a:lnTo>
                    <a:pt x="35" y="0"/>
                  </a:lnTo>
                  <a:lnTo>
                    <a:pt x="13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904" name="Freeform 68"/>
            <p:cNvSpPr>
              <a:spLocks/>
            </p:cNvSpPr>
            <p:nvPr/>
          </p:nvSpPr>
          <p:spPr bwMode="auto">
            <a:xfrm>
              <a:off x="5310" y="1599"/>
              <a:ext cx="1" cy="5"/>
            </a:xfrm>
            <a:custGeom>
              <a:avLst/>
              <a:gdLst>
                <a:gd name="T0" fmla="*/ 0 w 1"/>
                <a:gd name="T1" fmla="*/ 1 h 23"/>
                <a:gd name="T2" fmla="*/ 0 w 1"/>
                <a:gd name="T3" fmla="*/ 1 h 23"/>
                <a:gd name="T4" fmla="*/ 0 w 1"/>
                <a:gd name="T5" fmla="*/ 0 h 23"/>
                <a:gd name="T6" fmla="*/ 0 60000 65536"/>
                <a:gd name="T7" fmla="*/ 0 60000 65536"/>
                <a:gd name="T8" fmla="*/ 0 60000 65536"/>
              </a:gdLst>
              <a:ahLst/>
              <a:cxnLst>
                <a:cxn ang="T6">
                  <a:pos x="T0" y="T1"/>
                </a:cxn>
                <a:cxn ang="T7">
                  <a:pos x="T2" y="T3"/>
                </a:cxn>
                <a:cxn ang="T8">
                  <a:pos x="T4" y="T5"/>
                </a:cxn>
              </a:cxnLst>
              <a:rect l="0" t="0" r="r" b="b"/>
              <a:pathLst>
                <a:path w="1" h="23">
                  <a:moveTo>
                    <a:pt x="0" y="23"/>
                  </a:moveTo>
                  <a:lnTo>
                    <a:pt x="0" y="17"/>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905" name="Freeform 69"/>
            <p:cNvSpPr>
              <a:spLocks/>
            </p:cNvSpPr>
            <p:nvPr/>
          </p:nvSpPr>
          <p:spPr bwMode="auto">
            <a:xfrm>
              <a:off x="5282" y="1599"/>
              <a:ext cx="28" cy="1"/>
            </a:xfrm>
            <a:custGeom>
              <a:avLst/>
              <a:gdLst>
                <a:gd name="T0" fmla="*/ 6 w 139"/>
                <a:gd name="T1" fmla="*/ 0 h 1"/>
                <a:gd name="T2" fmla="*/ 4 w 139"/>
                <a:gd name="T3" fmla="*/ 0 h 1"/>
                <a:gd name="T4" fmla="*/ 0 w 139"/>
                <a:gd name="T5" fmla="*/ 0 h 1"/>
                <a:gd name="T6" fmla="*/ 0 60000 65536"/>
                <a:gd name="T7" fmla="*/ 0 60000 65536"/>
                <a:gd name="T8" fmla="*/ 0 60000 65536"/>
              </a:gdLst>
              <a:ahLst/>
              <a:cxnLst>
                <a:cxn ang="T6">
                  <a:pos x="T0" y="T1"/>
                </a:cxn>
                <a:cxn ang="T7">
                  <a:pos x="T2" y="T3"/>
                </a:cxn>
                <a:cxn ang="T8">
                  <a:pos x="T4" y="T5"/>
                </a:cxn>
              </a:cxnLst>
              <a:rect l="0" t="0" r="r" b="b"/>
              <a:pathLst>
                <a:path w="139" h="1">
                  <a:moveTo>
                    <a:pt x="139" y="0"/>
                  </a:moveTo>
                  <a:lnTo>
                    <a:pt x="104"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906" name="Freeform 70"/>
            <p:cNvSpPr>
              <a:spLocks/>
            </p:cNvSpPr>
            <p:nvPr/>
          </p:nvSpPr>
          <p:spPr bwMode="auto">
            <a:xfrm>
              <a:off x="5282" y="1611"/>
              <a:ext cx="4" cy="30"/>
            </a:xfrm>
            <a:custGeom>
              <a:avLst/>
              <a:gdLst>
                <a:gd name="T0" fmla="*/ 0 w 23"/>
                <a:gd name="T1" fmla="*/ 0 h 149"/>
                <a:gd name="T2" fmla="*/ 0 w 23"/>
                <a:gd name="T3" fmla="*/ 4 h 149"/>
                <a:gd name="T4" fmla="*/ 0 w 23"/>
                <a:gd name="T5" fmla="*/ 6 h 149"/>
                <a:gd name="T6" fmla="*/ 1 w 23"/>
                <a:gd name="T7" fmla="*/ 6 h 1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149">
                  <a:moveTo>
                    <a:pt x="0" y="0"/>
                  </a:moveTo>
                  <a:lnTo>
                    <a:pt x="1" y="107"/>
                  </a:lnTo>
                  <a:lnTo>
                    <a:pt x="8" y="138"/>
                  </a:lnTo>
                  <a:lnTo>
                    <a:pt x="23" y="14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907" name="Freeform 71"/>
            <p:cNvSpPr>
              <a:spLocks/>
            </p:cNvSpPr>
            <p:nvPr/>
          </p:nvSpPr>
          <p:spPr bwMode="auto">
            <a:xfrm>
              <a:off x="5286" y="1641"/>
              <a:ext cx="19" cy="1"/>
            </a:xfrm>
            <a:custGeom>
              <a:avLst/>
              <a:gdLst>
                <a:gd name="T0" fmla="*/ 0 w 94"/>
                <a:gd name="T1" fmla="*/ 0 h 1"/>
                <a:gd name="T2" fmla="*/ 1 w 94"/>
                <a:gd name="T3" fmla="*/ 0 h 1"/>
                <a:gd name="T4" fmla="*/ 4 w 94"/>
                <a:gd name="T5" fmla="*/ 0 h 1"/>
                <a:gd name="T6" fmla="*/ 0 60000 65536"/>
                <a:gd name="T7" fmla="*/ 0 60000 65536"/>
                <a:gd name="T8" fmla="*/ 0 60000 65536"/>
              </a:gdLst>
              <a:ahLst/>
              <a:cxnLst>
                <a:cxn ang="T6">
                  <a:pos x="T0" y="T1"/>
                </a:cxn>
                <a:cxn ang="T7">
                  <a:pos x="T2" y="T3"/>
                </a:cxn>
                <a:cxn ang="T8">
                  <a:pos x="T4" y="T5"/>
                </a:cxn>
              </a:cxnLst>
              <a:rect l="0" t="0" r="r" b="b"/>
              <a:pathLst>
                <a:path w="94" h="1">
                  <a:moveTo>
                    <a:pt x="0" y="0"/>
                  </a:moveTo>
                  <a:lnTo>
                    <a:pt x="24" y="0"/>
                  </a:lnTo>
                  <a:lnTo>
                    <a:pt x="9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908" name="Freeform 72"/>
            <p:cNvSpPr>
              <a:spLocks/>
            </p:cNvSpPr>
            <p:nvPr/>
          </p:nvSpPr>
          <p:spPr bwMode="auto">
            <a:xfrm>
              <a:off x="5305" y="1631"/>
              <a:ext cx="5" cy="10"/>
            </a:xfrm>
            <a:custGeom>
              <a:avLst/>
              <a:gdLst>
                <a:gd name="T0" fmla="*/ 0 w 23"/>
                <a:gd name="T1" fmla="*/ 2 h 46"/>
                <a:gd name="T2" fmla="*/ 0 w 23"/>
                <a:gd name="T3" fmla="*/ 2 h 46"/>
                <a:gd name="T4" fmla="*/ 1 w 23"/>
                <a:gd name="T5" fmla="*/ 1 h 46"/>
                <a:gd name="T6" fmla="*/ 1 w 23"/>
                <a:gd name="T7" fmla="*/ 0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46">
                  <a:moveTo>
                    <a:pt x="0" y="46"/>
                  </a:moveTo>
                  <a:lnTo>
                    <a:pt x="8" y="34"/>
                  </a:lnTo>
                  <a:lnTo>
                    <a:pt x="16" y="22"/>
                  </a:lnTo>
                  <a:lnTo>
                    <a:pt x="2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909" name="Freeform 73"/>
            <p:cNvSpPr>
              <a:spLocks/>
            </p:cNvSpPr>
            <p:nvPr/>
          </p:nvSpPr>
          <p:spPr bwMode="auto">
            <a:xfrm>
              <a:off x="5310" y="1609"/>
              <a:ext cx="1" cy="22"/>
            </a:xfrm>
            <a:custGeom>
              <a:avLst/>
              <a:gdLst>
                <a:gd name="T0" fmla="*/ 0 w 1"/>
                <a:gd name="T1" fmla="*/ 4 h 113"/>
                <a:gd name="T2" fmla="*/ 0 w 1"/>
                <a:gd name="T3" fmla="*/ 3 h 113"/>
                <a:gd name="T4" fmla="*/ 0 w 1"/>
                <a:gd name="T5" fmla="*/ 0 h 113"/>
                <a:gd name="T6" fmla="*/ 0 60000 65536"/>
                <a:gd name="T7" fmla="*/ 0 60000 65536"/>
                <a:gd name="T8" fmla="*/ 0 60000 65536"/>
              </a:gdLst>
              <a:ahLst/>
              <a:cxnLst>
                <a:cxn ang="T6">
                  <a:pos x="T0" y="T1"/>
                </a:cxn>
                <a:cxn ang="T7">
                  <a:pos x="T2" y="T3"/>
                </a:cxn>
                <a:cxn ang="T8">
                  <a:pos x="T4" y="T5"/>
                </a:cxn>
              </a:cxnLst>
              <a:rect l="0" t="0" r="r" b="b"/>
              <a:pathLst>
                <a:path w="1" h="113">
                  <a:moveTo>
                    <a:pt x="0" y="113"/>
                  </a:moveTo>
                  <a:lnTo>
                    <a:pt x="0" y="85"/>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910" name="Freeform 74"/>
            <p:cNvSpPr>
              <a:spLocks/>
            </p:cNvSpPr>
            <p:nvPr/>
          </p:nvSpPr>
          <p:spPr bwMode="auto">
            <a:xfrm>
              <a:off x="5280" y="1608"/>
              <a:ext cx="30" cy="1"/>
            </a:xfrm>
            <a:custGeom>
              <a:avLst/>
              <a:gdLst>
                <a:gd name="T0" fmla="*/ 6 w 147"/>
                <a:gd name="T1" fmla="*/ 0 h 1"/>
                <a:gd name="T2" fmla="*/ 4 w 147"/>
                <a:gd name="T3" fmla="*/ 0 h 1"/>
                <a:gd name="T4" fmla="*/ 0 w 147"/>
                <a:gd name="T5" fmla="*/ 0 h 1"/>
                <a:gd name="T6" fmla="*/ 0 60000 65536"/>
                <a:gd name="T7" fmla="*/ 0 60000 65536"/>
                <a:gd name="T8" fmla="*/ 0 60000 65536"/>
              </a:gdLst>
              <a:ahLst/>
              <a:cxnLst>
                <a:cxn ang="T6">
                  <a:pos x="T0" y="T1"/>
                </a:cxn>
                <a:cxn ang="T7">
                  <a:pos x="T2" y="T3"/>
                </a:cxn>
                <a:cxn ang="T8">
                  <a:pos x="T4" y="T5"/>
                </a:cxn>
              </a:cxnLst>
              <a:rect l="0" t="0" r="r" b="b"/>
              <a:pathLst>
                <a:path w="147" h="1">
                  <a:moveTo>
                    <a:pt x="147" y="0"/>
                  </a:moveTo>
                  <a:lnTo>
                    <a:pt x="110"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911" name="Freeform 75"/>
            <p:cNvSpPr>
              <a:spLocks/>
            </p:cNvSpPr>
            <p:nvPr/>
          </p:nvSpPr>
          <p:spPr bwMode="auto">
            <a:xfrm>
              <a:off x="5388" y="1608"/>
              <a:ext cx="16" cy="67"/>
            </a:xfrm>
            <a:custGeom>
              <a:avLst/>
              <a:gdLst>
                <a:gd name="T0" fmla="*/ 0 w 84"/>
                <a:gd name="T1" fmla="*/ 0 h 332"/>
                <a:gd name="T2" fmla="*/ 0 w 84"/>
                <a:gd name="T3" fmla="*/ 1 h 332"/>
                <a:gd name="T4" fmla="*/ 1 w 84"/>
                <a:gd name="T5" fmla="*/ 1 h 332"/>
                <a:gd name="T6" fmla="*/ 1 w 84"/>
                <a:gd name="T7" fmla="*/ 1 h 332"/>
                <a:gd name="T8" fmla="*/ 1 w 84"/>
                <a:gd name="T9" fmla="*/ 2 h 332"/>
                <a:gd name="T10" fmla="*/ 1 w 84"/>
                <a:gd name="T11" fmla="*/ 4 h 332"/>
                <a:gd name="T12" fmla="*/ 1 w 84"/>
                <a:gd name="T13" fmla="*/ 4 h 332"/>
                <a:gd name="T14" fmla="*/ 1 w 84"/>
                <a:gd name="T15" fmla="*/ 5 h 332"/>
                <a:gd name="T16" fmla="*/ 2 w 84"/>
                <a:gd name="T17" fmla="*/ 5 h 332"/>
                <a:gd name="T18" fmla="*/ 2 w 84"/>
                <a:gd name="T19" fmla="*/ 6 h 332"/>
                <a:gd name="T20" fmla="*/ 2 w 84"/>
                <a:gd name="T21" fmla="*/ 7 h 332"/>
                <a:gd name="T22" fmla="*/ 2 w 84"/>
                <a:gd name="T23" fmla="*/ 7 h 332"/>
                <a:gd name="T24" fmla="*/ 2 w 84"/>
                <a:gd name="T25" fmla="*/ 8 h 332"/>
                <a:gd name="T26" fmla="*/ 3 w 84"/>
                <a:gd name="T27" fmla="*/ 10 h 332"/>
                <a:gd name="T28" fmla="*/ 3 w 84"/>
                <a:gd name="T29" fmla="*/ 10 h 332"/>
                <a:gd name="T30" fmla="*/ 3 w 84"/>
                <a:gd name="T31" fmla="*/ 14 h 3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4" h="332">
                  <a:moveTo>
                    <a:pt x="0" y="0"/>
                  </a:moveTo>
                  <a:lnTo>
                    <a:pt x="5" y="15"/>
                  </a:lnTo>
                  <a:lnTo>
                    <a:pt x="15" y="24"/>
                  </a:lnTo>
                  <a:lnTo>
                    <a:pt x="22" y="34"/>
                  </a:lnTo>
                  <a:lnTo>
                    <a:pt x="31" y="52"/>
                  </a:lnTo>
                  <a:lnTo>
                    <a:pt x="32" y="87"/>
                  </a:lnTo>
                  <a:lnTo>
                    <a:pt x="36" y="104"/>
                  </a:lnTo>
                  <a:lnTo>
                    <a:pt x="39" y="115"/>
                  </a:lnTo>
                  <a:lnTo>
                    <a:pt x="45" y="126"/>
                  </a:lnTo>
                  <a:lnTo>
                    <a:pt x="52" y="142"/>
                  </a:lnTo>
                  <a:lnTo>
                    <a:pt x="54" y="168"/>
                  </a:lnTo>
                  <a:lnTo>
                    <a:pt x="61" y="185"/>
                  </a:lnTo>
                  <a:lnTo>
                    <a:pt x="68" y="201"/>
                  </a:lnTo>
                  <a:lnTo>
                    <a:pt x="71" y="236"/>
                  </a:lnTo>
                  <a:lnTo>
                    <a:pt x="77" y="254"/>
                  </a:lnTo>
                  <a:lnTo>
                    <a:pt x="84" y="33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70060" name="Group 76"/>
          <p:cNvGrpSpPr>
            <a:grpSpLocks/>
          </p:cNvGrpSpPr>
          <p:nvPr/>
        </p:nvGrpSpPr>
        <p:grpSpPr bwMode="auto">
          <a:xfrm>
            <a:off x="7086600" y="4876800"/>
            <a:ext cx="228600" cy="471488"/>
            <a:chOff x="5216" y="1431"/>
            <a:chExt cx="225" cy="681"/>
          </a:xfrm>
        </p:grpSpPr>
        <p:sp>
          <p:nvSpPr>
            <p:cNvPr id="163860" name="Freeform 77"/>
            <p:cNvSpPr>
              <a:spLocks/>
            </p:cNvSpPr>
            <p:nvPr/>
          </p:nvSpPr>
          <p:spPr bwMode="auto">
            <a:xfrm>
              <a:off x="5232" y="1564"/>
              <a:ext cx="199" cy="273"/>
            </a:xfrm>
            <a:custGeom>
              <a:avLst/>
              <a:gdLst>
                <a:gd name="T0" fmla="*/ 36 w 994"/>
                <a:gd name="T1" fmla="*/ 30 h 1366"/>
                <a:gd name="T2" fmla="*/ 39 w 994"/>
                <a:gd name="T3" fmla="*/ 33 h 1366"/>
                <a:gd name="T4" fmla="*/ 38 w 994"/>
                <a:gd name="T5" fmla="*/ 34 h 1366"/>
                <a:gd name="T6" fmla="*/ 37 w 994"/>
                <a:gd name="T7" fmla="*/ 35 h 1366"/>
                <a:gd name="T8" fmla="*/ 38 w 994"/>
                <a:gd name="T9" fmla="*/ 41 h 1366"/>
                <a:gd name="T10" fmla="*/ 38 w 994"/>
                <a:gd name="T11" fmla="*/ 45 h 1366"/>
                <a:gd name="T12" fmla="*/ 39 w 994"/>
                <a:gd name="T13" fmla="*/ 49 h 1366"/>
                <a:gd name="T14" fmla="*/ 40 w 994"/>
                <a:gd name="T15" fmla="*/ 51 h 1366"/>
                <a:gd name="T16" fmla="*/ 39 w 994"/>
                <a:gd name="T17" fmla="*/ 52 h 1366"/>
                <a:gd name="T18" fmla="*/ 37 w 994"/>
                <a:gd name="T19" fmla="*/ 51 h 1366"/>
                <a:gd name="T20" fmla="*/ 35 w 994"/>
                <a:gd name="T21" fmla="*/ 50 h 1366"/>
                <a:gd name="T22" fmla="*/ 35 w 994"/>
                <a:gd name="T23" fmla="*/ 48 h 1366"/>
                <a:gd name="T24" fmla="*/ 35 w 994"/>
                <a:gd name="T25" fmla="*/ 42 h 1366"/>
                <a:gd name="T26" fmla="*/ 35 w 994"/>
                <a:gd name="T27" fmla="*/ 41 h 1366"/>
                <a:gd name="T28" fmla="*/ 34 w 994"/>
                <a:gd name="T29" fmla="*/ 40 h 1366"/>
                <a:gd name="T30" fmla="*/ 35 w 994"/>
                <a:gd name="T31" fmla="*/ 38 h 1366"/>
                <a:gd name="T32" fmla="*/ 33 w 994"/>
                <a:gd name="T33" fmla="*/ 36 h 1366"/>
                <a:gd name="T34" fmla="*/ 33 w 994"/>
                <a:gd name="T35" fmla="*/ 36 h 1366"/>
                <a:gd name="T36" fmla="*/ 32 w 994"/>
                <a:gd name="T37" fmla="*/ 37 h 1366"/>
                <a:gd name="T38" fmla="*/ 31 w 994"/>
                <a:gd name="T39" fmla="*/ 40 h 1366"/>
                <a:gd name="T40" fmla="*/ 32 w 994"/>
                <a:gd name="T41" fmla="*/ 44 h 1366"/>
                <a:gd name="T42" fmla="*/ 33 w 994"/>
                <a:gd name="T43" fmla="*/ 48 h 1366"/>
                <a:gd name="T44" fmla="*/ 34 w 994"/>
                <a:gd name="T45" fmla="*/ 48 h 1366"/>
                <a:gd name="T46" fmla="*/ 34 w 994"/>
                <a:gd name="T47" fmla="*/ 49 h 1366"/>
                <a:gd name="T48" fmla="*/ 34 w 994"/>
                <a:gd name="T49" fmla="*/ 51 h 1366"/>
                <a:gd name="T50" fmla="*/ 34 w 994"/>
                <a:gd name="T51" fmla="*/ 55 h 1366"/>
                <a:gd name="T52" fmla="*/ 4 w 994"/>
                <a:gd name="T53" fmla="*/ 33 h 1366"/>
                <a:gd name="T54" fmla="*/ 5 w 994"/>
                <a:gd name="T55" fmla="*/ 31 h 1366"/>
                <a:gd name="T56" fmla="*/ 5 w 994"/>
                <a:gd name="T57" fmla="*/ 30 h 1366"/>
                <a:gd name="T58" fmla="*/ 4 w 994"/>
                <a:gd name="T59" fmla="*/ 29 h 1366"/>
                <a:gd name="T60" fmla="*/ 4 w 994"/>
                <a:gd name="T61" fmla="*/ 28 h 1366"/>
                <a:gd name="T62" fmla="*/ 4 w 994"/>
                <a:gd name="T63" fmla="*/ 26 h 1366"/>
                <a:gd name="T64" fmla="*/ 3 w 994"/>
                <a:gd name="T65" fmla="*/ 25 h 1366"/>
                <a:gd name="T66" fmla="*/ 2 w 994"/>
                <a:gd name="T67" fmla="*/ 24 h 1366"/>
                <a:gd name="T68" fmla="*/ 1 w 994"/>
                <a:gd name="T69" fmla="*/ 24 h 1366"/>
                <a:gd name="T70" fmla="*/ 0 w 994"/>
                <a:gd name="T71" fmla="*/ 22 h 1366"/>
                <a:gd name="T72" fmla="*/ 0 w 994"/>
                <a:gd name="T73" fmla="*/ 20 h 1366"/>
                <a:gd name="T74" fmla="*/ 1 w 994"/>
                <a:gd name="T75" fmla="*/ 18 h 1366"/>
                <a:gd name="T76" fmla="*/ 2 w 994"/>
                <a:gd name="T77" fmla="*/ 17 h 1366"/>
                <a:gd name="T78" fmla="*/ 1 w 994"/>
                <a:gd name="T79" fmla="*/ 15 h 1366"/>
                <a:gd name="T80" fmla="*/ 2 w 994"/>
                <a:gd name="T81" fmla="*/ 13 h 1366"/>
                <a:gd name="T82" fmla="*/ 3 w 994"/>
                <a:gd name="T83" fmla="*/ 11 h 1366"/>
                <a:gd name="T84" fmla="*/ 4 w 994"/>
                <a:gd name="T85" fmla="*/ 9 h 1366"/>
                <a:gd name="T86" fmla="*/ 4 w 994"/>
                <a:gd name="T87" fmla="*/ 7 h 1366"/>
                <a:gd name="T88" fmla="*/ 6 w 994"/>
                <a:gd name="T89" fmla="*/ 3 h 1366"/>
                <a:gd name="T90" fmla="*/ 7 w 994"/>
                <a:gd name="T91" fmla="*/ 0 h 136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994" h="1366">
                  <a:moveTo>
                    <a:pt x="879" y="558"/>
                  </a:moveTo>
                  <a:lnTo>
                    <a:pt x="905" y="751"/>
                  </a:lnTo>
                  <a:lnTo>
                    <a:pt x="953" y="793"/>
                  </a:lnTo>
                  <a:lnTo>
                    <a:pt x="971" y="820"/>
                  </a:lnTo>
                  <a:lnTo>
                    <a:pt x="967" y="842"/>
                  </a:lnTo>
                  <a:lnTo>
                    <a:pt x="956" y="855"/>
                  </a:lnTo>
                  <a:lnTo>
                    <a:pt x="933" y="865"/>
                  </a:lnTo>
                  <a:lnTo>
                    <a:pt x="933" y="881"/>
                  </a:lnTo>
                  <a:lnTo>
                    <a:pt x="941" y="956"/>
                  </a:lnTo>
                  <a:lnTo>
                    <a:pt x="947" y="1026"/>
                  </a:lnTo>
                  <a:lnTo>
                    <a:pt x="956" y="1081"/>
                  </a:lnTo>
                  <a:lnTo>
                    <a:pt x="961" y="1124"/>
                  </a:lnTo>
                  <a:lnTo>
                    <a:pt x="967" y="1154"/>
                  </a:lnTo>
                  <a:lnTo>
                    <a:pt x="975" y="1220"/>
                  </a:lnTo>
                  <a:lnTo>
                    <a:pt x="984" y="1251"/>
                  </a:lnTo>
                  <a:lnTo>
                    <a:pt x="994" y="1283"/>
                  </a:lnTo>
                  <a:lnTo>
                    <a:pt x="994" y="1298"/>
                  </a:lnTo>
                  <a:lnTo>
                    <a:pt x="971" y="1304"/>
                  </a:lnTo>
                  <a:lnTo>
                    <a:pt x="947" y="1295"/>
                  </a:lnTo>
                  <a:lnTo>
                    <a:pt x="918" y="1274"/>
                  </a:lnTo>
                  <a:lnTo>
                    <a:pt x="905" y="1261"/>
                  </a:lnTo>
                  <a:lnTo>
                    <a:pt x="885" y="1246"/>
                  </a:lnTo>
                  <a:lnTo>
                    <a:pt x="879" y="1232"/>
                  </a:lnTo>
                  <a:lnTo>
                    <a:pt x="879" y="1205"/>
                  </a:lnTo>
                  <a:lnTo>
                    <a:pt x="879" y="1091"/>
                  </a:lnTo>
                  <a:lnTo>
                    <a:pt x="871" y="1049"/>
                  </a:lnTo>
                  <a:lnTo>
                    <a:pt x="863" y="1043"/>
                  </a:lnTo>
                  <a:lnTo>
                    <a:pt x="868" y="1021"/>
                  </a:lnTo>
                  <a:lnTo>
                    <a:pt x="857" y="1010"/>
                  </a:lnTo>
                  <a:lnTo>
                    <a:pt x="861" y="999"/>
                  </a:lnTo>
                  <a:lnTo>
                    <a:pt x="865" y="977"/>
                  </a:lnTo>
                  <a:lnTo>
                    <a:pt x="862" y="945"/>
                  </a:lnTo>
                  <a:lnTo>
                    <a:pt x="849" y="914"/>
                  </a:lnTo>
                  <a:lnTo>
                    <a:pt x="836" y="901"/>
                  </a:lnTo>
                  <a:lnTo>
                    <a:pt x="823" y="901"/>
                  </a:lnTo>
                  <a:lnTo>
                    <a:pt x="812" y="911"/>
                  </a:lnTo>
                  <a:lnTo>
                    <a:pt x="798" y="923"/>
                  </a:lnTo>
                  <a:lnTo>
                    <a:pt x="791" y="937"/>
                  </a:lnTo>
                  <a:lnTo>
                    <a:pt x="780" y="962"/>
                  </a:lnTo>
                  <a:lnTo>
                    <a:pt x="775" y="995"/>
                  </a:lnTo>
                  <a:lnTo>
                    <a:pt x="780" y="1043"/>
                  </a:lnTo>
                  <a:lnTo>
                    <a:pt x="794" y="1108"/>
                  </a:lnTo>
                  <a:lnTo>
                    <a:pt x="802" y="1135"/>
                  </a:lnTo>
                  <a:lnTo>
                    <a:pt x="822" y="1205"/>
                  </a:lnTo>
                  <a:lnTo>
                    <a:pt x="844" y="1201"/>
                  </a:lnTo>
                  <a:lnTo>
                    <a:pt x="855" y="1210"/>
                  </a:lnTo>
                  <a:lnTo>
                    <a:pt x="857" y="1225"/>
                  </a:lnTo>
                  <a:lnTo>
                    <a:pt x="849" y="1238"/>
                  </a:lnTo>
                  <a:lnTo>
                    <a:pt x="830" y="1243"/>
                  </a:lnTo>
                  <a:lnTo>
                    <a:pt x="840" y="1286"/>
                  </a:lnTo>
                  <a:lnTo>
                    <a:pt x="849" y="1350"/>
                  </a:lnTo>
                  <a:lnTo>
                    <a:pt x="849" y="1366"/>
                  </a:lnTo>
                  <a:lnTo>
                    <a:pt x="92" y="829"/>
                  </a:lnTo>
                  <a:lnTo>
                    <a:pt x="110" y="817"/>
                  </a:lnTo>
                  <a:lnTo>
                    <a:pt x="123" y="800"/>
                  </a:lnTo>
                  <a:lnTo>
                    <a:pt x="137" y="775"/>
                  </a:lnTo>
                  <a:lnTo>
                    <a:pt x="140" y="754"/>
                  </a:lnTo>
                  <a:lnTo>
                    <a:pt x="123" y="743"/>
                  </a:lnTo>
                  <a:lnTo>
                    <a:pt x="114" y="737"/>
                  </a:lnTo>
                  <a:lnTo>
                    <a:pt x="111" y="721"/>
                  </a:lnTo>
                  <a:lnTo>
                    <a:pt x="110" y="704"/>
                  </a:lnTo>
                  <a:lnTo>
                    <a:pt x="112" y="691"/>
                  </a:lnTo>
                  <a:lnTo>
                    <a:pt x="110" y="671"/>
                  </a:lnTo>
                  <a:lnTo>
                    <a:pt x="103" y="650"/>
                  </a:lnTo>
                  <a:lnTo>
                    <a:pt x="101" y="631"/>
                  </a:lnTo>
                  <a:lnTo>
                    <a:pt x="87" y="613"/>
                  </a:lnTo>
                  <a:lnTo>
                    <a:pt x="69" y="606"/>
                  </a:lnTo>
                  <a:lnTo>
                    <a:pt x="57" y="604"/>
                  </a:lnTo>
                  <a:lnTo>
                    <a:pt x="42" y="604"/>
                  </a:lnTo>
                  <a:lnTo>
                    <a:pt x="24" y="597"/>
                  </a:lnTo>
                  <a:lnTo>
                    <a:pt x="13" y="578"/>
                  </a:lnTo>
                  <a:lnTo>
                    <a:pt x="6" y="545"/>
                  </a:lnTo>
                  <a:lnTo>
                    <a:pt x="4" y="520"/>
                  </a:lnTo>
                  <a:lnTo>
                    <a:pt x="0" y="490"/>
                  </a:lnTo>
                  <a:lnTo>
                    <a:pt x="4" y="464"/>
                  </a:lnTo>
                  <a:lnTo>
                    <a:pt x="13" y="442"/>
                  </a:lnTo>
                  <a:lnTo>
                    <a:pt x="27" y="426"/>
                  </a:lnTo>
                  <a:lnTo>
                    <a:pt x="41" y="413"/>
                  </a:lnTo>
                  <a:lnTo>
                    <a:pt x="41" y="388"/>
                  </a:lnTo>
                  <a:lnTo>
                    <a:pt x="34" y="368"/>
                  </a:lnTo>
                  <a:lnTo>
                    <a:pt x="37" y="342"/>
                  </a:lnTo>
                  <a:lnTo>
                    <a:pt x="54" y="316"/>
                  </a:lnTo>
                  <a:lnTo>
                    <a:pt x="62" y="300"/>
                  </a:lnTo>
                  <a:lnTo>
                    <a:pt x="69" y="283"/>
                  </a:lnTo>
                  <a:lnTo>
                    <a:pt x="83" y="251"/>
                  </a:lnTo>
                  <a:lnTo>
                    <a:pt x="91" y="229"/>
                  </a:lnTo>
                  <a:lnTo>
                    <a:pt x="93" y="220"/>
                  </a:lnTo>
                  <a:lnTo>
                    <a:pt x="110" y="172"/>
                  </a:lnTo>
                  <a:lnTo>
                    <a:pt x="123" y="121"/>
                  </a:lnTo>
                  <a:lnTo>
                    <a:pt x="138" y="74"/>
                  </a:lnTo>
                  <a:lnTo>
                    <a:pt x="152" y="40"/>
                  </a:lnTo>
                  <a:lnTo>
                    <a:pt x="174" y="0"/>
                  </a:lnTo>
                  <a:lnTo>
                    <a:pt x="879" y="558"/>
                  </a:lnTo>
                  <a:close/>
                </a:path>
              </a:pathLst>
            </a:custGeom>
            <a:solidFill>
              <a:srgbClr val="404000"/>
            </a:solidFill>
            <a:ln w="0">
              <a:solidFill>
                <a:srgbClr val="000000"/>
              </a:solidFill>
              <a:prstDash val="solid"/>
              <a:round/>
              <a:headEnd/>
              <a:tailEnd/>
            </a:ln>
          </p:spPr>
          <p:txBody>
            <a:bodyPr/>
            <a:lstStyle/>
            <a:p>
              <a:endParaRPr lang="en-US"/>
            </a:p>
          </p:txBody>
        </p:sp>
        <p:sp>
          <p:nvSpPr>
            <p:cNvPr id="163861" name="Freeform 78"/>
            <p:cNvSpPr>
              <a:spLocks/>
            </p:cNvSpPr>
            <p:nvPr/>
          </p:nvSpPr>
          <p:spPr bwMode="auto">
            <a:xfrm>
              <a:off x="5267" y="1431"/>
              <a:ext cx="174" cy="245"/>
            </a:xfrm>
            <a:custGeom>
              <a:avLst/>
              <a:gdLst>
                <a:gd name="T0" fmla="*/ 2 w 874"/>
                <a:gd name="T1" fmla="*/ 25 h 1222"/>
                <a:gd name="T2" fmla="*/ 5 w 874"/>
                <a:gd name="T3" fmla="*/ 24 h 1222"/>
                <a:gd name="T4" fmla="*/ 6 w 874"/>
                <a:gd name="T5" fmla="*/ 23 h 1222"/>
                <a:gd name="T6" fmla="*/ 7 w 874"/>
                <a:gd name="T7" fmla="*/ 21 h 1222"/>
                <a:gd name="T8" fmla="*/ 7 w 874"/>
                <a:gd name="T9" fmla="*/ 17 h 1222"/>
                <a:gd name="T10" fmla="*/ 5 w 874"/>
                <a:gd name="T11" fmla="*/ 17 h 1222"/>
                <a:gd name="T12" fmla="*/ 3 w 874"/>
                <a:gd name="T13" fmla="*/ 15 h 1222"/>
                <a:gd name="T14" fmla="*/ 2 w 874"/>
                <a:gd name="T15" fmla="*/ 13 h 1222"/>
                <a:gd name="T16" fmla="*/ 3 w 874"/>
                <a:gd name="T17" fmla="*/ 10 h 1222"/>
                <a:gd name="T18" fmla="*/ 4 w 874"/>
                <a:gd name="T19" fmla="*/ 6 h 1222"/>
                <a:gd name="T20" fmla="*/ 5 w 874"/>
                <a:gd name="T21" fmla="*/ 4 h 1222"/>
                <a:gd name="T22" fmla="*/ 6 w 874"/>
                <a:gd name="T23" fmla="*/ 2 h 1222"/>
                <a:gd name="T24" fmla="*/ 9 w 874"/>
                <a:gd name="T25" fmla="*/ 0 h 1222"/>
                <a:gd name="T26" fmla="*/ 12 w 874"/>
                <a:gd name="T27" fmla="*/ 0 h 1222"/>
                <a:gd name="T28" fmla="*/ 15 w 874"/>
                <a:gd name="T29" fmla="*/ 1 h 1222"/>
                <a:gd name="T30" fmla="*/ 17 w 874"/>
                <a:gd name="T31" fmla="*/ 3 h 1222"/>
                <a:gd name="T32" fmla="*/ 18 w 874"/>
                <a:gd name="T33" fmla="*/ 5 h 1222"/>
                <a:gd name="T34" fmla="*/ 19 w 874"/>
                <a:gd name="T35" fmla="*/ 8 h 1222"/>
                <a:gd name="T36" fmla="*/ 20 w 874"/>
                <a:gd name="T37" fmla="*/ 11 h 1222"/>
                <a:gd name="T38" fmla="*/ 20 w 874"/>
                <a:gd name="T39" fmla="*/ 13 h 1222"/>
                <a:gd name="T40" fmla="*/ 20 w 874"/>
                <a:gd name="T41" fmla="*/ 15 h 1222"/>
                <a:gd name="T42" fmla="*/ 18 w 874"/>
                <a:gd name="T43" fmla="*/ 17 h 1222"/>
                <a:gd name="T44" fmla="*/ 16 w 874"/>
                <a:gd name="T45" fmla="*/ 17 h 1222"/>
                <a:gd name="T46" fmla="*/ 17 w 874"/>
                <a:gd name="T47" fmla="*/ 20 h 1222"/>
                <a:gd name="T48" fmla="*/ 18 w 874"/>
                <a:gd name="T49" fmla="*/ 21 h 1222"/>
                <a:gd name="T50" fmla="*/ 20 w 874"/>
                <a:gd name="T51" fmla="*/ 22 h 1222"/>
                <a:gd name="T52" fmla="*/ 21 w 874"/>
                <a:gd name="T53" fmla="*/ 23 h 1222"/>
                <a:gd name="T54" fmla="*/ 22 w 874"/>
                <a:gd name="T55" fmla="*/ 21 h 1222"/>
                <a:gd name="T56" fmla="*/ 22 w 874"/>
                <a:gd name="T57" fmla="*/ 19 h 1222"/>
                <a:gd name="T58" fmla="*/ 24 w 874"/>
                <a:gd name="T59" fmla="*/ 19 h 1222"/>
                <a:gd name="T60" fmla="*/ 23 w 874"/>
                <a:gd name="T61" fmla="*/ 21 h 1222"/>
                <a:gd name="T62" fmla="*/ 24 w 874"/>
                <a:gd name="T63" fmla="*/ 24 h 1222"/>
                <a:gd name="T64" fmla="*/ 27 w 874"/>
                <a:gd name="T65" fmla="*/ 27 h 1222"/>
                <a:gd name="T66" fmla="*/ 29 w 874"/>
                <a:gd name="T67" fmla="*/ 31 h 1222"/>
                <a:gd name="T68" fmla="*/ 30 w 874"/>
                <a:gd name="T69" fmla="*/ 34 h 1222"/>
                <a:gd name="T70" fmla="*/ 32 w 874"/>
                <a:gd name="T71" fmla="*/ 36 h 1222"/>
                <a:gd name="T72" fmla="*/ 34 w 874"/>
                <a:gd name="T73" fmla="*/ 39 h 1222"/>
                <a:gd name="T74" fmla="*/ 33 w 874"/>
                <a:gd name="T75" fmla="*/ 41 h 1222"/>
                <a:gd name="T76" fmla="*/ 32 w 874"/>
                <a:gd name="T77" fmla="*/ 43 h 1222"/>
                <a:gd name="T78" fmla="*/ 33 w 874"/>
                <a:gd name="T79" fmla="*/ 47 h 1222"/>
                <a:gd name="T80" fmla="*/ 32 w 874"/>
                <a:gd name="T81" fmla="*/ 49 h 1222"/>
                <a:gd name="T82" fmla="*/ 30 w 874"/>
                <a:gd name="T83" fmla="*/ 49 h 1222"/>
                <a:gd name="T84" fmla="*/ 28 w 874"/>
                <a:gd name="T85" fmla="*/ 49 h 122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74" h="1222">
                  <a:moveTo>
                    <a:pt x="0" y="664"/>
                  </a:moveTo>
                  <a:lnTo>
                    <a:pt x="19" y="640"/>
                  </a:lnTo>
                  <a:lnTo>
                    <a:pt x="48" y="624"/>
                  </a:lnTo>
                  <a:lnTo>
                    <a:pt x="78" y="612"/>
                  </a:lnTo>
                  <a:lnTo>
                    <a:pt x="103" y="609"/>
                  </a:lnTo>
                  <a:lnTo>
                    <a:pt x="121" y="602"/>
                  </a:lnTo>
                  <a:lnTo>
                    <a:pt x="128" y="602"/>
                  </a:lnTo>
                  <a:lnTo>
                    <a:pt x="141" y="593"/>
                  </a:lnTo>
                  <a:lnTo>
                    <a:pt x="150" y="575"/>
                  </a:lnTo>
                  <a:lnTo>
                    <a:pt x="160" y="560"/>
                  </a:lnTo>
                  <a:lnTo>
                    <a:pt x="168" y="540"/>
                  </a:lnTo>
                  <a:lnTo>
                    <a:pt x="173" y="528"/>
                  </a:lnTo>
                  <a:lnTo>
                    <a:pt x="173" y="511"/>
                  </a:lnTo>
                  <a:lnTo>
                    <a:pt x="187" y="430"/>
                  </a:lnTo>
                  <a:lnTo>
                    <a:pt x="173" y="413"/>
                  </a:lnTo>
                  <a:lnTo>
                    <a:pt x="160" y="413"/>
                  </a:lnTo>
                  <a:lnTo>
                    <a:pt x="146" y="413"/>
                  </a:lnTo>
                  <a:lnTo>
                    <a:pt x="132" y="412"/>
                  </a:lnTo>
                  <a:lnTo>
                    <a:pt x="108" y="405"/>
                  </a:lnTo>
                  <a:lnTo>
                    <a:pt x="85" y="393"/>
                  </a:lnTo>
                  <a:lnTo>
                    <a:pt x="73" y="379"/>
                  </a:lnTo>
                  <a:lnTo>
                    <a:pt x="62" y="366"/>
                  </a:lnTo>
                  <a:lnTo>
                    <a:pt x="60" y="344"/>
                  </a:lnTo>
                  <a:lnTo>
                    <a:pt x="60" y="327"/>
                  </a:lnTo>
                  <a:lnTo>
                    <a:pt x="63" y="302"/>
                  </a:lnTo>
                  <a:lnTo>
                    <a:pt x="71" y="270"/>
                  </a:lnTo>
                  <a:lnTo>
                    <a:pt x="76" y="249"/>
                  </a:lnTo>
                  <a:lnTo>
                    <a:pt x="83" y="222"/>
                  </a:lnTo>
                  <a:lnTo>
                    <a:pt x="90" y="188"/>
                  </a:lnTo>
                  <a:lnTo>
                    <a:pt x="98" y="161"/>
                  </a:lnTo>
                  <a:lnTo>
                    <a:pt x="103" y="138"/>
                  </a:lnTo>
                  <a:lnTo>
                    <a:pt x="112" y="113"/>
                  </a:lnTo>
                  <a:lnTo>
                    <a:pt x="114" y="101"/>
                  </a:lnTo>
                  <a:lnTo>
                    <a:pt x="124" y="74"/>
                  </a:lnTo>
                  <a:lnTo>
                    <a:pt x="132" y="59"/>
                  </a:lnTo>
                  <a:lnTo>
                    <a:pt x="146" y="43"/>
                  </a:lnTo>
                  <a:lnTo>
                    <a:pt x="175" y="21"/>
                  </a:lnTo>
                  <a:lnTo>
                    <a:pt x="197" y="15"/>
                  </a:lnTo>
                  <a:lnTo>
                    <a:pt x="217" y="8"/>
                  </a:lnTo>
                  <a:lnTo>
                    <a:pt x="250" y="0"/>
                  </a:lnTo>
                  <a:lnTo>
                    <a:pt x="288" y="0"/>
                  </a:lnTo>
                  <a:lnTo>
                    <a:pt x="303" y="0"/>
                  </a:lnTo>
                  <a:lnTo>
                    <a:pt x="315" y="3"/>
                  </a:lnTo>
                  <a:lnTo>
                    <a:pt x="348" y="11"/>
                  </a:lnTo>
                  <a:lnTo>
                    <a:pt x="369" y="21"/>
                  </a:lnTo>
                  <a:lnTo>
                    <a:pt x="396" y="42"/>
                  </a:lnTo>
                  <a:lnTo>
                    <a:pt x="413" y="56"/>
                  </a:lnTo>
                  <a:lnTo>
                    <a:pt x="427" y="71"/>
                  </a:lnTo>
                  <a:lnTo>
                    <a:pt x="438" y="92"/>
                  </a:lnTo>
                  <a:lnTo>
                    <a:pt x="457" y="119"/>
                  </a:lnTo>
                  <a:lnTo>
                    <a:pt x="463" y="134"/>
                  </a:lnTo>
                  <a:lnTo>
                    <a:pt x="474" y="159"/>
                  </a:lnTo>
                  <a:lnTo>
                    <a:pt x="478" y="173"/>
                  </a:lnTo>
                  <a:lnTo>
                    <a:pt x="480" y="190"/>
                  </a:lnTo>
                  <a:lnTo>
                    <a:pt x="486" y="219"/>
                  </a:lnTo>
                  <a:lnTo>
                    <a:pt x="491" y="250"/>
                  </a:lnTo>
                  <a:lnTo>
                    <a:pt x="496" y="266"/>
                  </a:lnTo>
                  <a:lnTo>
                    <a:pt x="499" y="288"/>
                  </a:lnTo>
                  <a:lnTo>
                    <a:pt x="501" y="312"/>
                  </a:lnTo>
                  <a:lnTo>
                    <a:pt x="499" y="333"/>
                  </a:lnTo>
                  <a:lnTo>
                    <a:pt x="499" y="351"/>
                  </a:lnTo>
                  <a:lnTo>
                    <a:pt x="495" y="366"/>
                  </a:lnTo>
                  <a:lnTo>
                    <a:pt x="491" y="379"/>
                  </a:lnTo>
                  <a:lnTo>
                    <a:pt x="480" y="399"/>
                  </a:lnTo>
                  <a:lnTo>
                    <a:pt x="466" y="413"/>
                  </a:lnTo>
                  <a:lnTo>
                    <a:pt x="449" y="424"/>
                  </a:lnTo>
                  <a:lnTo>
                    <a:pt x="429" y="429"/>
                  </a:lnTo>
                  <a:lnTo>
                    <a:pt x="410" y="430"/>
                  </a:lnTo>
                  <a:lnTo>
                    <a:pt x="396" y="430"/>
                  </a:lnTo>
                  <a:lnTo>
                    <a:pt x="396" y="494"/>
                  </a:lnTo>
                  <a:lnTo>
                    <a:pt x="413" y="496"/>
                  </a:lnTo>
                  <a:lnTo>
                    <a:pt x="421" y="502"/>
                  </a:lnTo>
                  <a:lnTo>
                    <a:pt x="427" y="512"/>
                  </a:lnTo>
                  <a:lnTo>
                    <a:pt x="435" y="521"/>
                  </a:lnTo>
                  <a:lnTo>
                    <a:pt x="447" y="531"/>
                  </a:lnTo>
                  <a:lnTo>
                    <a:pt x="462" y="540"/>
                  </a:lnTo>
                  <a:lnTo>
                    <a:pt x="480" y="543"/>
                  </a:lnTo>
                  <a:lnTo>
                    <a:pt x="495" y="543"/>
                  </a:lnTo>
                  <a:lnTo>
                    <a:pt x="513" y="557"/>
                  </a:lnTo>
                  <a:lnTo>
                    <a:pt x="522" y="575"/>
                  </a:lnTo>
                  <a:lnTo>
                    <a:pt x="539" y="575"/>
                  </a:lnTo>
                  <a:lnTo>
                    <a:pt x="551" y="575"/>
                  </a:lnTo>
                  <a:lnTo>
                    <a:pt x="567" y="578"/>
                  </a:lnTo>
                  <a:lnTo>
                    <a:pt x="568" y="531"/>
                  </a:lnTo>
                  <a:lnTo>
                    <a:pt x="557" y="522"/>
                  </a:lnTo>
                  <a:lnTo>
                    <a:pt x="557" y="485"/>
                  </a:lnTo>
                  <a:lnTo>
                    <a:pt x="559" y="476"/>
                  </a:lnTo>
                  <a:lnTo>
                    <a:pt x="567" y="460"/>
                  </a:lnTo>
                  <a:lnTo>
                    <a:pt x="592" y="460"/>
                  </a:lnTo>
                  <a:lnTo>
                    <a:pt x="601" y="479"/>
                  </a:lnTo>
                  <a:lnTo>
                    <a:pt x="602" y="521"/>
                  </a:lnTo>
                  <a:lnTo>
                    <a:pt x="593" y="530"/>
                  </a:lnTo>
                  <a:lnTo>
                    <a:pt x="593" y="527"/>
                  </a:lnTo>
                  <a:lnTo>
                    <a:pt x="592" y="575"/>
                  </a:lnTo>
                  <a:lnTo>
                    <a:pt x="592" y="592"/>
                  </a:lnTo>
                  <a:lnTo>
                    <a:pt x="606" y="609"/>
                  </a:lnTo>
                  <a:lnTo>
                    <a:pt x="638" y="628"/>
                  </a:lnTo>
                  <a:lnTo>
                    <a:pt x="659" y="654"/>
                  </a:lnTo>
                  <a:lnTo>
                    <a:pt x="677" y="677"/>
                  </a:lnTo>
                  <a:lnTo>
                    <a:pt x="697" y="716"/>
                  </a:lnTo>
                  <a:lnTo>
                    <a:pt x="705" y="738"/>
                  </a:lnTo>
                  <a:lnTo>
                    <a:pt x="731" y="785"/>
                  </a:lnTo>
                  <a:lnTo>
                    <a:pt x="746" y="817"/>
                  </a:lnTo>
                  <a:lnTo>
                    <a:pt x="755" y="830"/>
                  </a:lnTo>
                  <a:lnTo>
                    <a:pt x="767" y="848"/>
                  </a:lnTo>
                  <a:lnTo>
                    <a:pt x="770" y="862"/>
                  </a:lnTo>
                  <a:lnTo>
                    <a:pt x="788" y="881"/>
                  </a:lnTo>
                  <a:lnTo>
                    <a:pt x="801" y="900"/>
                  </a:lnTo>
                  <a:lnTo>
                    <a:pt x="832" y="921"/>
                  </a:lnTo>
                  <a:lnTo>
                    <a:pt x="854" y="952"/>
                  </a:lnTo>
                  <a:lnTo>
                    <a:pt x="868" y="978"/>
                  </a:lnTo>
                  <a:lnTo>
                    <a:pt x="874" y="993"/>
                  </a:lnTo>
                  <a:lnTo>
                    <a:pt x="868" y="1002"/>
                  </a:lnTo>
                  <a:lnTo>
                    <a:pt x="829" y="1028"/>
                  </a:lnTo>
                  <a:lnTo>
                    <a:pt x="821" y="1034"/>
                  </a:lnTo>
                  <a:lnTo>
                    <a:pt x="815" y="1045"/>
                  </a:lnTo>
                  <a:lnTo>
                    <a:pt x="817" y="1065"/>
                  </a:lnTo>
                  <a:lnTo>
                    <a:pt x="838" y="1098"/>
                  </a:lnTo>
                  <a:lnTo>
                    <a:pt x="843" y="1141"/>
                  </a:lnTo>
                  <a:lnTo>
                    <a:pt x="842" y="1159"/>
                  </a:lnTo>
                  <a:lnTo>
                    <a:pt x="837" y="1180"/>
                  </a:lnTo>
                  <a:lnTo>
                    <a:pt x="829" y="1205"/>
                  </a:lnTo>
                  <a:lnTo>
                    <a:pt x="817" y="1213"/>
                  </a:lnTo>
                  <a:lnTo>
                    <a:pt x="785" y="1213"/>
                  </a:lnTo>
                  <a:lnTo>
                    <a:pt x="767" y="1213"/>
                  </a:lnTo>
                  <a:lnTo>
                    <a:pt x="747" y="1213"/>
                  </a:lnTo>
                  <a:lnTo>
                    <a:pt x="731" y="1217"/>
                  </a:lnTo>
                  <a:lnTo>
                    <a:pt x="723" y="1217"/>
                  </a:lnTo>
                  <a:lnTo>
                    <a:pt x="718" y="1222"/>
                  </a:lnTo>
                  <a:lnTo>
                    <a:pt x="705" y="1222"/>
                  </a:lnTo>
                  <a:lnTo>
                    <a:pt x="0" y="664"/>
                  </a:lnTo>
                  <a:close/>
                </a:path>
              </a:pathLst>
            </a:custGeom>
            <a:solidFill>
              <a:srgbClr val="404000"/>
            </a:solidFill>
            <a:ln w="0">
              <a:solidFill>
                <a:srgbClr val="000000"/>
              </a:solidFill>
              <a:prstDash val="solid"/>
              <a:round/>
              <a:headEnd/>
              <a:tailEnd/>
            </a:ln>
          </p:spPr>
          <p:txBody>
            <a:bodyPr/>
            <a:lstStyle/>
            <a:p>
              <a:endParaRPr lang="en-US"/>
            </a:p>
          </p:txBody>
        </p:sp>
        <p:sp>
          <p:nvSpPr>
            <p:cNvPr id="163862" name="Freeform 79"/>
            <p:cNvSpPr>
              <a:spLocks/>
            </p:cNvSpPr>
            <p:nvPr/>
          </p:nvSpPr>
          <p:spPr bwMode="auto">
            <a:xfrm>
              <a:off x="5232" y="1728"/>
              <a:ext cx="170" cy="384"/>
            </a:xfrm>
            <a:custGeom>
              <a:avLst/>
              <a:gdLst>
                <a:gd name="T0" fmla="*/ 1 w 848"/>
                <a:gd name="T1" fmla="*/ 4 h 1920"/>
                <a:gd name="T2" fmla="*/ 4 w 848"/>
                <a:gd name="T3" fmla="*/ 0 h 1920"/>
                <a:gd name="T4" fmla="*/ 34 w 848"/>
                <a:gd name="T5" fmla="*/ 24 h 1920"/>
                <a:gd name="T6" fmla="*/ 32 w 848"/>
                <a:gd name="T7" fmla="*/ 28 h 1920"/>
                <a:gd name="T8" fmla="*/ 31 w 848"/>
                <a:gd name="T9" fmla="*/ 31 h 1920"/>
                <a:gd name="T10" fmla="*/ 31 w 848"/>
                <a:gd name="T11" fmla="*/ 35 h 1920"/>
                <a:gd name="T12" fmla="*/ 31 w 848"/>
                <a:gd name="T13" fmla="*/ 38 h 1920"/>
                <a:gd name="T14" fmla="*/ 32 w 848"/>
                <a:gd name="T15" fmla="*/ 43 h 1920"/>
                <a:gd name="T16" fmla="*/ 32 w 848"/>
                <a:gd name="T17" fmla="*/ 47 h 1920"/>
                <a:gd name="T18" fmla="*/ 32 w 848"/>
                <a:gd name="T19" fmla="*/ 51 h 1920"/>
                <a:gd name="T20" fmla="*/ 34 w 848"/>
                <a:gd name="T21" fmla="*/ 56 h 1920"/>
                <a:gd name="T22" fmla="*/ 33 w 848"/>
                <a:gd name="T23" fmla="*/ 58 h 1920"/>
                <a:gd name="T24" fmla="*/ 31 w 848"/>
                <a:gd name="T25" fmla="*/ 59 h 1920"/>
                <a:gd name="T26" fmla="*/ 29 w 848"/>
                <a:gd name="T27" fmla="*/ 60 h 1920"/>
                <a:gd name="T28" fmla="*/ 29 w 848"/>
                <a:gd name="T29" fmla="*/ 63 h 1920"/>
                <a:gd name="T30" fmla="*/ 29 w 848"/>
                <a:gd name="T31" fmla="*/ 66 h 1920"/>
                <a:gd name="T32" fmla="*/ 29 w 848"/>
                <a:gd name="T33" fmla="*/ 69 h 1920"/>
                <a:gd name="T34" fmla="*/ 31 w 848"/>
                <a:gd name="T35" fmla="*/ 72 h 1920"/>
                <a:gd name="T36" fmla="*/ 33 w 848"/>
                <a:gd name="T37" fmla="*/ 73 h 1920"/>
                <a:gd name="T38" fmla="*/ 34 w 848"/>
                <a:gd name="T39" fmla="*/ 76 h 1920"/>
                <a:gd name="T40" fmla="*/ 28 w 848"/>
                <a:gd name="T41" fmla="*/ 77 h 1920"/>
                <a:gd name="T42" fmla="*/ 26 w 848"/>
                <a:gd name="T43" fmla="*/ 76 h 1920"/>
                <a:gd name="T44" fmla="*/ 24 w 848"/>
                <a:gd name="T45" fmla="*/ 75 h 1920"/>
                <a:gd name="T46" fmla="*/ 23 w 848"/>
                <a:gd name="T47" fmla="*/ 73 h 1920"/>
                <a:gd name="T48" fmla="*/ 23 w 848"/>
                <a:gd name="T49" fmla="*/ 68 h 1920"/>
                <a:gd name="T50" fmla="*/ 24 w 848"/>
                <a:gd name="T51" fmla="*/ 63 h 1920"/>
                <a:gd name="T52" fmla="*/ 24 w 848"/>
                <a:gd name="T53" fmla="*/ 61 h 1920"/>
                <a:gd name="T54" fmla="*/ 24 w 848"/>
                <a:gd name="T55" fmla="*/ 59 h 1920"/>
                <a:gd name="T56" fmla="*/ 23 w 848"/>
                <a:gd name="T57" fmla="*/ 59 h 1920"/>
                <a:gd name="T58" fmla="*/ 21 w 848"/>
                <a:gd name="T59" fmla="*/ 58 h 1920"/>
                <a:gd name="T60" fmla="*/ 21 w 848"/>
                <a:gd name="T61" fmla="*/ 56 h 1920"/>
                <a:gd name="T62" fmla="*/ 21 w 848"/>
                <a:gd name="T63" fmla="*/ 53 h 1920"/>
                <a:gd name="T64" fmla="*/ 22 w 848"/>
                <a:gd name="T65" fmla="*/ 51 h 1920"/>
                <a:gd name="T66" fmla="*/ 22 w 848"/>
                <a:gd name="T67" fmla="*/ 48 h 1920"/>
                <a:gd name="T68" fmla="*/ 21 w 848"/>
                <a:gd name="T69" fmla="*/ 44 h 1920"/>
                <a:gd name="T70" fmla="*/ 22 w 848"/>
                <a:gd name="T71" fmla="*/ 41 h 1920"/>
                <a:gd name="T72" fmla="*/ 21 w 848"/>
                <a:gd name="T73" fmla="*/ 38 h 1920"/>
                <a:gd name="T74" fmla="*/ 21 w 848"/>
                <a:gd name="T75" fmla="*/ 36 h 1920"/>
                <a:gd name="T76" fmla="*/ 21 w 848"/>
                <a:gd name="T77" fmla="*/ 33 h 1920"/>
                <a:gd name="T78" fmla="*/ 20 w 848"/>
                <a:gd name="T79" fmla="*/ 30 h 1920"/>
                <a:gd name="T80" fmla="*/ 20 w 848"/>
                <a:gd name="T81" fmla="*/ 28 h 1920"/>
                <a:gd name="T82" fmla="*/ 19 w 848"/>
                <a:gd name="T83" fmla="*/ 25 h 1920"/>
                <a:gd name="T84" fmla="*/ 19 w 848"/>
                <a:gd name="T85" fmla="*/ 23 h 1920"/>
                <a:gd name="T86" fmla="*/ 17 w 848"/>
                <a:gd name="T87" fmla="*/ 22 h 1920"/>
                <a:gd name="T88" fmla="*/ 0 w 848"/>
                <a:gd name="T89" fmla="*/ 5 h 192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848" h="1920">
                  <a:moveTo>
                    <a:pt x="0" y="124"/>
                  </a:moveTo>
                  <a:lnTo>
                    <a:pt x="20" y="103"/>
                  </a:lnTo>
                  <a:lnTo>
                    <a:pt x="26" y="94"/>
                  </a:lnTo>
                  <a:lnTo>
                    <a:pt x="36" y="82"/>
                  </a:lnTo>
                  <a:lnTo>
                    <a:pt x="67" y="39"/>
                  </a:lnTo>
                  <a:lnTo>
                    <a:pt x="109" y="0"/>
                  </a:lnTo>
                  <a:lnTo>
                    <a:pt x="848" y="533"/>
                  </a:lnTo>
                  <a:lnTo>
                    <a:pt x="848" y="562"/>
                  </a:lnTo>
                  <a:lnTo>
                    <a:pt x="839" y="599"/>
                  </a:lnTo>
                  <a:lnTo>
                    <a:pt x="830" y="637"/>
                  </a:lnTo>
                  <a:lnTo>
                    <a:pt x="819" y="675"/>
                  </a:lnTo>
                  <a:lnTo>
                    <a:pt x="808" y="709"/>
                  </a:lnTo>
                  <a:lnTo>
                    <a:pt x="802" y="721"/>
                  </a:lnTo>
                  <a:lnTo>
                    <a:pt x="793" y="743"/>
                  </a:lnTo>
                  <a:lnTo>
                    <a:pt x="783" y="767"/>
                  </a:lnTo>
                  <a:lnTo>
                    <a:pt x="774" y="781"/>
                  </a:lnTo>
                  <a:lnTo>
                    <a:pt x="777" y="816"/>
                  </a:lnTo>
                  <a:lnTo>
                    <a:pt x="780" y="869"/>
                  </a:lnTo>
                  <a:lnTo>
                    <a:pt x="783" y="904"/>
                  </a:lnTo>
                  <a:lnTo>
                    <a:pt x="783" y="933"/>
                  </a:lnTo>
                  <a:lnTo>
                    <a:pt x="783" y="947"/>
                  </a:lnTo>
                  <a:lnTo>
                    <a:pt x="786" y="979"/>
                  </a:lnTo>
                  <a:lnTo>
                    <a:pt x="793" y="1017"/>
                  </a:lnTo>
                  <a:lnTo>
                    <a:pt x="801" y="1078"/>
                  </a:lnTo>
                  <a:lnTo>
                    <a:pt x="800" y="1119"/>
                  </a:lnTo>
                  <a:lnTo>
                    <a:pt x="800" y="1156"/>
                  </a:lnTo>
                  <a:lnTo>
                    <a:pt x="802" y="1185"/>
                  </a:lnTo>
                  <a:lnTo>
                    <a:pt x="797" y="1242"/>
                  </a:lnTo>
                  <a:lnTo>
                    <a:pt x="793" y="1276"/>
                  </a:lnTo>
                  <a:lnTo>
                    <a:pt x="795" y="1284"/>
                  </a:lnTo>
                  <a:lnTo>
                    <a:pt x="790" y="1318"/>
                  </a:lnTo>
                  <a:lnTo>
                    <a:pt x="795" y="1357"/>
                  </a:lnTo>
                  <a:lnTo>
                    <a:pt x="836" y="1399"/>
                  </a:lnTo>
                  <a:lnTo>
                    <a:pt x="843" y="1422"/>
                  </a:lnTo>
                  <a:lnTo>
                    <a:pt x="836" y="1432"/>
                  </a:lnTo>
                  <a:lnTo>
                    <a:pt x="826" y="1441"/>
                  </a:lnTo>
                  <a:lnTo>
                    <a:pt x="811" y="1454"/>
                  </a:lnTo>
                  <a:lnTo>
                    <a:pt x="797" y="1464"/>
                  </a:lnTo>
                  <a:lnTo>
                    <a:pt x="765" y="1469"/>
                  </a:lnTo>
                  <a:lnTo>
                    <a:pt x="755" y="1470"/>
                  </a:lnTo>
                  <a:lnTo>
                    <a:pt x="741" y="1479"/>
                  </a:lnTo>
                  <a:lnTo>
                    <a:pt x="733" y="1503"/>
                  </a:lnTo>
                  <a:lnTo>
                    <a:pt x="724" y="1533"/>
                  </a:lnTo>
                  <a:lnTo>
                    <a:pt x="724" y="1564"/>
                  </a:lnTo>
                  <a:lnTo>
                    <a:pt x="725" y="1586"/>
                  </a:lnTo>
                  <a:lnTo>
                    <a:pt x="724" y="1614"/>
                  </a:lnTo>
                  <a:lnTo>
                    <a:pt x="724" y="1631"/>
                  </a:lnTo>
                  <a:lnTo>
                    <a:pt x="724" y="1662"/>
                  </a:lnTo>
                  <a:lnTo>
                    <a:pt x="724" y="1679"/>
                  </a:lnTo>
                  <a:lnTo>
                    <a:pt x="724" y="1695"/>
                  </a:lnTo>
                  <a:lnTo>
                    <a:pt x="724" y="1728"/>
                  </a:lnTo>
                  <a:lnTo>
                    <a:pt x="729" y="1752"/>
                  </a:lnTo>
                  <a:lnTo>
                    <a:pt x="755" y="1789"/>
                  </a:lnTo>
                  <a:lnTo>
                    <a:pt x="780" y="1802"/>
                  </a:lnTo>
                  <a:lnTo>
                    <a:pt x="800" y="1813"/>
                  </a:lnTo>
                  <a:lnTo>
                    <a:pt x="815" y="1823"/>
                  </a:lnTo>
                  <a:lnTo>
                    <a:pt x="828" y="1834"/>
                  </a:lnTo>
                  <a:lnTo>
                    <a:pt x="835" y="1857"/>
                  </a:lnTo>
                  <a:lnTo>
                    <a:pt x="843" y="1876"/>
                  </a:lnTo>
                  <a:lnTo>
                    <a:pt x="844" y="1902"/>
                  </a:lnTo>
                  <a:lnTo>
                    <a:pt x="844" y="1920"/>
                  </a:lnTo>
                  <a:lnTo>
                    <a:pt x="738" y="1920"/>
                  </a:lnTo>
                  <a:lnTo>
                    <a:pt x="709" y="1920"/>
                  </a:lnTo>
                  <a:lnTo>
                    <a:pt x="692" y="1915"/>
                  </a:lnTo>
                  <a:lnTo>
                    <a:pt x="665" y="1900"/>
                  </a:lnTo>
                  <a:lnTo>
                    <a:pt x="655" y="1890"/>
                  </a:lnTo>
                  <a:lnTo>
                    <a:pt x="635" y="1870"/>
                  </a:lnTo>
                  <a:lnTo>
                    <a:pt x="626" y="1888"/>
                  </a:lnTo>
                  <a:lnTo>
                    <a:pt x="608" y="1887"/>
                  </a:lnTo>
                  <a:lnTo>
                    <a:pt x="575" y="1875"/>
                  </a:lnTo>
                  <a:lnTo>
                    <a:pt x="560" y="1864"/>
                  </a:lnTo>
                  <a:lnTo>
                    <a:pt x="566" y="1820"/>
                  </a:lnTo>
                  <a:lnTo>
                    <a:pt x="568" y="1770"/>
                  </a:lnTo>
                  <a:lnTo>
                    <a:pt x="569" y="1743"/>
                  </a:lnTo>
                  <a:lnTo>
                    <a:pt x="578" y="1710"/>
                  </a:lnTo>
                  <a:lnTo>
                    <a:pt x="584" y="1657"/>
                  </a:lnTo>
                  <a:lnTo>
                    <a:pt x="590" y="1614"/>
                  </a:lnTo>
                  <a:lnTo>
                    <a:pt x="593" y="1577"/>
                  </a:lnTo>
                  <a:lnTo>
                    <a:pt x="595" y="1553"/>
                  </a:lnTo>
                  <a:lnTo>
                    <a:pt x="598" y="1533"/>
                  </a:lnTo>
                  <a:lnTo>
                    <a:pt x="598" y="1517"/>
                  </a:lnTo>
                  <a:lnTo>
                    <a:pt x="598" y="1501"/>
                  </a:lnTo>
                  <a:lnTo>
                    <a:pt x="598" y="1474"/>
                  </a:lnTo>
                  <a:lnTo>
                    <a:pt x="595" y="1470"/>
                  </a:lnTo>
                  <a:lnTo>
                    <a:pt x="598" y="1468"/>
                  </a:lnTo>
                  <a:lnTo>
                    <a:pt x="583" y="1469"/>
                  </a:lnTo>
                  <a:lnTo>
                    <a:pt x="569" y="1469"/>
                  </a:lnTo>
                  <a:lnTo>
                    <a:pt x="557" y="1463"/>
                  </a:lnTo>
                  <a:lnTo>
                    <a:pt x="541" y="1459"/>
                  </a:lnTo>
                  <a:lnTo>
                    <a:pt x="521" y="1444"/>
                  </a:lnTo>
                  <a:lnTo>
                    <a:pt x="514" y="1420"/>
                  </a:lnTo>
                  <a:lnTo>
                    <a:pt x="514" y="1405"/>
                  </a:lnTo>
                  <a:lnTo>
                    <a:pt x="513" y="1390"/>
                  </a:lnTo>
                  <a:lnTo>
                    <a:pt x="521" y="1353"/>
                  </a:lnTo>
                  <a:lnTo>
                    <a:pt x="524" y="1341"/>
                  </a:lnTo>
                  <a:lnTo>
                    <a:pt x="528" y="1328"/>
                  </a:lnTo>
                  <a:lnTo>
                    <a:pt x="528" y="1324"/>
                  </a:lnTo>
                  <a:lnTo>
                    <a:pt x="534" y="1294"/>
                  </a:lnTo>
                  <a:lnTo>
                    <a:pt x="538" y="1271"/>
                  </a:lnTo>
                  <a:lnTo>
                    <a:pt x="541" y="1247"/>
                  </a:lnTo>
                  <a:lnTo>
                    <a:pt x="542" y="1235"/>
                  </a:lnTo>
                  <a:lnTo>
                    <a:pt x="547" y="1190"/>
                  </a:lnTo>
                  <a:lnTo>
                    <a:pt x="543" y="1154"/>
                  </a:lnTo>
                  <a:lnTo>
                    <a:pt x="541" y="1137"/>
                  </a:lnTo>
                  <a:lnTo>
                    <a:pt x="534" y="1110"/>
                  </a:lnTo>
                  <a:lnTo>
                    <a:pt x="538" y="1083"/>
                  </a:lnTo>
                  <a:lnTo>
                    <a:pt x="541" y="1055"/>
                  </a:lnTo>
                  <a:lnTo>
                    <a:pt x="541" y="1032"/>
                  </a:lnTo>
                  <a:lnTo>
                    <a:pt x="541" y="1017"/>
                  </a:lnTo>
                  <a:lnTo>
                    <a:pt x="539" y="983"/>
                  </a:lnTo>
                  <a:lnTo>
                    <a:pt x="525" y="948"/>
                  </a:lnTo>
                  <a:lnTo>
                    <a:pt x="523" y="938"/>
                  </a:lnTo>
                  <a:lnTo>
                    <a:pt x="517" y="918"/>
                  </a:lnTo>
                  <a:lnTo>
                    <a:pt x="520" y="892"/>
                  </a:lnTo>
                  <a:lnTo>
                    <a:pt x="521" y="867"/>
                  </a:lnTo>
                  <a:lnTo>
                    <a:pt x="524" y="840"/>
                  </a:lnTo>
                  <a:lnTo>
                    <a:pt x="524" y="828"/>
                  </a:lnTo>
                  <a:lnTo>
                    <a:pt x="520" y="794"/>
                  </a:lnTo>
                  <a:lnTo>
                    <a:pt x="514" y="775"/>
                  </a:lnTo>
                  <a:lnTo>
                    <a:pt x="510" y="753"/>
                  </a:lnTo>
                  <a:lnTo>
                    <a:pt x="502" y="725"/>
                  </a:lnTo>
                  <a:lnTo>
                    <a:pt x="498" y="709"/>
                  </a:lnTo>
                  <a:lnTo>
                    <a:pt x="493" y="690"/>
                  </a:lnTo>
                  <a:lnTo>
                    <a:pt x="489" y="668"/>
                  </a:lnTo>
                  <a:lnTo>
                    <a:pt x="488" y="661"/>
                  </a:lnTo>
                  <a:lnTo>
                    <a:pt x="479" y="634"/>
                  </a:lnTo>
                  <a:lnTo>
                    <a:pt x="477" y="615"/>
                  </a:lnTo>
                  <a:lnTo>
                    <a:pt x="471" y="598"/>
                  </a:lnTo>
                  <a:lnTo>
                    <a:pt x="465" y="574"/>
                  </a:lnTo>
                  <a:lnTo>
                    <a:pt x="459" y="549"/>
                  </a:lnTo>
                  <a:lnTo>
                    <a:pt x="445" y="516"/>
                  </a:lnTo>
                  <a:lnTo>
                    <a:pt x="430" y="549"/>
                  </a:lnTo>
                  <a:lnTo>
                    <a:pt x="416" y="574"/>
                  </a:lnTo>
                  <a:lnTo>
                    <a:pt x="402" y="598"/>
                  </a:lnTo>
                  <a:lnTo>
                    <a:pt x="0" y="124"/>
                  </a:lnTo>
                  <a:close/>
                </a:path>
              </a:pathLst>
            </a:custGeom>
            <a:solidFill>
              <a:srgbClr val="404000"/>
            </a:solidFill>
            <a:ln w="0">
              <a:solidFill>
                <a:srgbClr val="000000"/>
              </a:solidFill>
              <a:prstDash val="solid"/>
              <a:round/>
              <a:headEnd/>
              <a:tailEnd/>
            </a:ln>
          </p:spPr>
          <p:txBody>
            <a:bodyPr/>
            <a:lstStyle/>
            <a:p>
              <a:endParaRPr lang="en-US"/>
            </a:p>
          </p:txBody>
        </p:sp>
        <p:sp>
          <p:nvSpPr>
            <p:cNvPr id="163863" name="Freeform 80"/>
            <p:cNvSpPr>
              <a:spLocks/>
            </p:cNvSpPr>
            <p:nvPr/>
          </p:nvSpPr>
          <p:spPr bwMode="auto">
            <a:xfrm>
              <a:off x="5216" y="1753"/>
              <a:ext cx="96" cy="355"/>
            </a:xfrm>
            <a:custGeom>
              <a:avLst/>
              <a:gdLst>
                <a:gd name="T0" fmla="*/ 18 w 480"/>
                <a:gd name="T1" fmla="*/ 20 h 1777"/>
                <a:gd name="T2" fmla="*/ 18 w 480"/>
                <a:gd name="T3" fmla="*/ 22 h 1777"/>
                <a:gd name="T4" fmla="*/ 18 w 480"/>
                <a:gd name="T5" fmla="*/ 26 h 1777"/>
                <a:gd name="T6" fmla="*/ 17 w 480"/>
                <a:gd name="T7" fmla="*/ 28 h 1777"/>
                <a:gd name="T8" fmla="*/ 17 w 480"/>
                <a:gd name="T9" fmla="*/ 31 h 1777"/>
                <a:gd name="T10" fmla="*/ 16 w 480"/>
                <a:gd name="T11" fmla="*/ 33 h 1777"/>
                <a:gd name="T12" fmla="*/ 16 w 480"/>
                <a:gd name="T13" fmla="*/ 36 h 1777"/>
                <a:gd name="T14" fmla="*/ 16 w 480"/>
                <a:gd name="T15" fmla="*/ 39 h 1777"/>
                <a:gd name="T16" fmla="*/ 16 w 480"/>
                <a:gd name="T17" fmla="*/ 42 h 1777"/>
                <a:gd name="T18" fmla="*/ 16 w 480"/>
                <a:gd name="T19" fmla="*/ 45 h 1777"/>
                <a:gd name="T20" fmla="*/ 16 w 480"/>
                <a:gd name="T21" fmla="*/ 49 h 1777"/>
                <a:gd name="T22" fmla="*/ 16 w 480"/>
                <a:gd name="T23" fmla="*/ 51 h 1777"/>
                <a:gd name="T24" fmla="*/ 14 w 480"/>
                <a:gd name="T25" fmla="*/ 52 h 1777"/>
                <a:gd name="T26" fmla="*/ 13 w 480"/>
                <a:gd name="T27" fmla="*/ 53 h 1777"/>
                <a:gd name="T28" fmla="*/ 13 w 480"/>
                <a:gd name="T29" fmla="*/ 56 h 1777"/>
                <a:gd name="T30" fmla="*/ 13 w 480"/>
                <a:gd name="T31" fmla="*/ 59 h 1777"/>
                <a:gd name="T32" fmla="*/ 13 w 480"/>
                <a:gd name="T33" fmla="*/ 61 h 1777"/>
                <a:gd name="T34" fmla="*/ 13 w 480"/>
                <a:gd name="T35" fmla="*/ 64 h 1777"/>
                <a:gd name="T36" fmla="*/ 13 w 480"/>
                <a:gd name="T37" fmla="*/ 67 h 1777"/>
                <a:gd name="T38" fmla="*/ 13 w 480"/>
                <a:gd name="T39" fmla="*/ 69 h 1777"/>
                <a:gd name="T40" fmla="*/ 11 w 480"/>
                <a:gd name="T41" fmla="*/ 69 h 1777"/>
                <a:gd name="T42" fmla="*/ 10 w 480"/>
                <a:gd name="T43" fmla="*/ 68 h 1777"/>
                <a:gd name="T44" fmla="*/ 10 w 480"/>
                <a:gd name="T45" fmla="*/ 69 h 1777"/>
                <a:gd name="T46" fmla="*/ 9 w 480"/>
                <a:gd name="T47" fmla="*/ 70 h 1777"/>
                <a:gd name="T48" fmla="*/ 2 w 480"/>
                <a:gd name="T49" fmla="*/ 71 h 1777"/>
                <a:gd name="T50" fmla="*/ 3 w 480"/>
                <a:gd name="T51" fmla="*/ 68 h 1777"/>
                <a:gd name="T52" fmla="*/ 3 w 480"/>
                <a:gd name="T53" fmla="*/ 67 h 1777"/>
                <a:gd name="T54" fmla="*/ 4 w 480"/>
                <a:gd name="T55" fmla="*/ 66 h 1777"/>
                <a:gd name="T56" fmla="*/ 6 w 480"/>
                <a:gd name="T57" fmla="*/ 65 h 1777"/>
                <a:gd name="T58" fmla="*/ 6 w 480"/>
                <a:gd name="T59" fmla="*/ 63 h 1777"/>
                <a:gd name="T60" fmla="*/ 7 w 480"/>
                <a:gd name="T61" fmla="*/ 62 h 1777"/>
                <a:gd name="T62" fmla="*/ 7 w 480"/>
                <a:gd name="T63" fmla="*/ 59 h 1777"/>
                <a:gd name="T64" fmla="*/ 7 w 480"/>
                <a:gd name="T65" fmla="*/ 55 h 1777"/>
                <a:gd name="T66" fmla="*/ 7 w 480"/>
                <a:gd name="T67" fmla="*/ 52 h 1777"/>
                <a:gd name="T68" fmla="*/ 6 w 480"/>
                <a:gd name="T69" fmla="*/ 50 h 1777"/>
                <a:gd name="T70" fmla="*/ 5 w 480"/>
                <a:gd name="T71" fmla="*/ 49 h 1777"/>
                <a:gd name="T72" fmla="*/ 5 w 480"/>
                <a:gd name="T73" fmla="*/ 47 h 1777"/>
                <a:gd name="T74" fmla="*/ 5 w 480"/>
                <a:gd name="T75" fmla="*/ 43 h 1777"/>
                <a:gd name="T76" fmla="*/ 6 w 480"/>
                <a:gd name="T77" fmla="*/ 40 h 1777"/>
                <a:gd name="T78" fmla="*/ 7 w 480"/>
                <a:gd name="T79" fmla="*/ 36 h 1777"/>
                <a:gd name="T80" fmla="*/ 8 w 480"/>
                <a:gd name="T81" fmla="*/ 33 h 1777"/>
                <a:gd name="T82" fmla="*/ 8 w 480"/>
                <a:gd name="T83" fmla="*/ 30 h 1777"/>
                <a:gd name="T84" fmla="*/ 7 w 480"/>
                <a:gd name="T85" fmla="*/ 27 h 1777"/>
                <a:gd name="T86" fmla="*/ 7 w 480"/>
                <a:gd name="T87" fmla="*/ 26 h 1777"/>
                <a:gd name="T88" fmla="*/ 5 w 480"/>
                <a:gd name="T89" fmla="*/ 24 h 1777"/>
                <a:gd name="T90" fmla="*/ 5 w 480"/>
                <a:gd name="T91" fmla="*/ 22 h 1777"/>
                <a:gd name="T92" fmla="*/ 5 w 480"/>
                <a:gd name="T93" fmla="*/ 20 h 1777"/>
                <a:gd name="T94" fmla="*/ 6 w 480"/>
                <a:gd name="T95" fmla="*/ 16 h 1777"/>
                <a:gd name="T96" fmla="*/ 5 w 480"/>
                <a:gd name="T97" fmla="*/ 16 h 1777"/>
                <a:gd name="T98" fmla="*/ 3 w 480"/>
                <a:gd name="T99" fmla="*/ 15 h 1777"/>
                <a:gd name="T100" fmla="*/ 1 w 480"/>
                <a:gd name="T101" fmla="*/ 13 h 1777"/>
                <a:gd name="T102" fmla="*/ 0 w 480"/>
                <a:gd name="T103" fmla="*/ 11 h 1777"/>
                <a:gd name="T104" fmla="*/ 0 w 480"/>
                <a:gd name="T105" fmla="*/ 7 h 1777"/>
                <a:gd name="T106" fmla="*/ 1 w 480"/>
                <a:gd name="T107" fmla="*/ 6 h 1777"/>
                <a:gd name="T108" fmla="*/ 1 w 480"/>
                <a:gd name="T109" fmla="*/ 3 h 1777"/>
                <a:gd name="T110" fmla="*/ 2 w 480"/>
                <a:gd name="T111" fmla="*/ 2 h 1777"/>
                <a:gd name="T112" fmla="*/ 3 w 480"/>
                <a:gd name="T113" fmla="*/ 0 h 177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80" h="1777">
                  <a:moveTo>
                    <a:pt x="480" y="471"/>
                  </a:moveTo>
                  <a:lnTo>
                    <a:pt x="461" y="497"/>
                  </a:lnTo>
                  <a:lnTo>
                    <a:pt x="452" y="518"/>
                  </a:lnTo>
                  <a:lnTo>
                    <a:pt x="448" y="548"/>
                  </a:lnTo>
                  <a:lnTo>
                    <a:pt x="451" y="600"/>
                  </a:lnTo>
                  <a:lnTo>
                    <a:pt x="448" y="654"/>
                  </a:lnTo>
                  <a:lnTo>
                    <a:pt x="438" y="695"/>
                  </a:lnTo>
                  <a:lnTo>
                    <a:pt x="435" y="708"/>
                  </a:lnTo>
                  <a:lnTo>
                    <a:pt x="424" y="744"/>
                  </a:lnTo>
                  <a:lnTo>
                    <a:pt x="417" y="771"/>
                  </a:lnTo>
                  <a:lnTo>
                    <a:pt x="409" y="814"/>
                  </a:lnTo>
                  <a:lnTo>
                    <a:pt x="406" y="833"/>
                  </a:lnTo>
                  <a:lnTo>
                    <a:pt x="406" y="852"/>
                  </a:lnTo>
                  <a:lnTo>
                    <a:pt x="403" y="892"/>
                  </a:lnTo>
                  <a:lnTo>
                    <a:pt x="401" y="923"/>
                  </a:lnTo>
                  <a:lnTo>
                    <a:pt x="397" y="985"/>
                  </a:lnTo>
                  <a:lnTo>
                    <a:pt x="396" y="1010"/>
                  </a:lnTo>
                  <a:lnTo>
                    <a:pt x="396" y="1052"/>
                  </a:lnTo>
                  <a:lnTo>
                    <a:pt x="396" y="1077"/>
                  </a:lnTo>
                  <a:lnTo>
                    <a:pt x="397" y="1133"/>
                  </a:lnTo>
                  <a:lnTo>
                    <a:pt x="392" y="1183"/>
                  </a:lnTo>
                  <a:lnTo>
                    <a:pt x="388" y="1226"/>
                  </a:lnTo>
                  <a:lnTo>
                    <a:pt x="392" y="1264"/>
                  </a:lnTo>
                  <a:lnTo>
                    <a:pt x="397" y="1282"/>
                  </a:lnTo>
                  <a:lnTo>
                    <a:pt x="383" y="1293"/>
                  </a:lnTo>
                  <a:lnTo>
                    <a:pt x="347" y="1305"/>
                  </a:lnTo>
                  <a:lnTo>
                    <a:pt x="326" y="1309"/>
                  </a:lnTo>
                  <a:lnTo>
                    <a:pt x="318" y="1334"/>
                  </a:lnTo>
                  <a:lnTo>
                    <a:pt x="313" y="1376"/>
                  </a:lnTo>
                  <a:lnTo>
                    <a:pt x="313" y="1406"/>
                  </a:lnTo>
                  <a:lnTo>
                    <a:pt x="313" y="1437"/>
                  </a:lnTo>
                  <a:lnTo>
                    <a:pt x="313" y="1487"/>
                  </a:lnTo>
                  <a:lnTo>
                    <a:pt x="313" y="1504"/>
                  </a:lnTo>
                  <a:lnTo>
                    <a:pt x="313" y="1518"/>
                  </a:lnTo>
                  <a:lnTo>
                    <a:pt x="313" y="1552"/>
                  </a:lnTo>
                  <a:lnTo>
                    <a:pt x="324" y="1595"/>
                  </a:lnTo>
                  <a:lnTo>
                    <a:pt x="330" y="1631"/>
                  </a:lnTo>
                  <a:lnTo>
                    <a:pt x="336" y="1668"/>
                  </a:lnTo>
                  <a:lnTo>
                    <a:pt x="338" y="1723"/>
                  </a:lnTo>
                  <a:lnTo>
                    <a:pt x="320" y="1734"/>
                  </a:lnTo>
                  <a:lnTo>
                    <a:pt x="288" y="1737"/>
                  </a:lnTo>
                  <a:lnTo>
                    <a:pt x="266" y="1734"/>
                  </a:lnTo>
                  <a:lnTo>
                    <a:pt x="265" y="1721"/>
                  </a:lnTo>
                  <a:lnTo>
                    <a:pt x="260" y="1701"/>
                  </a:lnTo>
                  <a:lnTo>
                    <a:pt x="253" y="1692"/>
                  </a:lnTo>
                  <a:lnTo>
                    <a:pt x="243" y="1730"/>
                  </a:lnTo>
                  <a:lnTo>
                    <a:pt x="230" y="1746"/>
                  </a:lnTo>
                  <a:lnTo>
                    <a:pt x="214" y="1761"/>
                  </a:lnTo>
                  <a:lnTo>
                    <a:pt x="187" y="1777"/>
                  </a:lnTo>
                  <a:lnTo>
                    <a:pt x="61" y="1775"/>
                  </a:lnTo>
                  <a:lnTo>
                    <a:pt x="56" y="1749"/>
                  </a:lnTo>
                  <a:lnTo>
                    <a:pt x="63" y="1713"/>
                  </a:lnTo>
                  <a:lnTo>
                    <a:pt x="66" y="1705"/>
                  </a:lnTo>
                  <a:lnTo>
                    <a:pt x="70" y="1688"/>
                  </a:lnTo>
                  <a:lnTo>
                    <a:pt x="83" y="1669"/>
                  </a:lnTo>
                  <a:lnTo>
                    <a:pt x="103" y="1647"/>
                  </a:lnTo>
                  <a:lnTo>
                    <a:pt x="122" y="1631"/>
                  </a:lnTo>
                  <a:lnTo>
                    <a:pt x="138" y="1617"/>
                  </a:lnTo>
                  <a:lnTo>
                    <a:pt x="146" y="1601"/>
                  </a:lnTo>
                  <a:lnTo>
                    <a:pt x="160" y="1587"/>
                  </a:lnTo>
                  <a:lnTo>
                    <a:pt x="169" y="1569"/>
                  </a:lnTo>
                  <a:lnTo>
                    <a:pt x="173" y="1552"/>
                  </a:lnTo>
                  <a:lnTo>
                    <a:pt x="173" y="1535"/>
                  </a:lnTo>
                  <a:lnTo>
                    <a:pt x="173" y="1487"/>
                  </a:lnTo>
                  <a:lnTo>
                    <a:pt x="173" y="1424"/>
                  </a:lnTo>
                  <a:lnTo>
                    <a:pt x="173" y="1376"/>
                  </a:lnTo>
                  <a:lnTo>
                    <a:pt x="173" y="1342"/>
                  </a:lnTo>
                  <a:lnTo>
                    <a:pt x="173" y="1293"/>
                  </a:lnTo>
                  <a:lnTo>
                    <a:pt x="173" y="1261"/>
                  </a:lnTo>
                  <a:lnTo>
                    <a:pt x="159" y="1263"/>
                  </a:lnTo>
                  <a:lnTo>
                    <a:pt x="138" y="1259"/>
                  </a:lnTo>
                  <a:lnTo>
                    <a:pt x="124" y="1237"/>
                  </a:lnTo>
                  <a:lnTo>
                    <a:pt x="116" y="1214"/>
                  </a:lnTo>
                  <a:lnTo>
                    <a:pt x="113" y="1175"/>
                  </a:lnTo>
                  <a:lnTo>
                    <a:pt x="116" y="1137"/>
                  </a:lnTo>
                  <a:lnTo>
                    <a:pt x="131" y="1077"/>
                  </a:lnTo>
                  <a:lnTo>
                    <a:pt x="146" y="1035"/>
                  </a:lnTo>
                  <a:lnTo>
                    <a:pt x="159" y="996"/>
                  </a:lnTo>
                  <a:lnTo>
                    <a:pt x="173" y="939"/>
                  </a:lnTo>
                  <a:lnTo>
                    <a:pt x="187" y="890"/>
                  </a:lnTo>
                  <a:lnTo>
                    <a:pt x="194" y="852"/>
                  </a:lnTo>
                  <a:lnTo>
                    <a:pt x="200" y="816"/>
                  </a:lnTo>
                  <a:lnTo>
                    <a:pt x="208" y="780"/>
                  </a:lnTo>
                  <a:lnTo>
                    <a:pt x="208" y="749"/>
                  </a:lnTo>
                  <a:lnTo>
                    <a:pt x="196" y="713"/>
                  </a:lnTo>
                  <a:lnTo>
                    <a:pt x="187" y="681"/>
                  </a:lnTo>
                  <a:lnTo>
                    <a:pt x="175" y="653"/>
                  </a:lnTo>
                  <a:lnTo>
                    <a:pt x="164" y="654"/>
                  </a:lnTo>
                  <a:lnTo>
                    <a:pt x="146" y="648"/>
                  </a:lnTo>
                  <a:lnTo>
                    <a:pt x="124" y="609"/>
                  </a:lnTo>
                  <a:lnTo>
                    <a:pt x="116" y="578"/>
                  </a:lnTo>
                  <a:lnTo>
                    <a:pt x="114" y="542"/>
                  </a:lnTo>
                  <a:lnTo>
                    <a:pt x="116" y="519"/>
                  </a:lnTo>
                  <a:lnTo>
                    <a:pt x="122" y="490"/>
                  </a:lnTo>
                  <a:lnTo>
                    <a:pt x="131" y="437"/>
                  </a:lnTo>
                  <a:lnTo>
                    <a:pt x="146" y="406"/>
                  </a:lnTo>
                  <a:lnTo>
                    <a:pt x="146" y="389"/>
                  </a:lnTo>
                  <a:lnTo>
                    <a:pt x="118" y="389"/>
                  </a:lnTo>
                  <a:lnTo>
                    <a:pt x="95" y="380"/>
                  </a:lnTo>
                  <a:lnTo>
                    <a:pt x="66" y="364"/>
                  </a:lnTo>
                  <a:lnTo>
                    <a:pt x="37" y="344"/>
                  </a:lnTo>
                  <a:lnTo>
                    <a:pt x="16" y="318"/>
                  </a:lnTo>
                  <a:lnTo>
                    <a:pt x="6" y="291"/>
                  </a:lnTo>
                  <a:lnTo>
                    <a:pt x="2" y="270"/>
                  </a:lnTo>
                  <a:lnTo>
                    <a:pt x="0" y="231"/>
                  </a:lnTo>
                  <a:lnTo>
                    <a:pt x="0" y="186"/>
                  </a:lnTo>
                  <a:lnTo>
                    <a:pt x="2" y="167"/>
                  </a:lnTo>
                  <a:lnTo>
                    <a:pt x="14" y="146"/>
                  </a:lnTo>
                  <a:lnTo>
                    <a:pt x="19" y="116"/>
                  </a:lnTo>
                  <a:lnTo>
                    <a:pt x="31" y="82"/>
                  </a:lnTo>
                  <a:lnTo>
                    <a:pt x="39" y="66"/>
                  </a:lnTo>
                  <a:lnTo>
                    <a:pt x="49" y="46"/>
                  </a:lnTo>
                  <a:lnTo>
                    <a:pt x="61" y="27"/>
                  </a:lnTo>
                  <a:lnTo>
                    <a:pt x="77" y="0"/>
                  </a:lnTo>
                  <a:lnTo>
                    <a:pt x="480" y="471"/>
                  </a:lnTo>
                  <a:close/>
                </a:path>
              </a:pathLst>
            </a:custGeom>
            <a:solidFill>
              <a:srgbClr val="404000"/>
            </a:solidFill>
            <a:ln w="0">
              <a:solidFill>
                <a:srgbClr val="000000"/>
              </a:solidFill>
              <a:prstDash val="solid"/>
              <a:round/>
              <a:headEnd/>
              <a:tailEnd/>
            </a:ln>
          </p:spPr>
          <p:txBody>
            <a:bodyPr/>
            <a:lstStyle/>
            <a:p>
              <a:endParaRPr lang="en-US"/>
            </a:p>
          </p:txBody>
        </p:sp>
        <p:sp>
          <p:nvSpPr>
            <p:cNvPr id="163864" name="Freeform 81"/>
            <p:cNvSpPr>
              <a:spLocks/>
            </p:cNvSpPr>
            <p:nvPr/>
          </p:nvSpPr>
          <p:spPr bwMode="auto">
            <a:xfrm>
              <a:off x="5283" y="1458"/>
              <a:ext cx="83" cy="20"/>
            </a:xfrm>
            <a:custGeom>
              <a:avLst/>
              <a:gdLst>
                <a:gd name="T0" fmla="*/ 17 w 412"/>
                <a:gd name="T1" fmla="*/ 4 h 99"/>
                <a:gd name="T2" fmla="*/ 16 w 412"/>
                <a:gd name="T3" fmla="*/ 3 h 99"/>
                <a:gd name="T4" fmla="*/ 16 w 412"/>
                <a:gd name="T5" fmla="*/ 3 h 99"/>
                <a:gd name="T6" fmla="*/ 16 w 412"/>
                <a:gd name="T7" fmla="*/ 3 h 99"/>
                <a:gd name="T8" fmla="*/ 15 w 412"/>
                <a:gd name="T9" fmla="*/ 3 h 99"/>
                <a:gd name="T10" fmla="*/ 15 w 412"/>
                <a:gd name="T11" fmla="*/ 3 h 99"/>
                <a:gd name="T12" fmla="*/ 15 w 412"/>
                <a:gd name="T13" fmla="*/ 2 h 99"/>
                <a:gd name="T14" fmla="*/ 14 w 412"/>
                <a:gd name="T15" fmla="*/ 2 h 99"/>
                <a:gd name="T16" fmla="*/ 14 w 412"/>
                <a:gd name="T17" fmla="*/ 2 h 99"/>
                <a:gd name="T18" fmla="*/ 14 w 412"/>
                <a:gd name="T19" fmla="*/ 2 h 99"/>
                <a:gd name="T20" fmla="*/ 13 w 412"/>
                <a:gd name="T21" fmla="*/ 1 h 99"/>
                <a:gd name="T22" fmla="*/ 13 w 412"/>
                <a:gd name="T23" fmla="*/ 1 h 99"/>
                <a:gd name="T24" fmla="*/ 13 w 412"/>
                <a:gd name="T25" fmla="*/ 1 h 99"/>
                <a:gd name="T26" fmla="*/ 12 w 412"/>
                <a:gd name="T27" fmla="*/ 1 h 99"/>
                <a:gd name="T28" fmla="*/ 12 w 412"/>
                <a:gd name="T29" fmla="*/ 0 h 99"/>
                <a:gd name="T30" fmla="*/ 11 w 412"/>
                <a:gd name="T31" fmla="*/ 0 h 99"/>
                <a:gd name="T32" fmla="*/ 11 w 412"/>
                <a:gd name="T33" fmla="*/ 0 h 99"/>
                <a:gd name="T34" fmla="*/ 8 w 412"/>
                <a:gd name="T35" fmla="*/ 0 h 99"/>
                <a:gd name="T36" fmla="*/ 7 w 412"/>
                <a:gd name="T37" fmla="*/ 0 h 99"/>
                <a:gd name="T38" fmla="*/ 7 w 412"/>
                <a:gd name="T39" fmla="*/ 0 h 99"/>
                <a:gd name="T40" fmla="*/ 6 w 412"/>
                <a:gd name="T41" fmla="*/ 1 h 99"/>
                <a:gd name="T42" fmla="*/ 6 w 412"/>
                <a:gd name="T43" fmla="*/ 1 h 99"/>
                <a:gd name="T44" fmla="*/ 5 w 412"/>
                <a:gd name="T45" fmla="*/ 1 h 99"/>
                <a:gd name="T46" fmla="*/ 5 w 412"/>
                <a:gd name="T47" fmla="*/ 1 h 99"/>
                <a:gd name="T48" fmla="*/ 4 w 412"/>
                <a:gd name="T49" fmla="*/ 2 h 99"/>
                <a:gd name="T50" fmla="*/ 4 w 412"/>
                <a:gd name="T51" fmla="*/ 2 h 99"/>
                <a:gd name="T52" fmla="*/ 3 w 412"/>
                <a:gd name="T53" fmla="*/ 2 h 99"/>
                <a:gd name="T54" fmla="*/ 3 w 412"/>
                <a:gd name="T55" fmla="*/ 2 h 99"/>
                <a:gd name="T56" fmla="*/ 2 w 412"/>
                <a:gd name="T57" fmla="*/ 3 h 99"/>
                <a:gd name="T58" fmla="*/ 2 w 412"/>
                <a:gd name="T59" fmla="*/ 3 h 99"/>
                <a:gd name="T60" fmla="*/ 1 w 412"/>
                <a:gd name="T61" fmla="*/ 3 h 99"/>
                <a:gd name="T62" fmla="*/ 1 w 412"/>
                <a:gd name="T63" fmla="*/ 3 h 99"/>
                <a:gd name="T64" fmla="*/ 1 w 412"/>
                <a:gd name="T65" fmla="*/ 4 h 99"/>
                <a:gd name="T66" fmla="*/ 1 w 412"/>
                <a:gd name="T67" fmla="*/ 4 h 99"/>
                <a:gd name="T68" fmla="*/ 1 w 412"/>
                <a:gd name="T69" fmla="*/ 4 h 99"/>
                <a:gd name="T70" fmla="*/ 1 w 412"/>
                <a:gd name="T71" fmla="*/ 4 h 99"/>
                <a:gd name="T72" fmla="*/ 0 w 412"/>
                <a:gd name="T73" fmla="*/ 4 h 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12" h="99">
                  <a:moveTo>
                    <a:pt x="412" y="90"/>
                  </a:moveTo>
                  <a:lnTo>
                    <a:pt x="397" y="86"/>
                  </a:lnTo>
                  <a:lnTo>
                    <a:pt x="394" y="82"/>
                  </a:lnTo>
                  <a:lnTo>
                    <a:pt x="382" y="76"/>
                  </a:lnTo>
                  <a:lnTo>
                    <a:pt x="378" y="68"/>
                  </a:lnTo>
                  <a:lnTo>
                    <a:pt x="368" y="65"/>
                  </a:lnTo>
                  <a:lnTo>
                    <a:pt x="363" y="57"/>
                  </a:lnTo>
                  <a:lnTo>
                    <a:pt x="352" y="53"/>
                  </a:lnTo>
                  <a:lnTo>
                    <a:pt x="347" y="47"/>
                  </a:lnTo>
                  <a:lnTo>
                    <a:pt x="337" y="44"/>
                  </a:lnTo>
                  <a:lnTo>
                    <a:pt x="331" y="33"/>
                  </a:lnTo>
                  <a:lnTo>
                    <a:pt x="321" y="29"/>
                  </a:lnTo>
                  <a:lnTo>
                    <a:pt x="316" y="22"/>
                  </a:lnTo>
                  <a:lnTo>
                    <a:pt x="301" y="18"/>
                  </a:lnTo>
                  <a:lnTo>
                    <a:pt x="294" y="10"/>
                  </a:lnTo>
                  <a:lnTo>
                    <a:pt x="283" y="8"/>
                  </a:lnTo>
                  <a:lnTo>
                    <a:pt x="265" y="0"/>
                  </a:lnTo>
                  <a:lnTo>
                    <a:pt x="202" y="0"/>
                  </a:lnTo>
                  <a:lnTo>
                    <a:pt x="182" y="8"/>
                  </a:lnTo>
                  <a:lnTo>
                    <a:pt x="168" y="10"/>
                  </a:lnTo>
                  <a:lnTo>
                    <a:pt x="160" y="18"/>
                  </a:lnTo>
                  <a:lnTo>
                    <a:pt x="144" y="22"/>
                  </a:lnTo>
                  <a:lnTo>
                    <a:pt x="135" y="29"/>
                  </a:lnTo>
                  <a:lnTo>
                    <a:pt x="115" y="33"/>
                  </a:lnTo>
                  <a:lnTo>
                    <a:pt x="106" y="44"/>
                  </a:lnTo>
                  <a:lnTo>
                    <a:pt x="90" y="47"/>
                  </a:lnTo>
                  <a:lnTo>
                    <a:pt x="82" y="53"/>
                  </a:lnTo>
                  <a:lnTo>
                    <a:pt x="66" y="57"/>
                  </a:lnTo>
                  <a:lnTo>
                    <a:pt x="58" y="65"/>
                  </a:lnTo>
                  <a:lnTo>
                    <a:pt x="42" y="68"/>
                  </a:lnTo>
                  <a:lnTo>
                    <a:pt x="36" y="76"/>
                  </a:lnTo>
                  <a:lnTo>
                    <a:pt x="27" y="80"/>
                  </a:lnTo>
                  <a:lnTo>
                    <a:pt x="22" y="87"/>
                  </a:lnTo>
                  <a:lnTo>
                    <a:pt x="19" y="90"/>
                  </a:lnTo>
                  <a:lnTo>
                    <a:pt x="18" y="92"/>
                  </a:lnTo>
                  <a:lnTo>
                    <a:pt x="13" y="96"/>
                  </a:lnTo>
                  <a:lnTo>
                    <a:pt x="0" y="9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865" name="Freeform 82"/>
            <p:cNvSpPr>
              <a:spLocks/>
            </p:cNvSpPr>
            <p:nvPr/>
          </p:nvSpPr>
          <p:spPr bwMode="auto">
            <a:xfrm>
              <a:off x="5313" y="1505"/>
              <a:ext cx="26" cy="11"/>
            </a:xfrm>
            <a:custGeom>
              <a:avLst/>
              <a:gdLst>
                <a:gd name="T0" fmla="*/ 0 w 130"/>
                <a:gd name="T1" fmla="*/ 1 h 55"/>
                <a:gd name="T2" fmla="*/ 1 w 130"/>
                <a:gd name="T3" fmla="*/ 1 h 55"/>
                <a:gd name="T4" fmla="*/ 1 w 130"/>
                <a:gd name="T5" fmla="*/ 2 h 55"/>
                <a:gd name="T6" fmla="*/ 1 w 130"/>
                <a:gd name="T7" fmla="*/ 2 h 55"/>
                <a:gd name="T8" fmla="*/ 2 w 130"/>
                <a:gd name="T9" fmla="*/ 2 h 55"/>
                <a:gd name="T10" fmla="*/ 3 w 130"/>
                <a:gd name="T11" fmla="*/ 2 h 55"/>
                <a:gd name="T12" fmla="*/ 4 w 130"/>
                <a:gd name="T13" fmla="*/ 2 h 55"/>
                <a:gd name="T14" fmla="*/ 4 w 130"/>
                <a:gd name="T15" fmla="*/ 2 h 55"/>
                <a:gd name="T16" fmla="*/ 4 w 130"/>
                <a:gd name="T17" fmla="*/ 1 h 55"/>
                <a:gd name="T18" fmla="*/ 5 w 130"/>
                <a:gd name="T19" fmla="*/ 1 h 55"/>
                <a:gd name="T20" fmla="*/ 5 w 130"/>
                <a:gd name="T21" fmla="*/ 0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0" h="55">
                  <a:moveTo>
                    <a:pt x="0" y="24"/>
                  </a:moveTo>
                  <a:lnTo>
                    <a:pt x="14" y="37"/>
                  </a:lnTo>
                  <a:lnTo>
                    <a:pt x="22" y="45"/>
                  </a:lnTo>
                  <a:lnTo>
                    <a:pt x="29" y="48"/>
                  </a:lnTo>
                  <a:lnTo>
                    <a:pt x="44" y="55"/>
                  </a:lnTo>
                  <a:lnTo>
                    <a:pt x="77" y="55"/>
                  </a:lnTo>
                  <a:lnTo>
                    <a:pt x="92" y="48"/>
                  </a:lnTo>
                  <a:lnTo>
                    <a:pt x="100" y="45"/>
                  </a:lnTo>
                  <a:lnTo>
                    <a:pt x="107" y="36"/>
                  </a:lnTo>
                  <a:lnTo>
                    <a:pt x="116" y="24"/>
                  </a:lnTo>
                  <a:lnTo>
                    <a:pt x="13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866" name="Freeform 83"/>
            <p:cNvSpPr>
              <a:spLocks/>
            </p:cNvSpPr>
            <p:nvPr/>
          </p:nvSpPr>
          <p:spPr bwMode="auto">
            <a:xfrm>
              <a:off x="5297" y="1531"/>
              <a:ext cx="27" cy="39"/>
            </a:xfrm>
            <a:custGeom>
              <a:avLst/>
              <a:gdLst>
                <a:gd name="T0" fmla="*/ 1 w 131"/>
                <a:gd name="T1" fmla="*/ 0 h 194"/>
                <a:gd name="T2" fmla="*/ 2 w 131"/>
                <a:gd name="T3" fmla="*/ 1 h 194"/>
                <a:gd name="T4" fmla="*/ 2 w 131"/>
                <a:gd name="T5" fmla="*/ 1 h 194"/>
                <a:gd name="T6" fmla="*/ 2 w 131"/>
                <a:gd name="T7" fmla="*/ 2 h 194"/>
                <a:gd name="T8" fmla="*/ 3 w 131"/>
                <a:gd name="T9" fmla="*/ 2 h 194"/>
                <a:gd name="T10" fmla="*/ 3 w 131"/>
                <a:gd name="T11" fmla="*/ 2 h 194"/>
                <a:gd name="T12" fmla="*/ 3 w 131"/>
                <a:gd name="T13" fmla="*/ 3 h 194"/>
                <a:gd name="T14" fmla="*/ 4 w 131"/>
                <a:gd name="T15" fmla="*/ 3 h 194"/>
                <a:gd name="T16" fmla="*/ 4 w 131"/>
                <a:gd name="T17" fmla="*/ 3 h 194"/>
                <a:gd name="T18" fmla="*/ 5 w 131"/>
                <a:gd name="T19" fmla="*/ 4 h 194"/>
                <a:gd name="T20" fmla="*/ 5 w 131"/>
                <a:gd name="T21" fmla="*/ 4 h 194"/>
                <a:gd name="T22" fmla="*/ 6 w 131"/>
                <a:gd name="T23" fmla="*/ 5 h 194"/>
                <a:gd name="T24" fmla="*/ 6 w 131"/>
                <a:gd name="T25" fmla="*/ 7 h 194"/>
                <a:gd name="T26" fmla="*/ 5 w 131"/>
                <a:gd name="T27" fmla="*/ 8 h 194"/>
                <a:gd name="T28" fmla="*/ 5 w 131"/>
                <a:gd name="T29" fmla="*/ 7 h 194"/>
                <a:gd name="T30" fmla="*/ 5 w 131"/>
                <a:gd name="T31" fmla="*/ 7 h 194"/>
                <a:gd name="T32" fmla="*/ 4 w 131"/>
                <a:gd name="T33" fmla="*/ 7 h 194"/>
                <a:gd name="T34" fmla="*/ 4 w 131"/>
                <a:gd name="T35" fmla="*/ 6 h 194"/>
                <a:gd name="T36" fmla="*/ 3 w 131"/>
                <a:gd name="T37" fmla="*/ 6 h 194"/>
                <a:gd name="T38" fmla="*/ 3 w 131"/>
                <a:gd name="T39" fmla="*/ 6 h 194"/>
                <a:gd name="T40" fmla="*/ 3 w 131"/>
                <a:gd name="T41" fmla="*/ 6 h 194"/>
                <a:gd name="T42" fmla="*/ 2 w 131"/>
                <a:gd name="T43" fmla="*/ 5 h 194"/>
                <a:gd name="T44" fmla="*/ 2 w 131"/>
                <a:gd name="T45" fmla="*/ 5 h 194"/>
                <a:gd name="T46" fmla="*/ 1 w 131"/>
                <a:gd name="T47" fmla="*/ 5 h 194"/>
                <a:gd name="T48" fmla="*/ 1 w 131"/>
                <a:gd name="T49" fmla="*/ 4 h 194"/>
                <a:gd name="T50" fmla="*/ 0 w 131"/>
                <a:gd name="T51" fmla="*/ 4 h 19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31" h="194">
                  <a:moveTo>
                    <a:pt x="22" y="0"/>
                  </a:moveTo>
                  <a:lnTo>
                    <a:pt x="38" y="22"/>
                  </a:lnTo>
                  <a:lnTo>
                    <a:pt x="46" y="34"/>
                  </a:lnTo>
                  <a:lnTo>
                    <a:pt x="53" y="46"/>
                  </a:lnTo>
                  <a:lnTo>
                    <a:pt x="61" y="57"/>
                  </a:lnTo>
                  <a:lnTo>
                    <a:pt x="70" y="61"/>
                  </a:lnTo>
                  <a:lnTo>
                    <a:pt x="76" y="69"/>
                  </a:lnTo>
                  <a:lnTo>
                    <a:pt x="84" y="78"/>
                  </a:lnTo>
                  <a:lnTo>
                    <a:pt x="98" y="82"/>
                  </a:lnTo>
                  <a:lnTo>
                    <a:pt x="107" y="91"/>
                  </a:lnTo>
                  <a:lnTo>
                    <a:pt x="117" y="100"/>
                  </a:lnTo>
                  <a:lnTo>
                    <a:pt x="129" y="120"/>
                  </a:lnTo>
                  <a:lnTo>
                    <a:pt x="131" y="186"/>
                  </a:lnTo>
                  <a:lnTo>
                    <a:pt x="124" y="194"/>
                  </a:lnTo>
                  <a:lnTo>
                    <a:pt x="116" y="184"/>
                  </a:lnTo>
                  <a:lnTo>
                    <a:pt x="107" y="180"/>
                  </a:lnTo>
                  <a:lnTo>
                    <a:pt x="100" y="170"/>
                  </a:lnTo>
                  <a:lnTo>
                    <a:pt x="91" y="161"/>
                  </a:lnTo>
                  <a:lnTo>
                    <a:pt x="79" y="158"/>
                  </a:lnTo>
                  <a:lnTo>
                    <a:pt x="70" y="148"/>
                  </a:lnTo>
                  <a:lnTo>
                    <a:pt x="61" y="138"/>
                  </a:lnTo>
                  <a:lnTo>
                    <a:pt x="53" y="127"/>
                  </a:lnTo>
                  <a:lnTo>
                    <a:pt x="40" y="124"/>
                  </a:lnTo>
                  <a:lnTo>
                    <a:pt x="30" y="114"/>
                  </a:lnTo>
                  <a:lnTo>
                    <a:pt x="20" y="104"/>
                  </a:lnTo>
                  <a:lnTo>
                    <a:pt x="0" y="9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867" name="Freeform 84"/>
            <p:cNvSpPr>
              <a:spLocks/>
            </p:cNvSpPr>
            <p:nvPr/>
          </p:nvSpPr>
          <p:spPr bwMode="auto">
            <a:xfrm>
              <a:off x="5328" y="1531"/>
              <a:ext cx="22" cy="18"/>
            </a:xfrm>
            <a:custGeom>
              <a:avLst/>
              <a:gdLst>
                <a:gd name="T0" fmla="*/ 0 w 110"/>
                <a:gd name="T1" fmla="*/ 4 h 91"/>
                <a:gd name="T2" fmla="*/ 1 w 110"/>
                <a:gd name="T3" fmla="*/ 3 h 91"/>
                <a:gd name="T4" fmla="*/ 1 w 110"/>
                <a:gd name="T5" fmla="*/ 3 h 91"/>
                <a:gd name="T6" fmla="*/ 1 w 110"/>
                <a:gd name="T7" fmla="*/ 3 h 91"/>
                <a:gd name="T8" fmla="*/ 2 w 110"/>
                <a:gd name="T9" fmla="*/ 2 h 91"/>
                <a:gd name="T10" fmla="*/ 2 w 110"/>
                <a:gd name="T11" fmla="*/ 2 h 91"/>
                <a:gd name="T12" fmla="*/ 2 w 110"/>
                <a:gd name="T13" fmla="*/ 2 h 91"/>
                <a:gd name="T14" fmla="*/ 3 w 110"/>
                <a:gd name="T15" fmla="*/ 2 h 91"/>
                <a:gd name="T16" fmla="*/ 3 w 110"/>
                <a:gd name="T17" fmla="*/ 1 h 91"/>
                <a:gd name="T18" fmla="*/ 3 w 110"/>
                <a:gd name="T19" fmla="*/ 1 h 91"/>
                <a:gd name="T20" fmla="*/ 3 w 110"/>
                <a:gd name="T21" fmla="*/ 1 h 91"/>
                <a:gd name="T22" fmla="*/ 4 w 110"/>
                <a:gd name="T23" fmla="*/ 1 h 91"/>
                <a:gd name="T24" fmla="*/ 4 w 110"/>
                <a:gd name="T25" fmla="*/ 0 h 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91">
                  <a:moveTo>
                    <a:pt x="0" y="91"/>
                  </a:moveTo>
                  <a:lnTo>
                    <a:pt x="18" y="78"/>
                  </a:lnTo>
                  <a:lnTo>
                    <a:pt x="26" y="70"/>
                  </a:lnTo>
                  <a:lnTo>
                    <a:pt x="32" y="67"/>
                  </a:lnTo>
                  <a:lnTo>
                    <a:pt x="42" y="61"/>
                  </a:lnTo>
                  <a:lnTo>
                    <a:pt x="49" y="56"/>
                  </a:lnTo>
                  <a:lnTo>
                    <a:pt x="55" y="49"/>
                  </a:lnTo>
                  <a:lnTo>
                    <a:pt x="63" y="45"/>
                  </a:lnTo>
                  <a:lnTo>
                    <a:pt x="72" y="36"/>
                  </a:lnTo>
                  <a:lnTo>
                    <a:pt x="79" y="33"/>
                  </a:lnTo>
                  <a:lnTo>
                    <a:pt x="87" y="25"/>
                  </a:lnTo>
                  <a:lnTo>
                    <a:pt x="95" y="19"/>
                  </a:lnTo>
                  <a:lnTo>
                    <a:pt x="11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868" name="Freeform 85"/>
            <p:cNvSpPr>
              <a:spLocks/>
            </p:cNvSpPr>
            <p:nvPr/>
          </p:nvSpPr>
          <p:spPr bwMode="auto">
            <a:xfrm>
              <a:off x="5328" y="1538"/>
              <a:ext cx="28" cy="27"/>
            </a:xfrm>
            <a:custGeom>
              <a:avLst/>
              <a:gdLst>
                <a:gd name="T0" fmla="*/ 0 w 140"/>
                <a:gd name="T1" fmla="*/ 2 h 137"/>
                <a:gd name="T2" fmla="*/ 0 w 140"/>
                <a:gd name="T3" fmla="*/ 5 h 137"/>
                <a:gd name="T4" fmla="*/ 0 w 140"/>
                <a:gd name="T5" fmla="*/ 5 h 137"/>
                <a:gd name="T6" fmla="*/ 1 w 140"/>
                <a:gd name="T7" fmla="*/ 5 h 137"/>
                <a:gd name="T8" fmla="*/ 1 w 140"/>
                <a:gd name="T9" fmla="*/ 5 h 137"/>
                <a:gd name="T10" fmla="*/ 1 w 140"/>
                <a:gd name="T11" fmla="*/ 4 h 137"/>
                <a:gd name="T12" fmla="*/ 2 w 140"/>
                <a:gd name="T13" fmla="*/ 4 h 137"/>
                <a:gd name="T14" fmla="*/ 2 w 140"/>
                <a:gd name="T15" fmla="*/ 4 h 137"/>
                <a:gd name="T16" fmla="*/ 2 w 140"/>
                <a:gd name="T17" fmla="*/ 4 h 137"/>
                <a:gd name="T18" fmla="*/ 3 w 140"/>
                <a:gd name="T19" fmla="*/ 4 h 137"/>
                <a:gd name="T20" fmla="*/ 3 w 140"/>
                <a:gd name="T21" fmla="*/ 3 h 137"/>
                <a:gd name="T22" fmla="*/ 3 w 140"/>
                <a:gd name="T23" fmla="*/ 3 h 137"/>
                <a:gd name="T24" fmla="*/ 4 w 140"/>
                <a:gd name="T25" fmla="*/ 2 h 137"/>
                <a:gd name="T26" fmla="*/ 4 w 140"/>
                <a:gd name="T27" fmla="*/ 2 h 137"/>
                <a:gd name="T28" fmla="*/ 4 w 140"/>
                <a:gd name="T29" fmla="*/ 2 h 137"/>
                <a:gd name="T30" fmla="*/ 5 w 140"/>
                <a:gd name="T31" fmla="*/ 1 h 137"/>
                <a:gd name="T32" fmla="*/ 5 w 140"/>
                <a:gd name="T33" fmla="*/ 1 h 137"/>
                <a:gd name="T34" fmla="*/ 6 w 140"/>
                <a:gd name="T35" fmla="*/ 0 h 13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0" h="137">
                  <a:moveTo>
                    <a:pt x="0" y="56"/>
                  </a:moveTo>
                  <a:lnTo>
                    <a:pt x="3" y="133"/>
                  </a:lnTo>
                  <a:lnTo>
                    <a:pt x="8" y="137"/>
                  </a:lnTo>
                  <a:lnTo>
                    <a:pt x="16" y="126"/>
                  </a:lnTo>
                  <a:lnTo>
                    <a:pt x="25" y="116"/>
                  </a:lnTo>
                  <a:lnTo>
                    <a:pt x="32" y="111"/>
                  </a:lnTo>
                  <a:lnTo>
                    <a:pt x="41" y="105"/>
                  </a:lnTo>
                  <a:lnTo>
                    <a:pt x="54" y="101"/>
                  </a:lnTo>
                  <a:lnTo>
                    <a:pt x="62" y="93"/>
                  </a:lnTo>
                  <a:lnTo>
                    <a:pt x="71" y="90"/>
                  </a:lnTo>
                  <a:lnTo>
                    <a:pt x="78" y="80"/>
                  </a:lnTo>
                  <a:lnTo>
                    <a:pt x="86" y="68"/>
                  </a:lnTo>
                  <a:lnTo>
                    <a:pt x="94" y="59"/>
                  </a:lnTo>
                  <a:lnTo>
                    <a:pt x="101" y="56"/>
                  </a:lnTo>
                  <a:lnTo>
                    <a:pt x="109" y="46"/>
                  </a:lnTo>
                  <a:lnTo>
                    <a:pt x="117" y="35"/>
                  </a:lnTo>
                  <a:lnTo>
                    <a:pt x="126" y="24"/>
                  </a:lnTo>
                  <a:lnTo>
                    <a:pt x="14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869" name="Freeform 86"/>
            <p:cNvSpPr>
              <a:spLocks/>
            </p:cNvSpPr>
            <p:nvPr/>
          </p:nvSpPr>
          <p:spPr bwMode="auto">
            <a:xfrm>
              <a:off x="5381" y="1546"/>
              <a:ext cx="10" cy="5"/>
            </a:xfrm>
            <a:custGeom>
              <a:avLst/>
              <a:gdLst>
                <a:gd name="T0" fmla="*/ 0 w 46"/>
                <a:gd name="T1" fmla="*/ 0 h 22"/>
                <a:gd name="T2" fmla="*/ 1 w 46"/>
                <a:gd name="T3" fmla="*/ 0 h 22"/>
                <a:gd name="T4" fmla="*/ 1 w 46"/>
                <a:gd name="T5" fmla="*/ 1 h 22"/>
                <a:gd name="T6" fmla="*/ 1 w 46"/>
                <a:gd name="T7" fmla="*/ 1 h 22"/>
                <a:gd name="T8" fmla="*/ 2 w 46"/>
                <a:gd name="T9" fmla="*/ 1 h 22"/>
                <a:gd name="T10" fmla="*/ 2 w 46"/>
                <a:gd name="T11" fmla="*/ 1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 h="22">
                  <a:moveTo>
                    <a:pt x="0" y="0"/>
                  </a:moveTo>
                  <a:lnTo>
                    <a:pt x="13" y="10"/>
                  </a:lnTo>
                  <a:lnTo>
                    <a:pt x="14" y="11"/>
                  </a:lnTo>
                  <a:lnTo>
                    <a:pt x="23" y="16"/>
                  </a:lnTo>
                  <a:lnTo>
                    <a:pt x="30" y="20"/>
                  </a:lnTo>
                  <a:lnTo>
                    <a:pt x="46" y="2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870" name="Freeform 87"/>
            <p:cNvSpPr>
              <a:spLocks/>
            </p:cNvSpPr>
            <p:nvPr/>
          </p:nvSpPr>
          <p:spPr bwMode="auto">
            <a:xfrm>
              <a:off x="5266" y="1572"/>
              <a:ext cx="68" cy="173"/>
            </a:xfrm>
            <a:custGeom>
              <a:avLst/>
              <a:gdLst>
                <a:gd name="T0" fmla="*/ 12 w 342"/>
                <a:gd name="T1" fmla="*/ 0 h 867"/>
                <a:gd name="T2" fmla="*/ 13 w 342"/>
                <a:gd name="T3" fmla="*/ 8 h 867"/>
                <a:gd name="T4" fmla="*/ 13 w 342"/>
                <a:gd name="T5" fmla="*/ 9 h 867"/>
                <a:gd name="T6" fmla="*/ 13 w 342"/>
                <a:gd name="T7" fmla="*/ 10 h 867"/>
                <a:gd name="T8" fmla="*/ 13 w 342"/>
                <a:gd name="T9" fmla="*/ 10 h 867"/>
                <a:gd name="T10" fmla="*/ 13 w 342"/>
                <a:gd name="T11" fmla="*/ 10 h 867"/>
                <a:gd name="T12" fmla="*/ 14 w 342"/>
                <a:gd name="T13" fmla="*/ 11 h 867"/>
                <a:gd name="T14" fmla="*/ 14 w 342"/>
                <a:gd name="T15" fmla="*/ 15 h 867"/>
                <a:gd name="T16" fmla="*/ 13 w 342"/>
                <a:gd name="T17" fmla="*/ 16 h 867"/>
                <a:gd name="T18" fmla="*/ 13 w 342"/>
                <a:gd name="T19" fmla="*/ 16 h 867"/>
                <a:gd name="T20" fmla="*/ 13 w 342"/>
                <a:gd name="T21" fmla="*/ 17 h 867"/>
                <a:gd name="T22" fmla="*/ 13 w 342"/>
                <a:gd name="T23" fmla="*/ 20 h 867"/>
                <a:gd name="T24" fmla="*/ 13 w 342"/>
                <a:gd name="T25" fmla="*/ 23 h 867"/>
                <a:gd name="T26" fmla="*/ 13 w 342"/>
                <a:gd name="T27" fmla="*/ 28 h 867"/>
                <a:gd name="T28" fmla="*/ 13 w 342"/>
                <a:gd name="T29" fmla="*/ 32 h 867"/>
                <a:gd name="T30" fmla="*/ 12 w 342"/>
                <a:gd name="T31" fmla="*/ 34 h 867"/>
                <a:gd name="T32" fmla="*/ 12 w 342"/>
                <a:gd name="T33" fmla="*/ 35 h 867"/>
                <a:gd name="T34" fmla="*/ 11 w 342"/>
                <a:gd name="T35" fmla="*/ 34 h 867"/>
                <a:gd name="T36" fmla="*/ 11 w 342"/>
                <a:gd name="T37" fmla="*/ 34 h 867"/>
                <a:gd name="T38" fmla="*/ 10 w 342"/>
                <a:gd name="T39" fmla="*/ 34 h 867"/>
                <a:gd name="T40" fmla="*/ 6 w 342"/>
                <a:gd name="T41" fmla="*/ 34 h 867"/>
                <a:gd name="T42" fmla="*/ 5 w 342"/>
                <a:gd name="T43" fmla="*/ 34 h 867"/>
                <a:gd name="T44" fmla="*/ 2 w 342"/>
                <a:gd name="T45" fmla="*/ 34 h 867"/>
                <a:gd name="T46" fmla="*/ 1 w 342"/>
                <a:gd name="T47" fmla="*/ 34 h 867"/>
                <a:gd name="T48" fmla="*/ 0 w 342"/>
                <a:gd name="T49" fmla="*/ 34 h 86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42" h="867">
                  <a:moveTo>
                    <a:pt x="310" y="0"/>
                  </a:moveTo>
                  <a:lnTo>
                    <a:pt x="315" y="190"/>
                  </a:lnTo>
                  <a:lnTo>
                    <a:pt x="324" y="224"/>
                  </a:lnTo>
                  <a:lnTo>
                    <a:pt x="328" y="245"/>
                  </a:lnTo>
                  <a:lnTo>
                    <a:pt x="334" y="253"/>
                  </a:lnTo>
                  <a:lnTo>
                    <a:pt x="336" y="261"/>
                  </a:lnTo>
                  <a:lnTo>
                    <a:pt x="342" y="285"/>
                  </a:lnTo>
                  <a:lnTo>
                    <a:pt x="342" y="369"/>
                  </a:lnTo>
                  <a:lnTo>
                    <a:pt x="336" y="390"/>
                  </a:lnTo>
                  <a:lnTo>
                    <a:pt x="334" y="398"/>
                  </a:lnTo>
                  <a:lnTo>
                    <a:pt x="328" y="420"/>
                  </a:lnTo>
                  <a:lnTo>
                    <a:pt x="328" y="497"/>
                  </a:lnTo>
                  <a:lnTo>
                    <a:pt x="334" y="575"/>
                  </a:lnTo>
                  <a:lnTo>
                    <a:pt x="333" y="692"/>
                  </a:lnTo>
                  <a:lnTo>
                    <a:pt x="326" y="811"/>
                  </a:lnTo>
                  <a:lnTo>
                    <a:pt x="308" y="861"/>
                  </a:lnTo>
                  <a:lnTo>
                    <a:pt x="290" y="867"/>
                  </a:lnTo>
                  <a:lnTo>
                    <a:pt x="280" y="862"/>
                  </a:lnTo>
                  <a:lnTo>
                    <a:pt x="274" y="857"/>
                  </a:lnTo>
                  <a:lnTo>
                    <a:pt x="250" y="851"/>
                  </a:lnTo>
                  <a:lnTo>
                    <a:pt x="162" y="851"/>
                  </a:lnTo>
                  <a:lnTo>
                    <a:pt x="122" y="857"/>
                  </a:lnTo>
                  <a:lnTo>
                    <a:pt x="48" y="857"/>
                  </a:lnTo>
                  <a:lnTo>
                    <a:pt x="28" y="851"/>
                  </a:lnTo>
                  <a:lnTo>
                    <a:pt x="0" y="84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871" name="Freeform 88"/>
            <p:cNvSpPr>
              <a:spLocks/>
            </p:cNvSpPr>
            <p:nvPr/>
          </p:nvSpPr>
          <p:spPr bwMode="auto">
            <a:xfrm>
              <a:off x="5336" y="1670"/>
              <a:ext cx="70" cy="75"/>
            </a:xfrm>
            <a:custGeom>
              <a:avLst/>
              <a:gdLst>
                <a:gd name="T0" fmla="*/ 0 w 349"/>
                <a:gd name="T1" fmla="*/ 14 h 374"/>
                <a:gd name="T2" fmla="*/ 5 w 349"/>
                <a:gd name="T3" fmla="*/ 14 h 374"/>
                <a:gd name="T4" fmla="*/ 6 w 349"/>
                <a:gd name="T5" fmla="*/ 15 h 374"/>
                <a:gd name="T6" fmla="*/ 8 w 349"/>
                <a:gd name="T7" fmla="*/ 15 h 374"/>
                <a:gd name="T8" fmla="*/ 9 w 349"/>
                <a:gd name="T9" fmla="*/ 15 h 374"/>
                <a:gd name="T10" fmla="*/ 11 w 349"/>
                <a:gd name="T11" fmla="*/ 15 h 374"/>
                <a:gd name="T12" fmla="*/ 12 w 349"/>
                <a:gd name="T13" fmla="*/ 15 h 374"/>
                <a:gd name="T14" fmla="*/ 13 w 349"/>
                <a:gd name="T15" fmla="*/ 14 h 374"/>
                <a:gd name="T16" fmla="*/ 13 w 349"/>
                <a:gd name="T17" fmla="*/ 13 h 374"/>
                <a:gd name="T18" fmla="*/ 13 w 349"/>
                <a:gd name="T19" fmla="*/ 11 h 374"/>
                <a:gd name="T20" fmla="*/ 13 w 349"/>
                <a:gd name="T21" fmla="*/ 5 h 374"/>
                <a:gd name="T22" fmla="*/ 14 w 349"/>
                <a:gd name="T23" fmla="*/ 3 h 374"/>
                <a:gd name="T24" fmla="*/ 14 w 349"/>
                <a:gd name="T25" fmla="*/ 1 h 374"/>
                <a:gd name="T26" fmla="*/ 14 w 349"/>
                <a:gd name="T27" fmla="*/ 0 h 374"/>
                <a:gd name="T28" fmla="*/ 14 w 349"/>
                <a:gd name="T29" fmla="*/ 0 h 37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49" h="374">
                  <a:moveTo>
                    <a:pt x="0" y="355"/>
                  </a:moveTo>
                  <a:lnTo>
                    <a:pt x="130" y="358"/>
                  </a:lnTo>
                  <a:lnTo>
                    <a:pt x="158" y="364"/>
                  </a:lnTo>
                  <a:lnTo>
                    <a:pt x="199" y="369"/>
                  </a:lnTo>
                  <a:lnTo>
                    <a:pt x="222" y="374"/>
                  </a:lnTo>
                  <a:lnTo>
                    <a:pt x="274" y="374"/>
                  </a:lnTo>
                  <a:lnTo>
                    <a:pt x="294" y="369"/>
                  </a:lnTo>
                  <a:lnTo>
                    <a:pt x="320" y="356"/>
                  </a:lnTo>
                  <a:lnTo>
                    <a:pt x="328" y="319"/>
                  </a:lnTo>
                  <a:lnTo>
                    <a:pt x="333" y="273"/>
                  </a:lnTo>
                  <a:lnTo>
                    <a:pt x="335" y="127"/>
                  </a:lnTo>
                  <a:lnTo>
                    <a:pt x="340" y="77"/>
                  </a:lnTo>
                  <a:lnTo>
                    <a:pt x="343" y="25"/>
                  </a:lnTo>
                  <a:lnTo>
                    <a:pt x="346" y="12"/>
                  </a:lnTo>
                  <a:lnTo>
                    <a:pt x="34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872" name="Freeform 89"/>
            <p:cNvSpPr>
              <a:spLocks/>
            </p:cNvSpPr>
            <p:nvPr/>
          </p:nvSpPr>
          <p:spPr bwMode="auto">
            <a:xfrm>
              <a:off x="5350" y="2023"/>
              <a:ext cx="30" cy="1"/>
            </a:xfrm>
            <a:custGeom>
              <a:avLst/>
              <a:gdLst>
                <a:gd name="T0" fmla="*/ 6 w 147"/>
                <a:gd name="T1" fmla="*/ 0 h 1"/>
                <a:gd name="T2" fmla="*/ 4 w 147"/>
                <a:gd name="T3" fmla="*/ 0 h 1"/>
                <a:gd name="T4" fmla="*/ 0 w 147"/>
                <a:gd name="T5" fmla="*/ 0 h 1"/>
                <a:gd name="T6" fmla="*/ 0 60000 65536"/>
                <a:gd name="T7" fmla="*/ 0 60000 65536"/>
                <a:gd name="T8" fmla="*/ 0 60000 65536"/>
              </a:gdLst>
              <a:ahLst/>
              <a:cxnLst>
                <a:cxn ang="T6">
                  <a:pos x="T0" y="T1"/>
                </a:cxn>
                <a:cxn ang="T7">
                  <a:pos x="T2" y="T3"/>
                </a:cxn>
                <a:cxn ang="T8">
                  <a:pos x="T4" y="T5"/>
                </a:cxn>
              </a:cxnLst>
              <a:rect l="0" t="0" r="r" b="b"/>
              <a:pathLst>
                <a:path w="147" h="1">
                  <a:moveTo>
                    <a:pt x="147" y="0"/>
                  </a:moveTo>
                  <a:lnTo>
                    <a:pt x="110"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873" name="Freeform 90"/>
            <p:cNvSpPr>
              <a:spLocks/>
            </p:cNvSpPr>
            <p:nvPr/>
          </p:nvSpPr>
          <p:spPr bwMode="auto">
            <a:xfrm>
              <a:off x="5252" y="2005"/>
              <a:ext cx="28" cy="9"/>
            </a:xfrm>
            <a:custGeom>
              <a:avLst/>
              <a:gdLst>
                <a:gd name="T0" fmla="*/ 6 w 139"/>
                <a:gd name="T1" fmla="*/ 2 h 46"/>
                <a:gd name="T2" fmla="*/ 4 w 139"/>
                <a:gd name="T3" fmla="*/ 2 h 46"/>
                <a:gd name="T4" fmla="*/ 4 w 139"/>
                <a:gd name="T5" fmla="*/ 1 h 46"/>
                <a:gd name="T6" fmla="*/ 3 w 139"/>
                <a:gd name="T7" fmla="*/ 1 h 46"/>
                <a:gd name="T8" fmla="*/ 2 w 139"/>
                <a:gd name="T9" fmla="*/ 1 h 46"/>
                <a:gd name="T10" fmla="*/ 1 w 139"/>
                <a:gd name="T11" fmla="*/ 1 h 46"/>
                <a:gd name="T12" fmla="*/ 1 w 139"/>
                <a:gd name="T13" fmla="*/ 1 h 46"/>
                <a:gd name="T14" fmla="*/ 1 w 139"/>
                <a:gd name="T15" fmla="*/ 0 h 46"/>
                <a:gd name="T16" fmla="*/ 1 w 139"/>
                <a:gd name="T17" fmla="*/ 0 h 46"/>
                <a:gd name="T18" fmla="*/ 1 w 139"/>
                <a:gd name="T19" fmla="*/ 0 h 46"/>
                <a:gd name="T20" fmla="*/ 0 w 139"/>
                <a:gd name="T21" fmla="*/ 0 h 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46">
                  <a:moveTo>
                    <a:pt x="139" y="46"/>
                  </a:moveTo>
                  <a:lnTo>
                    <a:pt x="98" y="42"/>
                  </a:lnTo>
                  <a:lnTo>
                    <a:pt x="88" y="38"/>
                  </a:lnTo>
                  <a:lnTo>
                    <a:pt x="68" y="32"/>
                  </a:lnTo>
                  <a:lnTo>
                    <a:pt x="59" y="24"/>
                  </a:lnTo>
                  <a:lnTo>
                    <a:pt x="36" y="21"/>
                  </a:lnTo>
                  <a:lnTo>
                    <a:pt x="30" y="14"/>
                  </a:lnTo>
                  <a:lnTo>
                    <a:pt x="26" y="12"/>
                  </a:lnTo>
                  <a:lnTo>
                    <a:pt x="24" y="10"/>
                  </a:lnTo>
                  <a:lnTo>
                    <a:pt x="19" y="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874" name="Freeform 91"/>
            <p:cNvSpPr>
              <a:spLocks/>
            </p:cNvSpPr>
            <p:nvPr/>
          </p:nvSpPr>
          <p:spPr bwMode="auto">
            <a:xfrm>
              <a:off x="5246" y="1730"/>
              <a:ext cx="12" cy="99"/>
            </a:xfrm>
            <a:custGeom>
              <a:avLst/>
              <a:gdLst>
                <a:gd name="T0" fmla="*/ 0 w 63"/>
                <a:gd name="T1" fmla="*/ 20 h 494"/>
                <a:gd name="T2" fmla="*/ 0 w 63"/>
                <a:gd name="T3" fmla="*/ 19 h 494"/>
                <a:gd name="T4" fmla="*/ 0 w 63"/>
                <a:gd name="T5" fmla="*/ 19 h 494"/>
                <a:gd name="T6" fmla="*/ 1 w 63"/>
                <a:gd name="T7" fmla="*/ 16 h 494"/>
                <a:gd name="T8" fmla="*/ 0 w 63"/>
                <a:gd name="T9" fmla="*/ 15 h 494"/>
                <a:gd name="T10" fmla="*/ 0 w 63"/>
                <a:gd name="T11" fmla="*/ 12 h 494"/>
                <a:gd name="T12" fmla="*/ 1 w 63"/>
                <a:gd name="T13" fmla="*/ 12 h 494"/>
                <a:gd name="T14" fmla="*/ 1 w 63"/>
                <a:gd name="T15" fmla="*/ 12 h 494"/>
                <a:gd name="T16" fmla="*/ 1 w 63"/>
                <a:gd name="T17" fmla="*/ 11 h 494"/>
                <a:gd name="T18" fmla="*/ 1 w 63"/>
                <a:gd name="T19" fmla="*/ 10 h 494"/>
                <a:gd name="T20" fmla="*/ 1 w 63"/>
                <a:gd name="T21" fmla="*/ 9 h 494"/>
                <a:gd name="T22" fmla="*/ 1 w 63"/>
                <a:gd name="T23" fmla="*/ 7 h 494"/>
                <a:gd name="T24" fmla="*/ 2 w 63"/>
                <a:gd name="T25" fmla="*/ 7 h 494"/>
                <a:gd name="T26" fmla="*/ 2 w 63"/>
                <a:gd name="T27" fmla="*/ 5 h 494"/>
                <a:gd name="T28" fmla="*/ 2 w 63"/>
                <a:gd name="T29" fmla="*/ 4 h 494"/>
                <a:gd name="T30" fmla="*/ 2 w 63"/>
                <a:gd name="T31" fmla="*/ 3 h 494"/>
                <a:gd name="T32" fmla="*/ 2 w 63"/>
                <a:gd name="T33" fmla="*/ 2 h 494"/>
                <a:gd name="T34" fmla="*/ 2 w 63"/>
                <a:gd name="T35" fmla="*/ 0 h 4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3" h="494">
                  <a:moveTo>
                    <a:pt x="0" y="494"/>
                  </a:moveTo>
                  <a:lnTo>
                    <a:pt x="5" y="481"/>
                  </a:lnTo>
                  <a:lnTo>
                    <a:pt x="13" y="466"/>
                  </a:lnTo>
                  <a:lnTo>
                    <a:pt x="16" y="396"/>
                  </a:lnTo>
                  <a:lnTo>
                    <a:pt x="10" y="364"/>
                  </a:lnTo>
                  <a:lnTo>
                    <a:pt x="10" y="311"/>
                  </a:lnTo>
                  <a:lnTo>
                    <a:pt x="16" y="297"/>
                  </a:lnTo>
                  <a:lnTo>
                    <a:pt x="18" y="290"/>
                  </a:lnTo>
                  <a:lnTo>
                    <a:pt x="23" y="278"/>
                  </a:lnTo>
                  <a:lnTo>
                    <a:pt x="26" y="239"/>
                  </a:lnTo>
                  <a:lnTo>
                    <a:pt x="32" y="219"/>
                  </a:lnTo>
                  <a:lnTo>
                    <a:pt x="34" y="182"/>
                  </a:lnTo>
                  <a:lnTo>
                    <a:pt x="40" y="163"/>
                  </a:lnTo>
                  <a:lnTo>
                    <a:pt x="43" y="125"/>
                  </a:lnTo>
                  <a:lnTo>
                    <a:pt x="52" y="109"/>
                  </a:lnTo>
                  <a:lnTo>
                    <a:pt x="57" y="77"/>
                  </a:lnTo>
                  <a:lnTo>
                    <a:pt x="61" y="62"/>
                  </a:lnTo>
                  <a:lnTo>
                    <a:pt x="6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875" name="Freeform 92"/>
            <p:cNvSpPr>
              <a:spLocks/>
            </p:cNvSpPr>
            <p:nvPr/>
          </p:nvSpPr>
          <p:spPr bwMode="auto">
            <a:xfrm>
              <a:off x="5254" y="1622"/>
              <a:ext cx="7" cy="67"/>
            </a:xfrm>
            <a:custGeom>
              <a:avLst/>
              <a:gdLst>
                <a:gd name="T0" fmla="*/ 0 w 37"/>
                <a:gd name="T1" fmla="*/ 13 h 333"/>
                <a:gd name="T2" fmla="*/ 0 w 37"/>
                <a:gd name="T3" fmla="*/ 12 h 333"/>
                <a:gd name="T4" fmla="*/ 0 w 37"/>
                <a:gd name="T5" fmla="*/ 11 h 333"/>
                <a:gd name="T6" fmla="*/ 0 w 37"/>
                <a:gd name="T7" fmla="*/ 9 h 333"/>
                <a:gd name="T8" fmla="*/ 1 w 37"/>
                <a:gd name="T9" fmla="*/ 8 h 333"/>
                <a:gd name="T10" fmla="*/ 1 w 37"/>
                <a:gd name="T11" fmla="*/ 6 h 333"/>
                <a:gd name="T12" fmla="*/ 1 w 37"/>
                <a:gd name="T13" fmla="*/ 5 h 333"/>
                <a:gd name="T14" fmla="*/ 1 w 37"/>
                <a:gd name="T15" fmla="*/ 3 h 333"/>
                <a:gd name="T16" fmla="*/ 1 w 37"/>
                <a:gd name="T17" fmla="*/ 2 h 333"/>
                <a:gd name="T18" fmla="*/ 1 w 37"/>
                <a:gd name="T19" fmla="*/ 0 h 3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7" h="333">
                  <a:moveTo>
                    <a:pt x="0" y="333"/>
                  </a:moveTo>
                  <a:lnTo>
                    <a:pt x="2" y="301"/>
                  </a:lnTo>
                  <a:lnTo>
                    <a:pt x="4" y="283"/>
                  </a:lnTo>
                  <a:lnTo>
                    <a:pt x="9" y="222"/>
                  </a:lnTo>
                  <a:lnTo>
                    <a:pt x="19" y="195"/>
                  </a:lnTo>
                  <a:lnTo>
                    <a:pt x="23" y="150"/>
                  </a:lnTo>
                  <a:lnTo>
                    <a:pt x="29" y="125"/>
                  </a:lnTo>
                  <a:lnTo>
                    <a:pt x="32" y="72"/>
                  </a:lnTo>
                  <a:lnTo>
                    <a:pt x="35" y="53"/>
                  </a:lnTo>
                  <a:lnTo>
                    <a:pt x="3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876" name="Freeform 93"/>
            <p:cNvSpPr>
              <a:spLocks/>
            </p:cNvSpPr>
            <p:nvPr/>
          </p:nvSpPr>
          <p:spPr bwMode="auto">
            <a:xfrm>
              <a:off x="5282" y="1599"/>
              <a:ext cx="1" cy="5"/>
            </a:xfrm>
            <a:custGeom>
              <a:avLst/>
              <a:gdLst>
                <a:gd name="T0" fmla="*/ 0 w 1"/>
                <a:gd name="T1" fmla="*/ 0 h 23"/>
                <a:gd name="T2" fmla="*/ 0 w 1"/>
                <a:gd name="T3" fmla="*/ 0 h 23"/>
                <a:gd name="T4" fmla="*/ 0 w 1"/>
                <a:gd name="T5" fmla="*/ 1 h 23"/>
                <a:gd name="T6" fmla="*/ 0 60000 65536"/>
                <a:gd name="T7" fmla="*/ 0 60000 65536"/>
                <a:gd name="T8" fmla="*/ 0 60000 65536"/>
              </a:gdLst>
              <a:ahLst/>
              <a:cxnLst>
                <a:cxn ang="T6">
                  <a:pos x="T0" y="T1"/>
                </a:cxn>
                <a:cxn ang="T7">
                  <a:pos x="T2" y="T3"/>
                </a:cxn>
                <a:cxn ang="T8">
                  <a:pos x="T4" y="T5"/>
                </a:cxn>
              </a:cxnLst>
              <a:rect l="0" t="0" r="r" b="b"/>
              <a:pathLst>
                <a:path w="1" h="23">
                  <a:moveTo>
                    <a:pt x="0" y="0"/>
                  </a:moveTo>
                  <a:lnTo>
                    <a:pt x="0" y="6"/>
                  </a:lnTo>
                  <a:lnTo>
                    <a:pt x="0" y="2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877" name="Freeform 94"/>
            <p:cNvSpPr>
              <a:spLocks/>
            </p:cNvSpPr>
            <p:nvPr/>
          </p:nvSpPr>
          <p:spPr bwMode="auto">
            <a:xfrm>
              <a:off x="5282" y="1604"/>
              <a:ext cx="28" cy="1"/>
            </a:xfrm>
            <a:custGeom>
              <a:avLst/>
              <a:gdLst>
                <a:gd name="T0" fmla="*/ 0 w 139"/>
                <a:gd name="T1" fmla="*/ 0 h 1"/>
                <a:gd name="T2" fmla="*/ 1 w 139"/>
                <a:gd name="T3" fmla="*/ 0 h 1"/>
                <a:gd name="T4" fmla="*/ 6 w 139"/>
                <a:gd name="T5" fmla="*/ 0 h 1"/>
                <a:gd name="T6" fmla="*/ 0 60000 65536"/>
                <a:gd name="T7" fmla="*/ 0 60000 65536"/>
                <a:gd name="T8" fmla="*/ 0 60000 65536"/>
              </a:gdLst>
              <a:ahLst/>
              <a:cxnLst>
                <a:cxn ang="T6">
                  <a:pos x="T0" y="T1"/>
                </a:cxn>
                <a:cxn ang="T7">
                  <a:pos x="T2" y="T3"/>
                </a:cxn>
                <a:cxn ang="T8">
                  <a:pos x="T4" y="T5"/>
                </a:cxn>
              </a:cxnLst>
              <a:rect l="0" t="0" r="r" b="b"/>
              <a:pathLst>
                <a:path w="139" h="1">
                  <a:moveTo>
                    <a:pt x="0" y="0"/>
                  </a:moveTo>
                  <a:lnTo>
                    <a:pt x="35" y="0"/>
                  </a:lnTo>
                  <a:lnTo>
                    <a:pt x="13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878" name="Freeform 95"/>
            <p:cNvSpPr>
              <a:spLocks/>
            </p:cNvSpPr>
            <p:nvPr/>
          </p:nvSpPr>
          <p:spPr bwMode="auto">
            <a:xfrm>
              <a:off x="5310" y="1599"/>
              <a:ext cx="1" cy="5"/>
            </a:xfrm>
            <a:custGeom>
              <a:avLst/>
              <a:gdLst>
                <a:gd name="T0" fmla="*/ 0 w 1"/>
                <a:gd name="T1" fmla="*/ 1 h 23"/>
                <a:gd name="T2" fmla="*/ 0 w 1"/>
                <a:gd name="T3" fmla="*/ 1 h 23"/>
                <a:gd name="T4" fmla="*/ 0 w 1"/>
                <a:gd name="T5" fmla="*/ 0 h 23"/>
                <a:gd name="T6" fmla="*/ 0 60000 65536"/>
                <a:gd name="T7" fmla="*/ 0 60000 65536"/>
                <a:gd name="T8" fmla="*/ 0 60000 65536"/>
              </a:gdLst>
              <a:ahLst/>
              <a:cxnLst>
                <a:cxn ang="T6">
                  <a:pos x="T0" y="T1"/>
                </a:cxn>
                <a:cxn ang="T7">
                  <a:pos x="T2" y="T3"/>
                </a:cxn>
                <a:cxn ang="T8">
                  <a:pos x="T4" y="T5"/>
                </a:cxn>
              </a:cxnLst>
              <a:rect l="0" t="0" r="r" b="b"/>
              <a:pathLst>
                <a:path w="1" h="23">
                  <a:moveTo>
                    <a:pt x="0" y="23"/>
                  </a:moveTo>
                  <a:lnTo>
                    <a:pt x="0" y="17"/>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879" name="Freeform 96"/>
            <p:cNvSpPr>
              <a:spLocks/>
            </p:cNvSpPr>
            <p:nvPr/>
          </p:nvSpPr>
          <p:spPr bwMode="auto">
            <a:xfrm>
              <a:off x="5282" y="1599"/>
              <a:ext cx="28" cy="1"/>
            </a:xfrm>
            <a:custGeom>
              <a:avLst/>
              <a:gdLst>
                <a:gd name="T0" fmla="*/ 6 w 139"/>
                <a:gd name="T1" fmla="*/ 0 h 1"/>
                <a:gd name="T2" fmla="*/ 4 w 139"/>
                <a:gd name="T3" fmla="*/ 0 h 1"/>
                <a:gd name="T4" fmla="*/ 0 w 139"/>
                <a:gd name="T5" fmla="*/ 0 h 1"/>
                <a:gd name="T6" fmla="*/ 0 60000 65536"/>
                <a:gd name="T7" fmla="*/ 0 60000 65536"/>
                <a:gd name="T8" fmla="*/ 0 60000 65536"/>
              </a:gdLst>
              <a:ahLst/>
              <a:cxnLst>
                <a:cxn ang="T6">
                  <a:pos x="T0" y="T1"/>
                </a:cxn>
                <a:cxn ang="T7">
                  <a:pos x="T2" y="T3"/>
                </a:cxn>
                <a:cxn ang="T8">
                  <a:pos x="T4" y="T5"/>
                </a:cxn>
              </a:cxnLst>
              <a:rect l="0" t="0" r="r" b="b"/>
              <a:pathLst>
                <a:path w="139" h="1">
                  <a:moveTo>
                    <a:pt x="139" y="0"/>
                  </a:moveTo>
                  <a:lnTo>
                    <a:pt x="104"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880" name="Freeform 97"/>
            <p:cNvSpPr>
              <a:spLocks/>
            </p:cNvSpPr>
            <p:nvPr/>
          </p:nvSpPr>
          <p:spPr bwMode="auto">
            <a:xfrm>
              <a:off x="5282" y="1611"/>
              <a:ext cx="4" cy="30"/>
            </a:xfrm>
            <a:custGeom>
              <a:avLst/>
              <a:gdLst>
                <a:gd name="T0" fmla="*/ 0 w 23"/>
                <a:gd name="T1" fmla="*/ 0 h 149"/>
                <a:gd name="T2" fmla="*/ 0 w 23"/>
                <a:gd name="T3" fmla="*/ 4 h 149"/>
                <a:gd name="T4" fmla="*/ 0 w 23"/>
                <a:gd name="T5" fmla="*/ 6 h 149"/>
                <a:gd name="T6" fmla="*/ 1 w 23"/>
                <a:gd name="T7" fmla="*/ 6 h 1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149">
                  <a:moveTo>
                    <a:pt x="0" y="0"/>
                  </a:moveTo>
                  <a:lnTo>
                    <a:pt x="1" y="107"/>
                  </a:lnTo>
                  <a:lnTo>
                    <a:pt x="8" y="138"/>
                  </a:lnTo>
                  <a:lnTo>
                    <a:pt x="23" y="14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881" name="Freeform 98"/>
            <p:cNvSpPr>
              <a:spLocks/>
            </p:cNvSpPr>
            <p:nvPr/>
          </p:nvSpPr>
          <p:spPr bwMode="auto">
            <a:xfrm>
              <a:off x="5286" y="1641"/>
              <a:ext cx="19" cy="1"/>
            </a:xfrm>
            <a:custGeom>
              <a:avLst/>
              <a:gdLst>
                <a:gd name="T0" fmla="*/ 0 w 94"/>
                <a:gd name="T1" fmla="*/ 0 h 1"/>
                <a:gd name="T2" fmla="*/ 1 w 94"/>
                <a:gd name="T3" fmla="*/ 0 h 1"/>
                <a:gd name="T4" fmla="*/ 4 w 94"/>
                <a:gd name="T5" fmla="*/ 0 h 1"/>
                <a:gd name="T6" fmla="*/ 0 60000 65536"/>
                <a:gd name="T7" fmla="*/ 0 60000 65536"/>
                <a:gd name="T8" fmla="*/ 0 60000 65536"/>
              </a:gdLst>
              <a:ahLst/>
              <a:cxnLst>
                <a:cxn ang="T6">
                  <a:pos x="T0" y="T1"/>
                </a:cxn>
                <a:cxn ang="T7">
                  <a:pos x="T2" y="T3"/>
                </a:cxn>
                <a:cxn ang="T8">
                  <a:pos x="T4" y="T5"/>
                </a:cxn>
              </a:cxnLst>
              <a:rect l="0" t="0" r="r" b="b"/>
              <a:pathLst>
                <a:path w="94" h="1">
                  <a:moveTo>
                    <a:pt x="0" y="0"/>
                  </a:moveTo>
                  <a:lnTo>
                    <a:pt x="24" y="0"/>
                  </a:lnTo>
                  <a:lnTo>
                    <a:pt x="9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882" name="Freeform 99"/>
            <p:cNvSpPr>
              <a:spLocks/>
            </p:cNvSpPr>
            <p:nvPr/>
          </p:nvSpPr>
          <p:spPr bwMode="auto">
            <a:xfrm>
              <a:off x="5305" y="1631"/>
              <a:ext cx="5" cy="10"/>
            </a:xfrm>
            <a:custGeom>
              <a:avLst/>
              <a:gdLst>
                <a:gd name="T0" fmla="*/ 0 w 23"/>
                <a:gd name="T1" fmla="*/ 2 h 46"/>
                <a:gd name="T2" fmla="*/ 0 w 23"/>
                <a:gd name="T3" fmla="*/ 2 h 46"/>
                <a:gd name="T4" fmla="*/ 1 w 23"/>
                <a:gd name="T5" fmla="*/ 1 h 46"/>
                <a:gd name="T6" fmla="*/ 1 w 23"/>
                <a:gd name="T7" fmla="*/ 0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46">
                  <a:moveTo>
                    <a:pt x="0" y="46"/>
                  </a:moveTo>
                  <a:lnTo>
                    <a:pt x="8" y="34"/>
                  </a:lnTo>
                  <a:lnTo>
                    <a:pt x="16" y="22"/>
                  </a:lnTo>
                  <a:lnTo>
                    <a:pt x="2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883" name="Freeform 100"/>
            <p:cNvSpPr>
              <a:spLocks/>
            </p:cNvSpPr>
            <p:nvPr/>
          </p:nvSpPr>
          <p:spPr bwMode="auto">
            <a:xfrm>
              <a:off x="5310" y="1609"/>
              <a:ext cx="1" cy="22"/>
            </a:xfrm>
            <a:custGeom>
              <a:avLst/>
              <a:gdLst>
                <a:gd name="T0" fmla="*/ 0 w 1"/>
                <a:gd name="T1" fmla="*/ 4 h 113"/>
                <a:gd name="T2" fmla="*/ 0 w 1"/>
                <a:gd name="T3" fmla="*/ 3 h 113"/>
                <a:gd name="T4" fmla="*/ 0 w 1"/>
                <a:gd name="T5" fmla="*/ 0 h 113"/>
                <a:gd name="T6" fmla="*/ 0 60000 65536"/>
                <a:gd name="T7" fmla="*/ 0 60000 65536"/>
                <a:gd name="T8" fmla="*/ 0 60000 65536"/>
              </a:gdLst>
              <a:ahLst/>
              <a:cxnLst>
                <a:cxn ang="T6">
                  <a:pos x="T0" y="T1"/>
                </a:cxn>
                <a:cxn ang="T7">
                  <a:pos x="T2" y="T3"/>
                </a:cxn>
                <a:cxn ang="T8">
                  <a:pos x="T4" y="T5"/>
                </a:cxn>
              </a:cxnLst>
              <a:rect l="0" t="0" r="r" b="b"/>
              <a:pathLst>
                <a:path w="1" h="113">
                  <a:moveTo>
                    <a:pt x="0" y="113"/>
                  </a:moveTo>
                  <a:lnTo>
                    <a:pt x="0" y="85"/>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884" name="Freeform 101"/>
            <p:cNvSpPr>
              <a:spLocks/>
            </p:cNvSpPr>
            <p:nvPr/>
          </p:nvSpPr>
          <p:spPr bwMode="auto">
            <a:xfrm>
              <a:off x="5280" y="1608"/>
              <a:ext cx="30" cy="1"/>
            </a:xfrm>
            <a:custGeom>
              <a:avLst/>
              <a:gdLst>
                <a:gd name="T0" fmla="*/ 6 w 147"/>
                <a:gd name="T1" fmla="*/ 0 h 1"/>
                <a:gd name="T2" fmla="*/ 4 w 147"/>
                <a:gd name="T3" fmla="*/ 0 h 1"/>
                <a:gd name="T4" fmla="*/ 0 w 147"/>
                <a:gd name="T5" fmla="*/ 0 h 1"/>
                <a:gd name="T6" fmla="*/ 0 60000 65536"/>
                <a:gd name="T7" fmla="*/ 0 60000 65536"/>
                <a:gd name="T8" fmla="*/ 0 60000 65536"/>
              </a:gdLst>
              <a:ahLst/>
              <a:cxnLst>
                <a:cxn ang="T6">
                  <a:pos x="T0" y="T1"/>
                </a:cxn>
                <a:cxn ang="T7">
                  <a:pos x="T2" y="T3"/>
                </a:cxn>
                <a:cxn ang="T8">
                  <a:pos x="T4" y="T5"/>
                </a:cxn>
              </a:cxnLst>
              <a:rect l="0" t="0" r="r" b="b"/>
              <a:pathLst>
                <a:path w="147" h="1">
                  <a:moveTo>
                    <a:pt x="147" y="0"/>
                  </a:moveTo>
                  <a:lnTo>
                    <a:pt x="110"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885" name="Freeform 102"/>
            <p:cNvSpPr>
              <a:spLocks/>
            </p:cNvSpPr>
            <p:nvPr/>
          </p:nvSpPr>
          <p:spPr bwMode="auto">
            <a:xfrm>
              <a:off x="5388" y="1608"/>
              <a:ext cx="16" cy="67"/>
            </a:xfrm>
            <a:custGeom>
              <a:avLst/>
              <a:gdLst>
                <a:gd name="T0" fmla="*/ 0 w 84"/>
                <a:gd name="T1" fmla="*/ 0 h 332"/>
                <a:gd name="T2" fmla="*/ 0 w 84"/>
                <a:gd name="T3" fmla="*/ 1 h 332"/>
                <a:gd name="T4" fmla="*/ 1 w 84"/>
                <a:gd name="T5" fmla="*/ 1 h 332"/>
                <a:gd name="T6" fmla="*/ 1 w 84"/>
                <a:gd name="T7" fmla="*/ 1 h 332"/>
                <a:gd name="T8" fmla="*/ 1 w 84"/>
                <a:gd name="T9" fmla="*/ 2 h 332"/>
                <a:gd name="T10" fmla="*/ 1 w 84"/>
                <a:gd name="T11" fmla="*/ 4 h 332"/>
                <a:gd name="T12" fmla="*/ 1 w 84"/>
                <a:gd name="T13" fmla="*/ 4 h 332"/>
                <a:gd name="T14" fmla="*/ 1 w 84"/>
                <a:gd name="T15" fmla="*/ 5 h 332"/>
                <a:gd name="T16" fmla="*/ 2 w 84"/>
                <a:gd name="T17" fmla="*/ 5 h 332"/>
                <a:gd name="T18" fmla="*/ 2 w 84"/>
                <a:gd name="T19" fmla="*/ 6 h 332"/>
                <a:gd name="T20" fmla="*/ 2 w 84"/>
                <a:gd name="T21" fmla="*/ 7 h 332"/>
                <a:gd name="T22" fmla="*/ 2 w 84"/>
                <a:gd name="T23" fmla="*/ 7 h 332"/>
                <a:gd name="T24" fmla="*/ 2 w 84"/>
                <a:gd name="T25" fmla="*/ 8 h 332"/>
                <a:gd name="T26" fmla="*/ 3 w 84"/>
                <a:gd name="T27" fmla="*/ 10 h 332"/>
                <a:gd name="T28" fmla="*/ 3 w 84"/>
                <a:gd name="T29" fmla="*/ 10 h 332"/>
                <a:gd name="T30" fmla="*/ 3 w 84"/>
                <a:gd name="T31" fmla="*/ 14 h 3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4" h="332">
                  <a:moveTo>
                    <a:pt x="0" y="0"/>
                  </a:moveTo>
                  <a:lnTo>
                    <a:pt x="5" y="15"/>
                  </a:lnTo>
                  <a:lnTo>
                    <a:pt x="15" y="24"/>
                  </a:lnTo>
                  <a:lnTo>
                    <a:pt x="22" y="34"/>
                  </a:lnTo>
                  <a:lnTo>
                    <a:pt x="31" y="52"/>
                  </a:lnTo>
                  <a:lnTo>
                    <a:pt x="32" y="87"/>
                  </a:lnTo>
                  <a:lnTo>
                    <a:pt x="36" y="104"/>
                  </a:lnTo>
                  <a:lnTo>
                    <a:pt x="39" y="115"/>
                  </a:lnTo>
                  <a:lnTo>
                    <a:pt x="45" y="126"/>
                  </a:lnTo>
                  <a:lnTo>
                    <a:pt x="52" y="142"/>
                  </a:lnTo>
                  <a:lnTo>
                    <a:pt x="54" y="168"/>
                  </a:lnTo>
                  <a:lnTo>
                    <a:pt x="61" y="185"/>
                  </a:lnTo>
                  <a:lnTo>
                    <a:pt x="68" y="201"/>
                  </a:lnTo>
                  <a:lnTo>
                    <a:pt x="71" y="236"/>
                  </a:lnTo>
                  <a:lnTo>
                    <a:pt x="77" y="254"/>
                  </a:lnTo>
                  <a:lnTo>
                    <a:pt x="84" y="33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Tree>
  </p:cSld>
  <p:clrMapOvr>
    <a:masterClrMapping/>
  </p:clrMapOvr>
  <p:transition spd="med">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2.5E-6 1.85185E-6 C 0.00017 -0.00139 2.5E-6 -0.00324 0.00069 -0.0044 C 0.00121 -0.00533 0.00243 -0.0051 0.00312 -0.00556 C 0.00538 -0.00718 0.00764 -0.00996 0.00972 -0.01204 C 0.02621 -0.01019 0.01805 -0.01297 0.02534 -0.00324 C 0.02604 0.00139 0.02673 0.00555 0.02778 0.00995 C 0.0276 0.01875 0.0309 0.06134 0.01719 0.06782 C 0.01371 0.07453 0.01076 0.07662 0.00486 0.07754 C -0.00139 0.08588 -0.01337 0.08009 -0.02049 0.07986 C -0.02431 0.07662 -0.02882 0.07291 -0.03125 0.06782 C -0.03403 0.06226 -0.03663 0.0537 -0.04028 0.0493 C -0.04167 0.04351 -0.04271 0.04213 -0.04514 0.03726 C -0.04722 0.0243 -0.04497 0.01064 -0.04271 -0.00209 C -0.04236 -0.00394 -0.04115 -0.00834 -0.04028 -0.00973 C -0.03906 -0.01181 -0.03611 -0.01528 -0.03611 -0.01528 C -0.03438 -0.02176 -0.02882 -0.03056 -0.02379 -0.03287 C -0.02275 -0.03426 -0.01893 -0.04005 -0.01736 -0.04051 C -0.01077 -0.0426 -0.00417 -0.0419 0.00243 -0.04491 C 0.00833 -0.04329 0.01389 -0.04213 0.01962 -0.03936 C 0.02257 -0.03496 0.02691 -0.03403 0.02951 -0.0294 C 0.0335 -0.02223 0.03541 -0.01621 0.03767 -0.00764 C 0.03923 -0.00186 0.04271 0.00301 0.04427 0.00879 C 0.04479 0.0162 0.04548 0.02152 0.04739 0.02847 C 0.04774 0.03171 0.04878 0.03495 0.04826 0.03819 C 0.04791 0.04074 0.046 0.04259 0.04496 0.0449 C 0.04444 0.04606 0.0434 0.04814 0.0434 0.04814 C 0.04149 0.05949 0.03975 0.08009 0.03437 0.08842 C 0.03142 0.09328 0.03003 0.09861 0.02534 0.10046 C 0.02205 0.10324 0.01909 0.10555 0.01545 0.10717 C 0.01354 0.11134 0.01232 0.11134 0.00885 0.1125 C 0.00295 0.11689 -0.00122 0.11713 -0.00834 0.11805 C -0.02431 0.11666 -0.03021 0.11481 -0.04427 0.1081 C -0.04636 0.10578 -0.04827 0.10324 -0.05 0.10046 C -0.05104 0.09652 -0.05504 0.08958 -0.05504 0.08958 C -0.05608 0.08449 -0.05903 0.08217 -0.06077 0.07754 C -0.06285 0.07199 -0.06406 0.06481 -0.06563 0.05902 C -0.06597 0.0581 -0.06684 0.05787 -0.06736 0.05694 C -0.06858 0.05486 -0.07292 0.04629 -0.07379 0.04375 C -0.07552 0.03865 -0.07639 0.03379 -0.07709 0.02847 C -0.07674 0.01226 -0.07743 0.00162 -0.07309 -0.01204 C -0.06962 -0.02315 -0.06563 -0.01991 -0.0599 -0.02616 C -0.05452 -0.03218 -0.04722 -0.03959 -0.04028 -0.04144 C -0.03646 -0.04514 -0.03472 -0.04977 -0.03125 -0.05348 C -0.02917 -0.05579 -0.02639 -0.06227 -0.02639 -0.06227 C -0.01302 -0.06065 -0.01233 -0.06644 0.00069 -0.06783 C 0.0059 -0.06829 0.01111 -0.06852 0.01632 -0.06875 C 0.02569 -0.07199 0.02587 -0.0713 0.0401 -0.07223 C 0.04479 -0.0713 0.04878 -0.06945 0.05312 -0.06783 C 0.05625 -0.06366 0.05746 -0.05926 0.05972 -0.05463 C 0.06059 -0.05 0.0618 -0.04653 0.06389 -0.0426 C 0.06597 -0.03195 0.06302 -0.04329 0.06719 -0.03611 C 0.07031 -0.03079 0.06458 -0.03426 0.07048 -0.03172 C 0.07326 -0.0257 0.07413 -0.01899 0.07691 -0.0132 C 0.07725 0.00162 0.07604 0.01319 0.07951 0.02615 C 0.08021 0.04305 0.08212 0.06435 0.07691 0.08078 C 0.07534 0.08564 0.07031 0.09722 0.06788 0.10046 C 0.06614 0.10277 0.06215 0.10601 0.06215 0.10601 C 0.06007 0.11041 0.05764 0.11435 0.05486 0.11805 C 0.046 0.14652 0.03333 0.13981 0.00972 0.14097 C 0.00416 0.14351 -0.00174 0.14537 -0.00747 0.14745 C -0.01025 0.15023 -0.01216 0.15092 -0.01563 0.15185 C -0.02396 0.15115 -0.02865 0.1493 -0.03611 0.14652 C -0.03854 0.14421 -0.04167 0.14236 -0.04427 0.14097 C -0.04618 0.14004 -0.05 0.13889 -0.05 0.13889 C -0.05052 0.13819 -0.05104 0.13703 -0.05174 0.13657 C -0.05243 0.13611 -0.05347 0.13634 -0.05417 0.13564 C -0.05747 0.13194 -0.0566 0.1287 -0.06163 0.12685 C -0.06511 0.12176 -0.06632 0.11875 -0.07136 0.11689 C -0.07778 0.11134 -0.07049 0.11851 -0.07466 0.11157 C -0.0757 0.10972 -0.07743 0.10879 -0.07882 0.10717 C -0.08038 0.09976 -0.08368 0.09351 -0.08941 0.09189 C -0.09323 0.0868 -0.09341 0.09027 -0.09514 0.08194 C -0.09584 0.07893 -0.09688 0.07314 -0.09688 0.07314 C -0.0974 0.06273 -0.09688 0.04838 -0.10174 0.03935 C -0.10122 0.02407 -0.10278 -0.00255 -0.09514 -0.01644 C -0.09341 -0.02547 -0.08716 -0.03311 -0.08125 -0.0382 C -0.07865 -0.04283 -0.07743 -0.04723 -0.07379 -0.05024 C -0.0724 -0.05649 -0.06875 -0.06065 -0.06563 -0.06551 C -0.06424 -0.06783 -0.0632 -0.0713 -0.06077 -0.07223 C -0.0592 -0.07292 -0.05747 -0.07292 -0.05573 -0.07315 C -0.05295 -0.07732 -0.04757 -0.07801 -0.04358 -0.07986 C -0.04167 -0.08079 -0.03785 -0.08195 -0.03785 -0.08195 C -0.03281 -0.07963 -0.03195 -0.07986 -0.02795 -0.08519 C -0.02622 -0.0919 -0.02309 -0.09815 -0.02136 -0.10486 C -0.0158 -0.10301 -0.01684 -0.09977 -0.01406 -0.09399 C -0.01146 -0.06042 -0.01389 -0.09445 -0.01233 -0.01852 C -0.01216 -0.01412 -0.01163 -0.00556 -0.01163 -0.00556 " pathEditMode="relative" ptsTypes="ffffffffffffffffffffffffffffffffffffffffffffffffffffffffffffffffffffffffffffffffffffffA">
                                      <p:cBhvr>
                                        <p:cTn id="6" dur="5000" fill="hold"/>
                                        <p:tgtEl>
                                          <p:spTgt spid="170033"/>
                                        </p:tgtEl>
                                        <p:attrNameLst>
                                          <p:attrName>ppt_x</p:attrName>
                                          <p:attrName>ppt_y</p:attrName>
                                        </p:attrNameLst>
                                      </p:cBhvr>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path" presetSubtype="0" accel="50000" decel="50000" fill="hold" nodeType="clickEffect">
                                  <p:stCondLst>
                                    <p:cond delay="0"/>
                                  </p:stCondLst>
                                  <p:childTnLst>
                                    <p:animMotion origin="layout" path="M 2.77778E-7 2.59259E-6 C 0.01024 0.00254 0.00833 0.00231 0.02292 0.00116 C 0.02969 -0.00209 0.03785 -0.00116 0.04497 -0.00209 C 0.04531 -0.01736 0.04444 -0.03056 0.0474 -0.04468 C 0.04722 -0.04861 0.04583 -0.07084 0.0434 -0.07755 C 0.04167 -0.08218 0.03576 -0.07917 0.03194 -0.07963 C 0.02378 -0.08079 0.01615 -0.0831 0.00816 -0.08403 C -0.0099 -0.0838 -0.03542 -0.09838 -0.04601 -0.07871 C -0.04965 -0.06111 -0.04826 -0.04259 -0.05174 -0.025 C -0.05104 -0.00741 -0.05 0.01018 -0.0467 0.02731 C -0.03854 0.02546 -0.0349 0.01666 -0.02882 0.00995 C -0.02639 0.00717 -0.02622 0.00486 -0.02309 0.00324 C -0.02066 0.0037 -0.01788 0.00301 -0.01563 0.0044 C -0.01302 0.00602 -0.01146 0.00995 -0.00903 0.01203 C -0.00122 0.00926 -0.00069 0.01944 0.00156 0.02731 C 0.00226 0.02963 0.0033 0.03403 0.0033 0.03403 C 0.01233 0.03287 0.02118 0.03148 0.03021 0.03055 C 0.03403 0.02916 0.03542 0.02569 0.03681 0.02083 C 0.03889 0.02129 0.04219 0.02083 0.0434 0.02407 C 0.04392 0.02546 0.0434 0.02754 0.04427 0.02847 C 0.04601 0.03009 0.05764 0.03379 0.06059 0.03495 C 0.06493 0.01898 0.06215 0.03009 0.06215 -0.00972 C 0.06215 -0.03889 0.06372 -0.07384 0.05903 -0.10371 C 0.0526 -0.10139 0.04566 -0.10579 0.03924 -0.10695 C 0.03733 -0.10741 0.03542 -0.10764 0.03351 -0.1081 C 0.03125 -0.1088 0.02691 -0.11042 0.02691 -0.11042 C 0.01163 -0.10972 -0.00295 -0.10718 -0.01806 -0.10602 C -0.02431 -0.10718 -0.02882 -0.11158 -0.03524 -0.11366 C -0.03976 -0.11713 -0.04653 -0.11227 -0.05174 -0.11134 C -0.0526 -0.10996 -0.05313 -0.1081 -0.05417 -0.10695 C -0.05486 -0.10625 -0.0559 -0.10672 -0.0566 -0.10602 C -0.05729 -0.10533 -0.05677 -0.10347 -0.05747 -0.10278 C -0.05885 -0.10139 -0.06233 -0.10047 -0.06233 -0.10047 C -0.06319 -0.10093 -0.06632 -0.10347 -0.06649 -0.09931 C -0.06667 -0.09005 -0.06649 -0.03935 -0.06319 -0.02732 C -0.06267 -0.00949 -0.06285 0.00347 -0.06076 0.01967 C -0.06094 0.02338 -0.06094 0.02708 -0.06146 0.03055 C -0.06181 0.03287 -0.06319 0.03727 -0.06319 0.03727 C -0.06024 0.04074 -0.0566 0.03981 -0.0533 0.04259 C -0.0434 0.0412 -0.03472 0.04004 -0.02465 0.03935 C -0.0191 0.03773 -0.0151 0.0368 -0.00903 0.03611 C -0.00451 0.03403 0.00139 0.03241 0.0033 0.03935 C 0.00399 0.04722 0.00069 0.06111 0.00573 0.06342 C 0.02274 0.06111 0.03142 0.06203 0.05156 0.06342 C 0.05851 0.05509 0.07101 0.05949 0.07865 0.05903 C 0.07639 0.00092 0.07934 0.08264 0.07691 -0.00648 C 0.07674 -0.01088 0.07674 -0.01528 0.07622 -0.01968 C 0.07587 -0.02269 0.07448 -0.02847 0.07448 -0.02847 C 0.07431 -0.06019 0.07622 -0.0919 0.07378 -0.12338 C 0.07361 -0.12639 0.06944 -0.12408 0.06719 -0.12454 C 0.06528 -0.125 0.06146 -0.12662 0.06146 -0.12662 C 0.05347 -0.12639 0.04566 -0.12662 0.03767 -0.1257 C 0.03646 -0.12547 0.03559 -0.12384 0.03437 -0.12338 C 0.02986 -0.12153 0.02517 -0.12176 0.02049 -0.1213 C 0.01875 -0.1206 0.01701 -0.11898 0.01545 -0.1213 C 0.01493 -0.12222 0.01545 -0.12408 0.01476 -0.12454 C 0.01319 -0.1257 0.01146 -0.12523 0.00972 -0.1257 C 0.0092 -0.12824 0.00937 -0.13056 0.00642 -0.13009 C 0.00642 -0.13009 0.00035 -0.12732 -0.00087 -0.12662 C -0.00417 -0.125 -0.00799 -0.12593 -0.01146 -0.1257 C -0.02517 -0.12639 -0.03628 -0.12732 -0.04931 -0.13102 C -0.05486 -0.12963 -0.05556 -0.12824 -0.06146 -0.13102 C -0.06319 -0.13172 -0.06649 -0.13334 -0.06649 -0.13334 C -0.0684 -0.13287 -0.07066 -0.13357 -0.07222 -0.13218 C -0.07448 -0.13033 -0.07517 -0.12616 -0.07708 -0.12338 C -0.07847 -0.11806 -0.07778 -0.11551 -0.08212 -0.11898 C -0.08229 -0.12014 -0.08194 -0.12246 -0.08281 -0.12246 C -0.08368 -0.12246 -0.08351 -0.12014 -0.08368 -0.11898 C -0.0842 -0.11644 -0.08524 -0.11134 -0.08524 -0.11134 C -0.08507 -0.10047 -0.08646 -0.0669 -0.08281 -0.05347 C -0.08281 -0.05255 -0.08003 -0.01597 -0.08698 -0.00764 C -0.0849 0.00046 -0.08559 -0.00324 -0.08455 0.00324 C -0.0842 0.01898 -0.0842 0.03449 -0.08368 0.05023 C -0.08351 0.05555 -0.08038 0.06574 -0.08038 0.06574 C -0.06458 0.06435 -0.04948 0.06203 -0.03368 0.06134 C -0.02708 0.05833 -0.02396 0.05671 -0.01649 0.05578 C -0.01563 0.05532 -0.01493 0.05463 -0.01406 0.05463 C -0.01163 0.05463 -0.00903 0.05509 -0.0066 0.05578 C -0.00295 0.05694 -0.00208 0.06296 0.00156 0.06458 C 0.00556 0.06944 0.00174 0.06366 0.00243 0.06991 C 0.0026 0.07129 0.00365 0.07222 0.00399 0.07338 C 0.00469 0.07546 0.00573 0.07986 0.00573 0.07986 C 0.0059 0.08171 0.00503 0.08495 0.00642 0.08541 C 0.01649 0.08866 0.02726 0.08657 0.03767 0.0875 C 0.0441 0.08889 0.04722 0.08958 0.05399 0.08866 C 0.06042 0.0868 0.06649 0.08449 0.07292 0.0831 C 0.07326 0.08287 0.07726 0.08102 0.07778 0.08102 C 0.07969 0.08125 0.08351 0.0831 0.08351 0.0831 C 0.08889 0.08125 0.08941 0.08588 0.09097 0.07986 C 0.09167 0.05602 0.09479 0.03148 0.09097 0.00764 C 0.09028 -0.01343 0.09097 -0.01829 0.08681 -0.0338 C 0.08767 -0.0625 0.08906 -0.09121 0.09497 -0.11898 C 0.09427 -0.12871 0.09288 -0.13704 0.09097 -0.1463 C 0.08194 -0.14491 0.07413 -0.14283 0.06476 -0.14213 C 0.0559 -0.14074 0.04722 -0.13935 0.03854 -0.13773 C 0.03715 -0.13704 0.03576 -0.13611 0.03437 -0.13542 C 0.03247 -0.13449 0.02865 -0.13334 0.02865 -0.13334 C 0.0125 -0.13357 -0.00365 -0.13357 -0.01979 -0.13426 C -0.02274 -0.13426 -0.02587 -0.13472 -0.02882 -0.13542 C -0.03056 -0.13588 -0.03368 -0.13773 -0.03368 -0.13773 C -0.0375 -0.1456 -0.04253 -0.14167 -0.05 -0.14097 C -0.05434 -0.14144 -0.05885 -0.14398 -0.06319 -0.14306 C -0.0658 -0.14259 -0.06806 -0.13982 -0.07049 -0.13866 C -0.07465 -0.13658 -0.07934 -0.13727 -0.08368 -0.13658 C -0.08819 -0.13449 -0.09514 -0.13611 -0.1 -0.13542 C -0.09948 -0.12037 -0.09809 -0.10533 -0.09514 -0.09074 C -0.09549 -0.08033 -0.09427 -0.06134 -0.09757 -0.04908 C -0.09809 -0.025 -0.09983 -0.00185 -0.10087 0.02199 C -0.10052 0.03657 -0.10035 0.05116 -0.1 0.06574 C -0.09965 0.075 -0.10087 0.08009 -0.09427 0.08194 C -0.08698 0.07916 -0.09531 0.08194 -0.07795 0.08194 C -0.05226 0.08194 -0.03299 0.08102 -0.00833 0.07986 C -0.00434 0.07639 -0.00104 0.07801 0.0033 0.07986 C 0.0066 0.06435 0.00486 0.04398 0.00573 0.02731 C 0.00399 0.0081 0.00486 0.02083 0.00486 -0.01088 " pathEditMode="relative" ptsTypes="ffffffffffffffffffffffffffffffffffffffffffffffffffffffffffffffffffffffffffffffffffffffffffffffffffffffffffffffffffA">
                                      <p:cBhvr>
                                        <p:cTn id="10" dur="5000" fill="hold"/>
                                        <p:tgtEl>
                                          <p:spTgt spid="17006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7" name="Rectangle 4"/>
          <p:cNvSpPr>
            <a:spLocks noGrp="1" noChangeArrowheads="1"/>
          </p:cNvSpPr>
          <p:nvPr>
            <p:ph type="title"/>
          </p:nvPr>
        </p:nvSpPr>
        <p:spPr>
          <a:xfrm>
            <a:off x="457200" y="76200"/>
            <a:ext cx="8229600" cy="1143000"/>
          </a:xfrm>
          <a:noFill/>
        </p:spPr>
        <p:txBody>
          <a:bodyPr/>
          <a:lstStyle/>
          <a:p>
            <a:pPr eaLnBrk="1" hangingPunct="1"/>
            <a:r>
              <a:rPr lang="en-US" altLang="en-US" sz="4000" smtClean="0"/>
              <a:t>Can’t Find Your Point or </a:t>
            </a:r>
            <a:br>
              <a:rPr lang="en-US" altLang="en-US" sz="4000" smtClean="0"/>
            </a:br>
            <a:r>
              <a:rPr lang="en-US" altLang="en-US" sz="4000" smtClean="0"/>
              <a:t>Forget Your Pace Count</a:t>
            </a:r>
          </a:p>
        </p:txBody>
      </p:sp>
      <p:sp>
        <p:nvSpPr>
          <p:cNvPr id="164868" name="Rectangle 5"/>
          <p:cNvSpPr>
            <a:spLocks noGrp="1" noChangeArrowheads="1"/>
          </p:cNvSpPr>
          <p:nvPr>
            <p:ph idx="1"/>
          </p:nvPr>
        </p:nvSpPr>
        <p:spPr>
          <a:xfrm>
            <a:off x="152400" y="1219200"/>
            <a:ext cx="8686800" cy="2438400"/>
          </a:xfrm>
          <a:noFill/>
        </p:spPr>
        <p:txBody>
          <a:bodyPr/>
          <a:lstStyle/>
          <a:p>
            <a:pPr marL="1371600" lvl="2" indent="-457200" eaLnBrk="1" hangingPunct="1"/>
            <a:r>
              <a:rPr lang="en-US" altLang="en-US" smtClean="0"/>
              <a:t>If you are walking on your pace count and lose track totally, do a back azimuth to where you had come from</a:t>
            </a:r>
          </a:p>
          <a:p>
            <a:pPr marL="1371600" lvl="2" indent="-457200" eaLnBrk="1" hangingPunct="1"/>
            <a:r>
              <a:rPr lang="en-US" altLang="en-US" smtClean="0"/>
              <a:t>If you get to the end of your pace count and can’t find your point anywhere, do a back azimuth and return to the point you were and try again</a:t>
            </a:r>
          </a:p>
        </p:txBody>
      </p:sp>
      <p:sp>
        <p:nvSpPr>
          <p:cNvPr id="164866"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
        <p:nvSpPr>
          <p:cNvPr id="195593" name="Text Box 9"/>
          <p:cNvSpPr txBox="1">
            <a:spLocks noChangeArrowheads="1"/>
          </p:cNvSpPr>
          <p:nvPr/>
        </p:nvSpPr>
        <p:spPr bwMode="auto">
          <a:xfrm>
            <a:off x="5638800" y="3886200"/>
            <a:ext cx="1936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t>SHOOT</a:t>
            </a:r>
          </a:p>
          <a:p>
            <a:pPr algn="ctr" eaLnBrk="1" hangingPunct="1">
              <a:spcBef>
                <a:spcPct val="0"/>
              </a:spcBef>
              <a:buFontTx/>
              <a:buNone/>
            </a:pPr>
            <a:r>
              <a:rPr lang="en-US" altLang="en-US" sz="1800" b="1"/>
              <a:t>BACK AZIMUTH</a:t>
            </a:r>
          </a:p>
        </p:txBody>
      </p:sp>
      <p:grpSp>
        <p:nvGrpSpPr>
          <p:cNvPr id="195601" name="Group 17"/>
          <p:cNvGrpSpPr>
            <a:grpSpLocks/>
          </p:cNvGrpSpPr>
          <p:nvPr/>
        </p:nvGrpSpPr>
        <p:grpSpPr bwMode="auto">
          <a:xfrm>
            <a:off x="609600" y="4876800"/>
            <a:ext cx="457200" cy="1004888"/>
            <a:chOff x="5216" y="1431"/>
            <a:chExt cx="225" cy="681"/>
          </a:xfrm>
        </p:grpSpPr>
        <p:sp>
          <p:nvSpPr>
            <p:cNvPr id="164881" name="Freeform 18"/>
            <p:cNvSpPr>
              <a:spLocks/>
            </p:cNvSpPr>
            <p:nvPr/>
          </p:nvSpPr>
          <p:spPr bwMode="auto">
            <a:xfrm>
              <a:off x="5232" y="1564"/>
              <a:ext cx="199" cy="273"/>
            </a:xfrm>
            <a:custGeom>
              <a:avLst/>
              <a:gdLst>
                <a:gd name="T0" fmla="*/ 36 w 994"/>
                <a:gd name="T1" fmla="*/ 30 h 1366"/>
                <a:gd name="T2" fmla="*/ 39 w 994"/>
                <a:gd name="T3" fmla="*/ 33 h 1366"/>
                <a:gd name="T4" fmla="*/ 38 w 994"/>
                <a:gd name="T5" fmla="*/ 34 h 1366"/>
                <a:gd name="T6" fmla="*/ 37 w 994"/>
                <a:gd name="T7" fmla="*/ 35 h 1366"/>
                <a:gd name="T8" fmla="*/ 38 w 994"/>
                <a:gd name="T9" fmla="*/ 41 h 1366"/>
                <a:gd name="T10" fmla="*/ 38 w 994"/>
                <a:gd name="T11" fmla="*/ 45 h 1366"/>
                <a:gd name="T12" fmla="*/ 39 w 994"/>
                <a:gd name="T13" fmla="*/ 49 h 1366"/>
                <a:gd name="T14" fmla="*/ 40 w 994"/>
                <a:gd name="T15" fmla="*/ 51 h 1366"/>
                <a:gd name="T16" fmla="*/ 39 w 994"/>
                <a:gd name="T17" fmla="*/ 52 h 1366"/>
                <a:gd name="T18" fmla="*/ 37 w 994"/>
                <a:gd name="T19" fmla="*/ 51 h 1366"/>
                <a:gd name="T20" fmla="*/ 35 w 994"/>
                <a:gd name="T21" fmla="*/ 50 h 1366"/>
                <a:gd name="T22" fmla="*/ 35 w 994"/>
                <a:gd name="T23" fmla="*/ 48 h 1366"/>
                <a:gd name="T24" fmla="*/ 35 w 994"/>
                <a:gd name="T25" fmla="*/ 42 h 1366"/>
                <a:gd name="T26" fmla="*/ 35 w 994"/>
                <a:gd name="T27" fmla="*/ 41 h 1366"/>
                <a:gd name="T28" fmla="*/ 34 w 994"/>
                <a:gd name="T29" fmla="*/ 40 h 1366"/>
                <a:gd name="T30" fmla="*/ 35 w 994"/>
                <a:gd name="T31" fmla="*/ 38 h 1366"/>
                <a:gd name="T32" fmla="*/ 33 w 994"/>
                <a:gd name="T33" fmla="*/ 36 h 1366"/>
                <a:gd name="T34" fmla="*/ 33 w 994"/>
                <a:gd name="T35" fmla="*/ 36 h 1366"/>
                <a:gd name="T36" fmla="*/ 32 w 994"/>
                <a:gd name="T37" fmla="*/ 37 h 1366"/>
                <a:gd name="T38" fmla="*/ 31 w 994"/>
                <a:gd name="T39" fmla="*/ 40 h 1366"/>
                <a:gd name="T40" fmla="*/ 32 w 994"/>
                <a:gd name="T41" fmla="*/ 44 h 1366"/>
                <a:gd name="T42" fmla="*/ 33 w 994"/>
                <a:gd name="T43" fmla="*/ 48 h 1366"/>
                <a:gd name="T44" fmla="*/ 34 w 994"/>
                <a:gd name="T45" fmla="*/ 48 h 1366"/>
                <a:gd name="T46" fmla="*/ 34 w 994"/>
                <a:gd name="T47" fmla="*/ 49 h 1366"/>
                <a:gd name="T48" fmla="*/ 34 w 994"/>
                <a:gd name="T49" fmla="*/ 51 h 1366"/>
                <a:gd name="T50" fmla="*/ 34 w 994"/>
                <a:gd name="T51" fmla="*/ 55 h 1366"/>
                <a:gd name="T52" fmla="*/ 4 w 994"/>
                <a:gd name="T53" fmla="*/ 33 h 1366"/>
                <a:gd name="T54" fmla="*/ 5 w 994"/>
                <a:gd name="T55" fmla="*/ 31 h 1366"/>
                <a:gd name="T56" fmla="*/ 5 w 994"/>
                <a:gd name="T57" fmla="*/ 30 h 1366"/>
                <a:gd name="T58" fmla="*/ 4 w 994"/>
                <a:gd name="T59" fmla="*/ 29 h 1366"/>
                <a:gd name="T60" fmla="*/ 4 w 994"/>
                <a:gd name="T61" fmla="*/ 28 h 1366"/>
                <a:gd name="T62" fmla="*/ 4 w 994"/>
                <a:gd name="T63" fmla="*/ 26 h 1366"/>
                <a:gd name="T64" fmla="*/ 3 w 994"/>
                <a:gd name="T65" fmla="*/ 25 h 1366"/>
                <a:gd name="T66" fmla="*/ 2 w 994"/>
                <a:gd name="T67" fmla="*/ 24 h 1366"/>
                <a:gd name="T68" fmla="*/ 1 w 994"/>
                <a:gd name="T69" fmla="*/ 24 h 1366"/>
                <a:gd name="T70" fmla="*/ 0 w 994"/>
                <a:gd name="T71" fmla="*/ 22 h 1366"/>
                <a:gd name="T72" fmla="*/ 0 w 994"/>
                <a:gd name="T73" fmla="*/ 20 h 1366"/>
                <a:gd name="T74" fmla="*/ 1 w 994"/>
                <a:gd name="T75" fmla="*/ 18 h 1366"/>
                <a:gd name="T76" fmla="*/ 2 w 994"/>
                <a:gd name="T77" fmla="*/ 17 h 1366"/>
                <a:gd name="T78" fmla="*/ 1 w 994"/>
                <a:gd name="T79" fmla="*/ 15 h 1366"/>
                <a:gd name="T80" fmla="*/ 2 w 994"/>
                <a:gd name="T81" fmla="*/ 13 h 1366"/>
                <a:gd name="T82" fmla="*/ 3 w 994"/>
                <a:gd name="T83" fmla="*/ 11 h 1366"/>
                <a:gd name="T84" fmla="*/ 4 w 994"/>
                <a:gd name="T85" fmla="*/ 9 h 1366"/>
                <a:gd name="T86" fmla="*/ 4 w 994"/>
                <a:gd name="T87" fmla="*/ 7 h 1366"/>
                <a:gd name="T88" fmla="*/ 6 w 994"/>
                <a:gd name="T89" fmla="*/ 3 h 1366"/>
                <a:gd name="T90" fmla="*/ 7 w 994"/>
                <a:gd name="T91" fmla="*/ 0 h 136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994" h="1366">
                  <a:moveTo>
                    <a:pt x="879" y="558"/>
                  </a:moveTo>
                  <a:lnTo>
                    <a:pt x="905" y="751"/>
                  </a:lnTo>
                  <a:lnTo>
                    <a:pt x="953" y="793"/>
                  </a:lnTo>
                  <a:lnTo>
                    <a:pt x="971" y="820"/>
                  </a:lnTo>
                  <a:lnTo>
                    <a:pt x="967" y="842"/>
                  </a:lnTo>
                  <a:lnTo>
                    <a:pt x="956" y="855"/>
                  </a:lnTo>
                  <a:lnTo>
                    <a:pt x="933" y="865"/>
                  </a:lnTo>
                  <a:lnTo>
                    <a:pt x="933" y="881"/>
                  </a:lnTo>
                  <a:lnTo>
                    <a:pt x="941" y="956"/>
                  </a:lnTo>
                  <a:lnTo>
                    <a:pt x="947" y="1026"/>
                  </a:lnTo>
                  <a:lnTo>
                    <a:pt x="956" y="1081"/>
                  </a:lnTo>
                  <a:lnTo>
                    <a:pt x="961" y="1124"/>
                  </a:lnTo>
                  <a:lnTo>
                    <a:pt x="967" y="1154"/>
                  </a:lnTo>
                  <a:lnTo>
                    <a:pt x="975" y="1220"/>
                  </a:lnTo>
                  <a:lnTo>
                    <a:pt x="984" y="1251"/>
                  </a:lnTo>
                  <a:lnTo>
                    <a:pt x="994" y="1283"/>
                  </a:lnTo>
                  <a:lnTo>
                    <a:pt x="994" y="1298"/>
                  </a:lnTo>
                  <a:lnTo>
                    <a:pt x="971" y="1304"/>
                  </a:lnTo>
                  <a:lnTo>
                    <a:pt x="947" y="1295"/>
                  </a:lnTo>
                  <a:lnTo>
                    <a:pt x="918" y="1274"/>
                  </a:lnTo>
                  <a:lnTo>
                    <a:pt x="905" y="1261"/>
                  </a:lnTo>
                  <a:lnTo>
                    <a:pt x="885" y="1246"/>
                  </a:lnTo>
                  <a:lnTo>
                    <a:pt x="879" y="1232"/>
                  </a:lnTo>
                  <a:lnTo>
                    <a:pt x="879" y="1205"/>
                  </a:lnTo>
                  <a:lnTo>
                    <a:pt x="879" y="1091"/>
                  </a:lnTo>
                  <a:lnTo>
                    <a:pt x="871" y="1049"/>
                  </a:lnTo>
                  <a:lnTo>
                    <a:pt x="863" y="1043"/>
                  </a:lnTo>
                  <a:lnTo>
                    <a:pt x="868" y="1021"/>
                  </a:lnTo>
                  <a:lnTo>
                    <a:pt x="857" y="1010"/>
                  </a:lnTo>
                  <a:lnTo>
                    <a:pt x="861" y="999"/>
                  </a:lnTo>
                  <a:lnTo>
                    <a:pt x="865" y="977"/>
                  </a:lnTo>
                  <a:lnTo>
                    <a:pt x="862" y="945"/>
                  </a:lnTo>
                  <a:lnTo>
                    <a:pt x="849" y="914"/>
                  </a:lnTo>
                  <a:lnTo>
                    <a:pt x="836" y="901"/>
                  </a:lnTo>
                  <a:lnTo>
                    <a:pt x="823" y="901"/>
                  </a:lnTo>
                  <a:lnTo>
                    <a:pt x="812" y="911"/>
                  </a:lnTo>
                  <a:lnTo>
                    <a:pt x="798" y="923"/>
                  </a:lnTo>
                  <a:lnTo>
                    <a:pt x="791" y="937"/>
                  </a:lnTo>
                  <a:lnTo>
                    <a:pt x="780" y="962"/>
                  </a:lnTo>
                  <a:lnTo>
                    <a:pt x="775" y="995"/>
                  </a:lnTo>
                  <a:lnTo>
                    <a:pt x="780" y="1043"/>
                  </a:lnTo>
                  <a:lnTo>
                    <a:pt x="794" y="1108"/>
                  </a:lnTo>
                  <a:lnTo>
                    <a:pt x="802" y="1135"/>
                  </a:lnTo>
                  <a:lnTo>
                    <a:pt x="822" y="1205"/>
                  </a:lnTo>
                  <a:lnTo>
                    <a:pt x="844" y="1201"/>
                  </a:lnTo>
                  <a:lnTo>
                    <a:pt x="855" y="1210"/>
                  </a:lnTo>
                  <a:lnTo>
                    <a:pt x="857" y="1225"/>
                  </a:lnTo>
                  <a:lnTo>
                    <a:pt x="849" y="1238"/>
                  </a:lnTo>
                  <a:lnTo>
                    <a:pt x="830" y="1243"/>
                  </a:lnTo>
                  <a:lnTo>
                    <a:pt x="840" y="1286"/>
                  </a:lnTo>
                  <a:lnTo>
                    <a:pt x="849" y="1350"/>
                  </a:lnTo>
                  <a:lnTo>
                    <a:pt x="849" y="1366"/>
                  </a:lnTo>
                  <a:lnTo>
                    <a:pt x="92" y="829"/>
                  </a:lnTo>
                  <a:lnTo>
                    <a:pt x="110" y="817"/>
                  </a:lnTo>
                  <a:lnTo>
                    <a:pt x="123" y="800"/>
                  </a:lnTo>
                  <a:lnTo>
                    <a:pt x="137" y="775"/>
                  </a:lnTo>
                  <a:lnTo>
                    <a:pt x="140" y="754"/>
                  </a:lnTo>
                  <a:lnTo>
                    <a:pt x="123" y="743"/>
                  </a:lnTo>
                  <a:lnTo>
                    <a:pt x="114" y="737"/>
                  </a:lnTo>
                  <a:lnTo>
                    <a:pt x="111" y="721"/>
                  </a:lnTo>
                  <a:lnTo>
                    <a:pt x="110" y="704"/>
                  </a:lnTo>
                  <a:lnTo>
                    <a:pt x="112" y="691"/>
                  </a:lnTo>
                  <a:lnTo>
                    <a:pt x="110" y="671"/>
                  </a:lnTo>
                  <a:lnTo>
                    <a:pt x="103" y="650"/>
                  </a:lnTo>
                  <a:lnTo>
                    <a:pt x="101" y="631"/>
                  </a:lnTo>
                  <a:lnTo>
                    <a:pt x="87" y="613"/>
                  </a:lnTo>
                  <a:lnTo>
                    <a:pt x="69" y="606"/>
                  </a:lnTo>
                  <a:lnTo>
                    <a:pt x="57" y="604"/>
                  </a:lnTo>
                  <a:lnTo>
                    <a:pt x="42" y="604"/>
                  </a:lnTo>
                  <a:lnTo>
                    <a:pt x="24" y="597"/>
                  </a:lnTo>
                  <a:lnTo>
                    <a:pt x="13" y="578"/>
                  </a:lnTo>
                  <a:lnTo>
                    <a:pt x="6" y="545"/>
                  </a:lnTo>
                  <a:lnTo>
                    <a:pt x="4" y="520"/>
                  </a:lnTo>
                  <a:lnTo>
                    <a:pt x="0" y="490"/>
                  </a:lnTo>
                  <a:lnTo>
                    <a:pt x="4" y="464"/>
                  </a:lnTo>
                  <a:lnTo>
                    <a:pt x="13" y="442"/>
                  </a:lnTo>
                  <a:lnTo>
                    <a:pt x="27" y="426"/>
                  </a:lnTo>
                  <a:lnTo>
                    <a:pt x="41" y="413"/>
                  </a:lnTo>
                  <a:lnTo>
                    <a:pt x="41" y="388"/>
                  </a:lnTo>
                  <a:lnTo>
                    <a:pt x="34" y="368"/>
                  </a:lnTo>
                  <a:lnTo>
                    <a:pt x="37" y="342"/>
                  </a:lnTo>
                  <a:lnTo>
                    <a:pt x="54" y="316"/>
                  </a:lnTo>
                  <a:lnTo>
                    <a:pt x="62" y="300"/>
                  </a:lnTo>
                  <a:lnTo>
                    <a:pt x="69" y="283"/>
                  </a:lnTo>
                  <a:lnTo>
                    <a:pt x="83" y="251"/>
                  </a:lnTo>
                  <a:lnTo>
                    <a:pt x="91" y="229"/>
                  </a:lnTo>
                  <a:lnTo>
                    <a:pt x="93" y="220"/>
                  </a:lnTo>
                  <a:lnTo>
                    <a:pt x="110" y="172"/>
                  </a:lnTo>
                  <a:lnTo>
                    <a:pt x="123" y="121"/>
                  </a:lnTo>
                  <a:lnTo>
                    <a:pt x="138" y="74"/>
                  </a:lnTo>
                  <a:lnTo>
                    <a:pt x="152" y="40"/>
                  </a:lnTo>
                  <a:lnTo>
                    <a:pt x="174" y="0"/>
                  </a:lnTo>
                  <a:lnTo>
                    <a:pt x="879" y="558"/>
                  </a:lnTo>
                  <a:close/>
                </a:path>
              </a:pathLst>
            </a:custGeom>
            <a:solidFill>
              <a:srgbClr val="404000"/>
            </a:solidFill>
            <a:ln w="0">
              <a:solidFill>
                <a:srgbClr val="000000"/>
              </a:solidFill>
              <a:prstDash val="solid"/>
              <a:round/>
              <a:headEnd/>
              <a:tailEnd/>
            </a:ln>
          </p:spPr>
          <p:txBody>
            <a:bodyPr/>
            <a:lstStyle/>
            <a:p>
              <a:endParaRPr lang="en-US"/>
            </a:p>
          </p:txBody>
        </p:sp>
        <p:sp>
          <p:nvSpPr>
            <p:cNvPr id="164882" name="Freeform 19"/>
            <p:cNvSpPr>
              <a:spLocks/>
            </p:cNvSpPr>
            <p:nvPr/>
          </p:nvSpPr>
          <p:spPr bwMode="auto">
            <a:xfrm>
              <a:off x="5267" y="1431"/>
              <a:ext cx="174" cy="245"/>
            </a:xfrm>
            <a:custGeom>
              <a:avLst/>
              <a:gdLst>
                <a:gd name="T0" fmla="*/ 2 w 874"/>
                <a:gd name="T1" fmla="*/ 25 h 1222"/>
                <a:gd name="T2" fmla="*/ 5 w 874"/>
                <a:gd name="T3" fmla="*/ 24 h 1222"/>
                <a:gd name="T4" fmla="*/ 6 w 874"/>
                <a:gd name="T5" fmla="*/ 23 h 1222"/>
                <a:gd name="T6" fmla="*/ 7 w 874"/>
                <a:gd name="T7" fmla="*/ 21 h 1222"/>
                <a:gd name="T8" fmla="*/ 7 w 874"/>
                <a:gd name="T9" fmla="*/ 17 h 1222"/>
                <a:gd name="T10" fmla="*/ 5 w 874"/>
                <a:gd name="T11" fmla="*/ 17 h 1222"/>
                <a:gd name="T12" fmla="*/ 3 w 874"/>
                <a:gd name="T13" fmla="*/ 15 h 1222"/>
                <a:gd name="T14" fmla="*/ 2 w 874"/>
                <a:gd name="T15" fmla="*/ 13 h 1222"/>
                <a:gd name="T16" fmla="*/ 3 w 874"/>
                <a:gd name="T17" fmla="*/ 10 h 1222"/>
                <a:gd name="T18" fmla="*/ 4 w 874"/>
                <a:gd name="T19" fmla="*/ 6 h 1222"/>
                <a:gd name="T20" fmla="*/ 5 w 874"/>
                <a:gd name="T21" fmla="*/ 4 h 1222"/>
                <a:gd name="T22" fmla="*/ 6 w 874"/>
                <a:gd name="T23" fmla="*/ 2 h 1222"/>
                <a:gd name="T24" fmla="*/ 9 w 874"/>
                <a:gd name="T25" fmla="*/ 0 h 1222"/>
                <a:gd name="T26" fmla="*/ 12 w 874"/>
                <a:gd name="T27" fmla="*/ 0 h 1222"/>
                <a:gd name="T28" fmla="*/ 15 w 874"/>
                <a:gd name="T29" fmla="*/ 1 h 1222"/>
                <a:gd name="T30" fmla="*/ 17 w 874"/>
                <a:gd name="T31" fmla="*/ 3 h 1222"/>
                <a:gd name="T32" fmla="*/ 18 w 874"/>
                <a:gd name="T33" fmla="*/ 5 h 1222"/>
                <a:gd name="T34" fmla="*/ 19 w 874"/>
                <a:gd name="T35" fmla="*/ 8 h 1222"/>
                <a:gd name="T36" fmla="*/ 20 w 874"/>
                <a:gd name="T37" fmla="*/ 11 h 1222"/>
                <a:gd name="T38" fmla="*/ 20 w 874"/>
                <a:gd name="T39" fmla="*/ 13 h 1222"/>
                <a:gd name="T40" fmla="*/ 20 w 874"/>
                <a:gd name="T41" fmla="*/ 15 h 1222"/>
                <a:gd name="T42" fmla="*/ 18 w 874"/>
                <a:gd name="T43" fmla="*/ 17 h 1222"/>
                <a:gd name="T44" fmla="*/ 16 w 874"/>
                <a:gd name="T45" fmla="*/ 17 h 1222"/>
                <a:gd name="T46" fmla="*/ 17 w 874"/>
                <a:gd name="T47" fmla="*/ 20 h 1222"/>
                <a:gd name="T48" fmla="*/ 18 w 874"/>
                <a:gd name="T49" fmla="*/ 21 h 1222"/>
                <a:gd name="T50" fmla="*/ 20 w 874"/>
                <a:gd name="T51" fmla="*/ 22 h 1222"/>
                <a:gd name="T52" fmla="*/ 21 w 874"/>
                <a:gd name="T53" fmla="*/ 23 h 1222"/>
                <a:gd name="T54" fmla="*/ 22 w 874"/>
                <a:gd name="T55" fmla="*/ 21 h 1222"/>
                <a:gd name="T56" fmla="*/ 22 w 874"/>
                <a:gd name="T57" fmla="*/ 19 h 1222"/>
                <a:gd name="T58" fmla="*/ 24 w 874"/>
                <a:gd name="T59" fmla="*/ 19 h 1222"/>
                <a:gd name="T60" fmla="*/ 23 w 874"/>
                <a:gd name="T61" fmla="*/ 21 h 1222"/>
                <a:gd name="T62" fmla="*/ 24 w 874"/>
                <a:gd name="T63" fmla="*/ 24 h 1222"/>
                <a:gd name="T64" fmla="*/ 27 w 874"/>
                <a:gd name="T65" fmla="*/ 27 h 1222"/>
                <a:gd name="T66" fmla="*/ 29 w 874"/>
                <a:gd name="T67" fmla="*/ 31 h 1222"/>
                <a:gd name="T68" fmla="*/ 30 w 874"/>
                <a:gd name="T69" fmla="*/ 34 h 1222"/>
                <a:gd name="T70" fmla="*/ 32 w 874"/>
                <a:gd name="T71" fmla="*/ 36 h 1222"/>
                <a:gd name="T72" fmla="*/ 34 w 874"/>
                <a:gd name="T73" fmla="*/ 39 h 1222"/>
                <a:gd name="T74" fmla="*/ 33 w 874"/>
                <a:gd name="T75" fmla="*/ 41 h 1222"/>
                <a:gd name="T76" fmla="*/ 32 w 874"/>
                <a:gd name="T77" fmla="*/ 43 h 1222"/>
                <a:gd name="T78" fmla="*/ 33 w 874"/>
                <a:gd name="T79" fmla="*/ 47 h 1222"/>
                <a:gd name="T80" fmla="*/ 32 w 874"/>
                <a:gd name="T81" fmla="*/ 49 h 1222"/>
                <a:gd name="T82" fmla="*/ 30 w 874"/>
                <a:gd name="T83" fmla="*/ 49 h 1222"/>
                <a:gd name="T84" fmla="*/ 28 w 874"/>
                <a:gd name="T85" fmla="*/ 49 h 122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74" h="1222">
                  <a:moveTo>
                    <a:pt x="0" y="664"/>
                  </a:moveTo>
                  <a:lnTo>
                    <a:pt x="19" y="640"/>
                  </a:lnTo>
                  <a:lnTo>
                    <a:pt x="48" y="624"/>
                  </a:lnTo>
                  <a:lnTo>
                    <a:pt x="78" y="612"/>
                  </a:lnTo>
                  <a:lnTo>
                    <a:pt x="103" y="609"/>
                  </a:lnTo>
                  <a:lnTo>
                    <a:pt x="121" y="602"/>
                  </a:lnTo>
                  <a:lnTo>
                    <a:pt x="128" y="602"/>
                  </a:lnTo>
                  <a:lnTo>
                    <a:pt x="141" y="593"/>
                  </a:lnTo>
                  <a:lnTo>
                    <a:pt x="150" y="575"/>
                  </a:lnTo>
                  <a:lnTo>
                    <a:pt x="160" y="560"/>
                  </a:lnTo>
                  <a:lnTo>
                    <a:pt x="168" y="540"/>
                  </a:lnTo>
                  <a:lnTo>
                    <a:pt x="173" y="528"/>
                  </a:lnTo>
                  <a:lnTo>
                    <a:pt x="173" y="511"/>
                  </a:lnTo>
                  <a:lnTo>
                    <a:pt x="187" y="430"/>
                  </a:lnTo>
                  <a:lnTo>
                    <a:pt x="173" y="413"/>
                  </a:lnTo>
                  <a:lnTo>
                    <a:pt x="160" y="413"/>
                  </a:lnTo>
                  <a:lnTo>
                    <a:pt x="146" y="413"/>
                  </a:lnTo>
                  <a:lnTo>
                    <a:pt x="132" y="412"/>
                  </a:lnTo>
                  <a:lnTo>
                    <a:pt x="108" y="405"/>
                  </a:lnTo>
                  <a:lnTo>
                    <a:pt x="85" y="393"/>
                  </a:lnTo>
                  <a:lnTo>
                    <a:pt x="73" y="379"/>
                  </a:lnTo>
                  <a:lnTo>
                    <a:pt x="62" y="366"/>
                  </a:lnTo>
                  <a:lnTo>
                    <a:pt x="60" y="344"/>
                  </a:lnTo>
                  <a:lnTo>
                    <a:pt x="60" y="327"/>
                  </a:lnTo>
                  <a:lnTo>
                    <a:pt x="63" y="302"/>
                  </a:lnTo>
                  <a:lnTo>
                    <a:pt x="71" y="270"/>
                  </a:lnTo>
                  <a:lnTo>
                    <a:pt x="76" y="249"/>
                  </a:lnTo>
                  <a:lnTo>
                    <a:pt x="83" y="222"/>
                  </a:lnTo>
                  <a:lnTo>
                    <a:pt x="90" y="188"/>
                  </a:lnTo>
                  <a:lnTo>
                    <a:pt x="98" y="161"/>
                  </a:lnTo>
                  <a:lnTo>
                    <a:pt x="103" y="138"/>
                  </a:lnTo>
                  <a:lnTo>
                    <a:pt x="112" y="113"/>
                  </a:lnTo>
                  <a:lnTo>
                    <a:pt x="114" y="101"/>
                  </a:lnTo>
                  <a:lnTo>
                    <a:pt x="124" y="74"/>
                  </a:lnTo>
                  <a:lnTo>
                    <a:pt x="132" y="59"/>
                  </a:lnTo>
                  <a:lnTo>
                    <a:pt x="146" y="43"/>
                  </a:lnTo>
                  <a:lnTo>
                    <a:pt x="175" y="21"/>
                  </a:lnTo>
                  <a:lnTo>
                    <a:pt x="197" y="15"/>
                  </a:lnTo>
                  <a:lnTo>
                    <a:pt x="217" y="8"/>
                  </a:lnTo>
                  <a:lnTo>
                    <a:pt x="250" y="0"/>
                  </a:lnTo>
                  <a:lnTo>
                    <a:pt x="288" y="0"/>
                  </a:lnTo>
                  <a:lnTo>
                    <a:pt x="303" y="0"/>
                  </a:lnTo>
                  <a:lnTo>
                    <a:pt x="315" y="3"/>
                  </a:lnTo>
                  <a:lnTo>
                    <a:pt x="348" y="11"/>
                  </a:lnTo>
                  <a:lnTo>
                    <a:pt x="369" y="21"/>
                  </a:lnTo>
                  <a:lnTo>
                    <a:pt x="396" y="42"/>
                  </a:lnTo>
                  <a:lnTo>
                    <a:pt x="413" y="56"/>
                  </a:lnTo>
                  <a:lnTo>
                    <a:pt x="427" y="71"/>
                  </a:lnTo>
                  <a:lnTo>
                    <a:pt x="438" y="92"/>
                  </a:lnTo>
                  <a:lnTo>
                    <a:pt x="457" y="119"/>
                  </a:lnTo>
                  <a:lnTo>
                    <a:pt x="463" y="134"/>
                  </a:lnTo>
                  <a:lnTo>
                    <a:pt x="474" y="159"/>
                  </a:lnTo>
                  <a:lnTo>
                    <a:pt x="478" y="173"/>
                  </a:lnTo>
                  <a:lnTo>
                    <a:pt x="480" y="190"/>
                  </a:lnTo>
                  <a:lnTo>
                    <a:pt x="486" y="219"/>
                  </a:lnTo>
                  <a:lnTo>
                    <a:pt x="491" y="250"/>
                  </a:lnTo>
                  <a:lnTo>
                    <a:pt x="496" y="266"/>
                  </a:lnTo>
                  <a:lnTo>
                    <a:pt x="499" y="288"/>
                  </a:lnTo>
                  <a:lnTo>
                    <a:pt x="501" y="312"/>
                  </a:lnTo>
                  <a:lnTo>
                    <a:pt x="499" y="333"/>
                  </a:lnTo>
                  <a:lnTo>
                    <a:pt x="499" y="351"/>
                  </a:lnTo>
                  <a:lnTo>
                    <a:pt x="495" y="366"/>
                  </a:lnTo>
                  <a:lnTo>
                    <a:pt x="491" y="379"/>
                  </a:lnTo>
                  <a:lnTo>
                    <a:pt x="480" y="399"/>
                  </a:lnTo>
                  <a:lnTo>
                    <a:pt x="466" y="413"/>
                  </a:lnTo>
                  <a:lnTo>
                    <a:pt x="449" y="424"/>
                  </a:lnTo>
                  <a:lnTo>
                    <a:pt x="429" y="429"/>
                  </a:lnTo>
                  <a:lnTo>
                    <a:pt x="410" y="430"/>
                  </a:lnTo>
                  <a:lnTo>
                    <a:pt x="396" y="430"/>
                  </a:lnTo>
                  <a:lnTo>
                    <a:pt x="396" y="494"/>
                  </a:lnTo>
                  <a:lnTo>
                    <a:pt x="413" y="496"/>
                  </a:lnTo>
                  <a:lnTo>
                    <a:pt x="421" y="502"/>
                  </a:lnTo>
                  <a:lnTo>
                    <a:pt x="427" y="512"/>
                  </a:lnTo>
                  <a:lnTo>
                    <a:pt x="435" y="521"/>
                  </a:lnTo>
                  <a:lnTo>
                    <a:pt x="447" y="531"/>
                  </a:lnTo>
                  <a:lnTo>
                    <a:pt x="462" y="540"/>
                  </a:lnTo>
                  <a:lnTo>
                    <a:pt x="480" y="543"/>
                  </a:lnTo>
                  <a:lnTo>
                    <a:pt x="495" y="543"/>
                  </a:lnTo>
                  <a:lnTo>
                    <a:pt x="513" y="557"/>
                  </a:lnTo>
                  <a:lnTo>
                    <a:pt x="522" y="575"/>
                  </a:lnTo>
                  <a:lnTo>
                    <a:pt x="539" y="575"/>
                  </a:lnTo>
                  <a:lnTo>
                    <a:pt x="551" y="575"/>
                  </a:lnTo>
                  <a:lnTo>
                    <a:pt x="567" y="578"/>
                  </a:lnTo>
                  <a:lnTo>
                    <a:pt x="568" y="531"/>
                  </a:lnTo>
                  <a:lnTo>
                    <a:pt x="557" y="522"/>
                  </a:lnTo>
                  <a:lnTo>
                    <a:pt x="557" y="485"/>
                  </a:lnTo>
                  <a:lnTo>
                    <a:pt x="559" y="476"/>
                  </a:lnTo>
                  <a:lnTo>
                    <a:pt x="567" y="460"/>
                  </a:lnTo>
                  <a:lnTo>
                    <a:pt x="592" y="460"/>
                  </a:lnTo>
                  <a:lnTo>
                    <a:pt x="601" y="479"/>
                  </a:lnTo>
                  <a:lnTo>
                    <a:pt x="602" y="521"/>
                  </a:lnTo>
                  <a:lnTo>
                    <a:pt x="593" y="530"/>
                  </a:lnTo>
                  <a:lnTo>
                    <a:pt x="593" y="527"/>
                  </a:lnTo>
                  <a:lnTo>
                    <a:pt x="592" y="575"/>
                  </a:lnTo>
                  <a:lnTo>
                    <a:pt x="592" y="592"/>
                  </a:lnTo>
                  <a:lnTo>
                    <a:pt x="606" y="609"/>
                  </a:lnTo>
                  <a:lnTo>
                    <a:pt x="638" y="628"/>
                  </a:lnTo>
                  <a:lnTo>
                    <a:pt x="659" y="654"/>
                  </a:lnTo>
                  <a:lnTo>
                    <a:pt x="677" y="677"/>
                  </a:lnTo>
                  <a:lnTo>
                    <a:pt x="697" y="716"/>
                  </a:lnTo>
                  <a:lnTo>
                    <a:pt x="705" y="738"/>
                  </a:lnTo>
                  <a:lnTo>
                    <a:pt x="731" y="785"/>
                  </a:lnTo>
                  <a:lnTo>
                    <a:pt x="746" y="817"/>
                  </a:lnTo>
                  <a:lnTo>
                    <a:pt x="755" y="830"/>
                  </a:lnTo>
                  <a:lnTo>
                    <a:pt x="767" y="848"/>
                  </a:lnTo>
                  <a:lnTo>
                    <a:pt x="770" y="862"/>
                  </a:lnTo>
                  <a:lnTo>
                    <a:pt x="788" y="881"/>
                  </a:lnTo>
                  <a:lnTo>
                    <a:pt x="801" y="900"/>
                  </a:lnTo>
                  <a:lnTo>
                    <a:pt x="832" y="921"/>
                  </a:lnTo>
                  <a:lnTo>
                    <a:pt x="854" y="952"/>
                  </a:lnTo>
                  <a:lnTo>
                    <a:pt x="868" y="978"/>
                  </a:lnTo>
                  <a:lnTo>
                    <a:pt x="874" y="993"/>
                  </a:lnTo>
                  <a:lnTo>
                    <a:pt x="868" y="1002"/>
                  </a:lnTo>
                  <a:lnTo>
                    <a:pt x="829" y="1028"/>
                  </a:lnTo>
                  <a:lnTo>
                    <a:pt x="821" y="1034"/>
                  </a:lnTo>
                  <a:lnTo>
                    <a:pt x="815" y="1045"/>
                  </a:lnTo>
                  <a:lnTo>
                    <a:pt x="817" y="1065"/>
                  </a:lnTo>
                  <a:lnTo>
                    <a:pt x="838" y="1098"/>
                  </a:lnTo>
                  <a:lnTo>
                    <a:pt x="843" y="1141"/>
                  </a:lnTo>
                  <a:lnTo>
                    <a:pt x="842" y="1159"/>
                  </a:lnTo>
                  <a:lnTo>
                    <a:pt x="837" y="1180"/>
                  </a:lnTo>
                  <a:lnTo>
                    <a:pt x="829" y="1205"/>
                  </a:lnTo>
                  <a:lnTo>
                    <a:pt x="817" y="1213"/>
                  </a:lnTo>
                  <a:lnTo>
                    <a:pt x="785" y="1213"/>
                  </a:lnTo>
                  <a:lnTo>
                    <a:pt x="767" y="1213"/>
                  </a:lnTo>
                  <a:lnTo>
                    <a:pt x="747" y="1213"/>
                  </a:lnTo>
                  <a:lnTo>
                    <a:pt x="731" y="1217"/>
                  </a:lnTo>
                  <a:lnTo>
                    <a:pt x="723" y="1217"/>
                  </a:lnTo>
                  <a:lnTo>
                    <a:pt x="718" y="1222"/>
                  </a:lnTo>
                  <a:lnTo>
                    <a:pt x="705" y="1222"/>
                  </a:lnTo>
                  <a:lnTo>
                    <a:pt x="0" y="664"/>
                  </a:lnTo>
                  <a:close/>
                </a:path>
              </a:pathLst>
            </a:custGeom>
            <a:solidFill>
              <a:srgbClr val="404000"/>
            </a:solidFill>
            <a:ln w="0">
              <a:solidFill>
                <a:srgbClr val="000000"/>
              </a:solidFill>
              <a:prstDash val="solid"/>
              <a:round/>
              <a:headEnd/>
              <a:tailEnd/>
            </a:ln>
          </p:spPr>
          <p:txBody>
            <a:bodyPr/>
            <a:lstStyle/>
            <a:p>
              <a:endParaRPr lang="en-US"/>
            </a:p>
          </p:txBody>
        </p:sp>
        <p:sp>
          <p:nvSpPr>
            <p:cNvPr id="164883" name="Freeform 20"/>
            <p:cNvSpPr>
              <a:spLocks/>
            </p:cNvSpPr>
            <p:nvPr/>
          </p:nvSpPr>
          <p:spPr bwMode="auto">
            <a:xfrm>
              <a:off x="5232" y="1728"/>
              <a:ext cx="170" cy="384"/>
            </a:xfrm>
            <a:custGeom>
              <a:avLst/>
              <a:gdLst>
                <a:gd name="T0" fmla="*/ 1 w 848"/>
                <a:gd name="T1" fmla="*/ 4 h 1920"/>
                <a:gd name="T2" fmla="*/ 4 w 848"/>
                <a:gd name="T3" fmla="*/ 0 h 1920"/>
                <a:gd name="T4" fmla="*/ 34 w 848"/>
                <a:gd name="T5" fmla="*/ 24 h 1920"/>
                <a:gd name="T6" fmla="*/ 32 w 848"/>
                <a:gd name="T7" fmla="*/ 28 h 1920"/>
                <a:gd name="T8" fmla="*/ 31 w 848"/>
                <a:gd name="T9" fmla="*/ 31 h 1920"/>
                <a:gd name="T10" fmla="*/ 31 w 848"/>
                <a:gd name="T11" fmla="*/ 35 h 1920"/>
                <a:gd name="T12" fmla="*/ 31 w 848"/>
                <a:gd name="T13" fmla="*/ 38 h 1920"/>
                <a:gd name="T14" fmla="*/ 32 w 848"/>
                <a:gd name="T15" fmla="*/ 43 h 1920"/>
                <a:gd name="T16" fmla="*/ 32 w 848"/>
                <a:gd name="T17" fmla="*/ 47 h 1920"/>
                <a:gd name="T18" fmla="*/ 32 w 848"/>
                <a:gd name="T19" fmla="*/ 51 h 1920"/>
                <a:gd name="T20" fmla="*/ 34 w 848"/>
                <a:gd name="T21" fmla="*/ 56 h 1920"/>
                <a:gd name="T22" fmla="*/ 33 w 848"/>
                <a:gd name="T23" fmla="*/ 58 h 1920"/>
                <a:gd name="T24" fmla="*/ 31 w 848"/>
                <a:gd name="T25" fmla="*/ 59 h 1920"/>
                <a:gd name="T26" fmla="*/ 29 w 848"/>
                <a:gd name="T27" fmla="*/ 60 h 1920"/>
                <a:gd name="T28" fmla="*/ 29 w 848"/>
                <a:gd name="T29" fmla="*/ 63 h 1920"/>
                <a:gd name="T30" fmla="*/ 29 w 848"/>
                <a:gd name="T31" fmla="*/ 66 h 1920"/>
                <a:gd name="T32" fmla="*/ 29 w 848"/>
                <a:gd name="T33" fmla="*/ 69 h 1920"/>
                <a:gd name="T34" fmla="*/ 31 w 848"/>
                <a:gd name="T35" fmla="*/ 72 h 1920"/>
                <a:gd name="T36" fmla="*/ 33 w 848"/>
                <a:gd name="T37" fmla="*/ 73 h 1920"/>
                <a:gd name="T38" fmla="*/ 34 w 848"/>
                <a:gd name="T39" fmla="*/ 76 h 1920"/>
                <a:gd name="T40" fmla="*/ 28 w 848"/>
                <a:gd name="T41" fmla="*/ 77 h 1920"/>
                <a:gd name="T42" fmla="*/ 26 w 848"/>
                <a:gd name="T43" fmla="*/ 76 h 1920"/>
                <a:gd name="T44" fmla="*/ 24 w 848"/>
                <a:gd name="T45" fmla="*/ 75 h 1920"/>
                <a:gd name="T46" fmla="*/ 23 w 848"/>
                <a:gd name="T47" fmla="*/ 73 h 1920"/>
                <a:gd name="T48" fmla="*/ 23 w 848"/>
                <a:gd name="T49" fmla="*/ 68 h 1920"/>
                <a:gd name="T50" fmla="*/ 24 w 848"/>
                <a:gd name="T51" fmla="*/ 63 h 1920"/>
                <a:gd name="T52" fmla="*/ 24 w 848"/>
                <a:gd name="T53" fmla="*/ 61 h 1920"/>
                <a:gd name="T54" fmla="*/ 24 w 848"/>
                <a:gd name="T55" fmla="*/ 59 h 1920"/>
                <a:gd name="T56" fmla="*/ 23 w 848"/>
                <a:gd name="T57" fmla="*/ 59 h 1920"/>
                <a:gd name="T58" fmla="*/ 21 w 848"/>
                <a:gd name="T59" fmla="*/ 58 h 1920"/>
                <a:gd name="T60" fmla="*/ 21 w 848"/>
                <a:gd name="T61" fmla="*/ 56 h 1920"/>
                <a:gd name="T62" fmla="*/ 21 w 848"/>
                <a:gd name="T63" fmla="*/ 53 h 1920"/>
                <a:gd name="T64" fmla="*/ 22 w 848"/>
                <a:gd name="T65" fmla="*/ 51 h 1920"/>
                <a:gd name="T66" fmla="*/ 22 w 848"/>
                <a:gd name="T67" fmla="*/ 48 h 1920"/>
                <a:gd name="T68" fmla="*/ 21 w 848"/>
                <a:gd name="T69" fmla="*/ 44 h 1920"/>
                <a:gd name="T70" fmla="*/ 22 w 848"/>
                <a:gd name="T71" fmla="*/ 41 h 1920"/>
                <a:gd name="T72" fmla="*/ 21 w 848"/>
                <a:gd name="T73" fmla="*/ 38 h 1920"/>
                <a:gd name="T74" fmla="*/ 21 w 848"/>
                <a:gd name="T75" fmla="*/ 36 h 1920"/>
                <a:gd name="T76" fmla="*/ 21 w 848"/>
                <a:gd name="T77" fmla="*/ 33 h 1920"/>
                <a:gd name="T78" fmla="*/ 20 w 848"/>
                <a:gd name="T79" fmla="*/ 30 h 1920"/>
                <a:gd name="T80" fmla="*/ 20 w 848"/>
                <a:gd name="T81" fmla="*/ 28 h 1920"/>
                <a:gd name="T82" fmla="*/ 19 w 848"/>
                <a:gd name="T83" fmla="*/ 25 h 1920"/>
                <a:gd name="T84" fmla="*/ 19 w 848"/>
                <a:gd name="T85" fmla="*/ 23 h 1920"/>
                <a:gd name="T86" fmla="*/ 17 w 848"/>
                <a:gd name="T87" fmla="*/ 22 h 1920"/>
                <a:gd name="T88" fmla="*/ 0 w 848"/>
                <a:gd name="T89" fmla="*/ 5 h 192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848" h="1920">
                  <a:moveTo>
                    <a:pt x="0" y="124"/>
                  </a:moveTo>
                  <a:lnTo>
                    <a:pt x="20" y="103"/>
                  </a:lnTo>
                  <a:lnTo>
                    <a:pt x="26" y="94"/>
                  </a:lnTo>
                  <a:lnTo>
                    <a:pt x="36" y="82"/>
                  </a:lnTo>
                  <a:lnTo>
                    <a:pt x="67" y="39"/>
                  </a:lnTo>
                  <a:lnTo>
                    <a:pt x="109" y="0"/>
                  </a:lnTo>
                  <a:lnTo>
                    <a:pt x="848" y="533"/>
                  </a:lnTo>
                  <a:lnTo>
                    <a:pt x="848" y="562"/>
                  </a:lnTo>
                  <a:lnTo>
                    <a:pt x="839" y="599"/>
                  </a:lnTo>
                  <a:lnTo>
                    <a:pt x="830" y="637"/>
                  </a:lnTo>
                  <a:lnTo>
                    <a:pt x="819" y="675"/>
                  </a:lnTo>
                  <a:lnTo>
                    <a:pt x="808" y="709"/>
                  </a:lnTo>
                  <a:lnTo>
                    <a:pt x="802" y="721"/>
                  </a:lnTo>
                  <a:lnTo>
                    <a:pt x="793" y="743"/>
                  </a:lnTo>
                  <a:lnTo>
                    <a:pt x="783" y="767"/>
                  </a:lnTo>
                  <a:lnTo>
                    <a:pt x="774" y="781"/>
                  </a:lnTo>
                  <a:lnTo>
                    <a:pt x="777" y="816"/>
                  </a:lnTo>
                  <a:lnTo>
                    <a:pt x="780" y="869"/>
                  </a:lnTo>
                  <a:lnTo>
                    <a:pt x="783" y="904"/>
                  </a:lnTo>
                  <a:lnTo>
                    <a:pt x="783" y="933"/>
                  </a:lnTo>
                  <a:lnTo>
                    <a:pt x="783" y="947"/>
                  </a:lnTo>
                  <a:lnTo>
                    <a:pt x="786" y="979"/>
                  </a:lnTo>
                  <a:lnTo>
                    <a:pt x="793" y="1017"/>
                  </a:lnTo>
                  <a:lnTo>
                    <a:pt x="801" y="1078"/>
                  </a:lnTo>
                  <a:lnTo>
                    <a:pt x="800" y="1119"/>
                  </a:lnTo>
                  <a:lnTo>
                    <a:pt x="800" y="1156"/>
                  </a:lnTo>
                  <a:lnTo>
                    <a:pt x="802" y="1185"/>
                  </a:lnTo>
                  <a:lnTo>
                    <a:pt x="797" y="1242"/>
                  </a:lnTo>
                  <a:lnTo>
                    <a:pt x="793" y="1276"/>
                  </a:lnTo>
                  <a:lnTo>
                    <a:pt x="795" y="1284"/>
                  </a:lnTo>
                  <a:lnTo>
                    <a:pt x="790" y="1318"/>
                  </a:lnTo>
                  <a:lnTo>
                    <a:pt x="795" y="1357"/>
                  </a:lnTo>
                  <a:lnTo>
                    <a:pt x="836" y="1399"/>
                  </a:lnTo>
                  <a:lnTo>
                    <a:pt x="843" y="1422"/>
                  </a:lnTo>
                  <a:lnTo>
                    <a:pt x="836" y="1432"/>
                  </a:lnTo>
                  <a:lnTo>
                    <a:pt x="826" y="1441"/>
                  </a:lnTo>
                  <a:lnTo>
                    <a:pt x="811" y="1454"/>
                  </a:lnTo>
                  <a:lnTo>
                    <a:pt x="797" y="1464"/>
                  </a:lnTo>
                  <a:lnTo>
                    <a:pt x="765" y="1469"/>
                  </a:lnTo>
                  <a:lnTo>
                    <a:pt x="755" y="1470"/>
                  </a:lnTo>
                  <a:lnTo>
                    <a:pt x="741" y="1479"/>
                  </a:lnTo>
                  <a:lnTo>
                    <a:pt x="733" y="1503"/>
                  </a:lnTo>
                  <a:lnTo>
                    <a:pt x="724" y="1533"/>
                  </a:lnTo>
                  <a:lnTo>
                    <a:pt x="724" y="1564"/>
                  </a:lnTo>
                  <a:lnTo>
                    <a:pt x="725" y="1586"/>
                  </a:lnTo>
                  <a:lnTo>
                    <a:pt x="724" y="1614"/>
                  </a:lnTo>
                  <a:lnTo>
                    <a:pt x="724" y="1631"/>
                  </a:lnTo>
                  <a:lnTo>
                    <a:pt x="724" y="1662"/>
                  </a:lnTo>
                  <a:lnTo>
                    <a:pt x="724" y="1679"/>
                  </a:lnTo>
                  <a:lnTo>
                    <a:pt x="724" y="1695"/>
                  </a:lnTo>
                  <a:lnTo>
                    <a:pt x="724" y="1728"/>
                  </a:lnTo>
                  <a:lnTo>
                    <a:pt x="729" y="1752"/>
                  </a:lnTo>
                  <a:lnTo>
                    <a:pt x="755" y="1789"/>
                  </a:lnTo>
                  <a:lnTo>
                    <a:pt x="780" y="1802"/>
                  </a:lnTo>
                  <a:lnTo>
                    <a:pt x="800" y="1813"/>
                  </a:lnTo>
                  <a:lnTo>
                    <a:pt x="815" y="1823"/>
                  </a:lnTo>
                  <a:lnTo>
                    <a:pt x="828" y="1834"/>
                  </a:lnTo>
                  <a:lnTo>
                    <a:pt x="835" y="1857"/>
                  </a:lnTo>
                  <a:lnTo>
                    <a:pt x="843" y="1876"/>
                  </a:lnTo>
                  <a:lnTo>
                    <a:pt x="844" y="1902"/>
                  </a:lnTo>
                  <a:lnTo>
                    <a:pt x="844" y="1920"/>
                  </a:lnTo>
                  <a:lnTo>
                    <a:pt x="738" y="1920"/>
                  </a:lnTo>
                  <a:lnTo>
                    <a:pt x="709" y="1920"/>
                  </a:lnTo>
                  <a:lnTo>
                    <a:pt x="692" y="1915"/>
                  </a:lnTo>
                  <a:lnTo>
                    <a:pt x="665" y="1900"/>
                  </a:lnTo>
                  <a:lnTo>
                    <a:pt x="655" y="1890"/>
                  </a:lnTo>
                  <a:lnTo>
                    <a:pt x="635" y="1870"/>
                  </a:lnTo>
                  <a:lnTo>
                    <a:pt x="626" y="1888"/>
                  </a:lnTo>
                  <a:lnTo>
                    <a:pt x="608" y="1887"/>
                  </a:lnTo>
                  <a:lnTo>
                    <a:pt x="575" y="1875"/>
                  </a:lnTo>
                  <a:lnTo>
                    <a:pt x="560" y="1864"/>
                  </a:lnTo>
                  <a:lnTo>
                    <a:pt x="566" y="1820"/>
                  </a:lnTo>
                  <a:lnTo>
                    <a:pt x="568" y="1770"/>
                  </a:lnTo>
                  <a:lnTo>
                    <a:pt x="569" y="1743"/>
                  </a:lnTo>
                  <a:lnTo>
                    <a:pt x="578" y="1710"/>
                  </a:lnTo>
                  <a:lnTo>
                    <a:pt x="584" y="1657"/>
                  </a:lnTo>
                  <a:lnTo>
                    <a:pt x="590" y="1614"/>
                  </a:lnTo>
                  <a:lnTo>
                    <a:pt x="593" y="1577"/>
                  </a:lnTo>
                  <a:lnTo>
                    <a:pt x="595" y="1553"/>
                  </a:lnTo>
                  <a:lnTo>
                    <a:pt x="598" y="1533"/>
                  </a:lnTo>
                  <a:lnTo>
                    <a:pt x="598" y="1517"/>
                  </a:lnTo>
                  <a:lnTo>
                    <a:pt x="598" y="1501"/>
                  </a:lnTo>
                  <a:lnTo>
                    <a:pt x="598" y="1474"/>
                  </a:lnTo>
                  <a:lnTo>
                    <a:pt x="595" y="1470"/>
                  </a:lnTo>
                  <a:lnTo>
                    <a:pt x="598" y="1468"/>
                  </a:lnTo>
                  <a:lnTo>
                    <a:pt x="583" y="1469"/>
                  </a:lnTo>
                  <a:lnTo>
                    <a:pt x="569" y="1469"/>
                  </a:lnTo>
                  <a:lnTo>
                    <a:pt x="557" y="1463"/>
                  </a:lnTo>
                  <a:lnTo>
                    <a:pt x="541" y="1459"/>
                  </a:lnTo>
                  <a:lnTo>
                    <a:pt x="521" y="1444"/>
                  </a:lnTo>
                  <a:lnTo>
                    <a:pt x="514" y="1420"/>
                  </a:lnTo>
                  <a:lnTo>
                    <a:pt x="514" y="1405"/>
                  </a:lnTo>
                  <a:lnTo>
                    <a:pt x="513" y="1390"/>
                  </a:lnTo>
                  <a:lnTo>
                    <a:pt x="521" y="1353"/>
                  </a:lnTo>
                  <a:lnTo>
                    <a:pt x="524" y="1341"/>
                  </a:lnTo>
                  <a:lnTo>
                    <a:pt x="528" y="1328"/>
                  </a:lnTo>
                  <a:lnTo>
                    <a:pt x="528" y="1324"/>
                  </a:lnTo>
                  <a:lnTo>
                    <a:pt x="534" y="1294"/>
                  </a:lnTo>
                  <a:lnTo>
                    <a:pt x="538" y="1271"/>
                  </a:lnTo>
                  <a:lnTo>
                    <a:pt x="541" y="1247"/>
                  </a:lnTo>
                  <a:lnTo>
                    <a:pt x="542" y="1235"/>
                  </a:lnTo>
                  <a:lnTo>
                    <a:pt x="547" y="1190"/>
                  </a:lnTo>
                  <a:lnTo>
                    <a:pt x="543" y="1154"/>
                  </a:lnTo>
                  <a:lnTo>
                    <a:pt x="541" y="1137"/>
                  </a:lnTo>
                  <a:lnTo>
                    <a:pt x="534" y="1110"/>
                  </a:lnTo>
                  <a:lnTo>
                    <a:pt x="538" y="1083"/>
                  </a:lnTo>
                  <a:lnTo>
                    <a:pt x="541" y="1055"/>
                  </a:lnTo>
                  <a:lnTo>
                    <a:pt x="541" y="1032"/>
                  </a:lnTo>
                  <a:lnTo>
                    <a:pt x="541" y="1017"/>
                  </a:lnTo>
                  <a:lnTo>
                    <a:pt x="539" y="983"/>
                  </a:lnTo>
                  <a:lnTo>
                    <a:pt x="525" y="948"/>
                  </a:lnTo>
                  <a:lnTo>
                    <a:pt x="523" y="938"/>
                  </a:lnTo>
                  <a:lnTo>
                    <a:pt x="517" y="918"/>
                  </a:lnTo>
                  <a:lnTo>
                    <a:pt x="520" y="892"/>
                  </a:lnTo>
                  <a:lnTo>
                    <a:pt x="521" y="867"/>
                  </a:lnTo>
                  <a:lnTo>
                    <a:pt x="524" y="840"/>
                  </a:lnTo>
                  <a:lnTo>
                    <a:pt x="524" y="828"/>
                  </a:lnTo>
                  <a:lnTo>
                    <a:pt x="520" y="794"/>
                  </a:lnTo>
                  <a:lnTo>
                    <a:pt x="514" y="775"/>
                  </a:lnTo>
                  <a:lnTo>
                    <a:pt x="510" y="753"/>
                  </a:lnTo>
                  <a:lnTo>
                    <a:pt x="502" y="725"/>
                  </a:lnTo>
                  <a:lnTo>
                    <a:pt x="498" y="709"/>
                  </a:lnTo>
                  <a:lnTo>
                    <a:pt x="493" y="690"/>
                  </a:lnTo>
                  <a:lnTo>
                    <a:pt x="489" y="668"/>
                  </a:lnTo>
                  <a:lnTo>
                    <a:pt x="488" y="661"/>
                  </a:lnTo>
                  <a:lnTo>
                    <a:pt x="479" y="634"/>
                  </a:lnTo>
                  <a:lnTo>
                    <a:pt x="477" y="615"/>
                  </a:lnTo>
                  <a:lnTo>
                    <a:pt x="471" y="598"/>
                  </a:lnTo>
                  <a:lnTo>
                    <a:pt x="465" y="574"/>
                  </a:lnTo>
                  <a:lnTo>
                    <a:pt x="459" y="549"/>
                  </a:lnTo>
                  <a:lnTo>
                    <a:pt x="445" y="516"/>
                  </a:lnTo>
                  <a:lnTo>
                    <a:pt x="430" y="549"/>
                  </a:lnTo>
                  <a:lnTo>
                    <a:pt x="416" y="574"/>
                  </a:lnTo>
                  <a:lnTo>
                    <a:pt x="402" y="598"/>
                  </a:lnTo>
                  <a:lnTo>
                    <a:pt x="0" y="124"/>
                  </a:lnTo>
                  <a:close/>
                </a:path>
              </a:pathLst>
            </a:custGeom>
            <a:solidFill>
              <a:srgbClr val="404000"/>
            </a:solidFill>
            <a:ln w="0">
              <a:solidFill>
                <a:srgbClr val="000000"/>
              </a:solidFill>
              <a:prstDash val="solid"/>
              <a:round/>
              <a:headEnd/>
              <a:tailEnd/>
            </a:ln>
          </p:spPr>
          <p:txBody>
            <a:bodyPr/>
            <a:lstStyle/>
            <a:p>
              <a:endParaRPr lang="en-US"/>
            </a:p>
          </p:txBody>
        </p:sp>
        <p:sp>
          <p:nvSpPr>
            <p:cNvPr id="164884" name="Freeform 21"/>
            <p:cNvSpPr>
              <a:spLocks/>
            </p:cNvSpPr>
            <p:nvPr/>
          </p:nvSpPr>
          <p:spPr bwMode="auto">
            <a:xfrm>
              <a:off x="5216" y="1753"/>
              <a:ext cx="96" cy="355"/>
            </a:xfrm>
            <a:custGeom>
              <a:avLst/>
              <a:gdLst>
                <a:gd name="T0" fmla="*/ 18 w 480"/>
                <a:gd name="T1" fmla="*/ 20 h 1777"/>
                <a:gd name="T2" fmla="*/ 18 w 480"/>
                <a:gd name="T3" fmla="*/ 22 h 1777"/>
                <a:gd name="T4" fmla="*/ 18 w 480"/>
                <a:gd name="T5" fmla="*/ 26 h 1777"/>
                <a:gd name="T6" fmla="*/ 17 w 480"/>
                <a:gd name="T7" fmla="*/ 28 h 1777"/>
                <a:gd name="T8" fmla="*/ 17 w 480"/>
                <a:gd name="T9" fmla="*/ 31 h 1777"/>
                <a:gd name="T10" fmla="*/ 16 w 480"/>
                <a:gd name="T11" fmla="*/ 33 h 1777"/>
                <a:gd name="T12" fmla="*/ 16 w 480"/>
                <a:gd name="T13" fmla="*/ 36 h 1777"/>
                <a:gd name="T14" fmla="*/ 16 w 480"/>
                <a:gd name="T15" fmla="*/ 39 h 1777"/>
                <a:gd name="T16" fmla="*/ 16 w 480"/>
                <a:gd name="T17" fmla="*/ 42 h 1777"/>
                <a:gd name="T18" fmla="*/ 16 w 480"/>
                <a:gd name="T19" fmla="*/ 45 h 1777"/>
                <a:gd name="T20" fmla="*/ 16 w 480"/>
                <a:gd name="T21" fmla="*/ 49 h 1777"/>
                <a:gd name="T22" fmla="*/ 16 w 480"/>
                <a:gd name="T23" fmla="*/ 51 h 1777"/>
                <a:gd name="T24" fmla="*/ 14 w 480"/>
                <a:gd name="T25" fmla="*/ 52 h 1777"/>
                <a:gd name="T26" fmla="*/ 13 w 480"/>
                <a:gd name="T27" fmla="*/ 53 h 1777"/>
                <a:gd name="T28" fmla="*/ 13 w 480"/>
                <a:gd name="T29" fmla="*/ 56 h 1777"/>
                <a:gd name="T30" fmla="*/ 13 w 480"/>
                <a:gd name="T31" fmla="*/ 59 h 1777"/>
                <a:gd name="T32" fmla="*/ 13 w 480"/>
                <a:gd name="T33" fmla="*/ 61 h 1777"/>
                <a:gd name="T34" fmla="*/ 13 w 480"/>
                <a:gd name="T35" fmla="*/ 64 h 1777"/>
                <a:gd name="T36" fmla="*/ 13 w 480"/>
                <a:gd name="T37" fmla="*/ 67 h 1777"/>
                <a:gd name="T38" fmla="*/ 13 w 480"/>
                <a:gd name="T39" fmla="*/ 69 h 1777"/>
                <a:gd name="T40" fmla="*/ 11 w 480"/>
                <a:gd name="T41" fmla="*/ 69 h 1777"/>
                <a:gd name="T42" fmla="*/ 10 w 480"/>
                <a:gd name="T43" fmla="*/ 68 h 1777"/>
                <a:gd name="T44" fmla="*/ 10 w 480"/>
                <a:gd name="T45" fmla="*/ 69 h 1777"/>
                <a:gd name="T46" fmla="*/ 9 w 480"/>
                <a:gd name="T47" fmla="*/ 70 h 1777"/>
                <a:gd name="T48" fmla="*/ 2 w 480"/>
                <a:gd name="T49" fmla="*/ 71 h 1777"/>
                <a:gd name="T50" fmla="*/ 3 w 480"/>
                <a:gd name="T51" fmla="*/ 68 h 1777"/>
                <a:gd name="T52" fmla="*/ 3 w 480"/>
                <a:gd name="T53" fmla="*/ 67 h 1777"/>
                <a:gd name="T54" fmla="*/ 4 w 480"/>
                <a:gd name="T55" fmla="*/ 66 h 1777"/>
                <a:gd name="T56" fmla="*/ 6 w 480"/>
                <a:gd name="T57" fmla="*/ 65 h 1777"/>
                <a:gd name="T58" fmla="*/ 6 w 480"/>
                <a:gd name="T59" fmla="*/ 63 h 1777"/>
                <a:gd name="T60" fmla="*/ 7 w 480"/>
                <a:gd name="T61" fmla="*/ 62 h 1777"/>
                <a:gd name="T62" fmla="*/ 7 w 480"/>
                <a:gd name="T63" fmla="*/ 59 h 1777"/>
                <a:gd name="T64" fmla="*/ 7 w 480"/>
                <a:gd name="T65" fmla="*/ 55 h 1777"/>
                <a:gd name="T66" fmla="*/ 7 w 480"/>
                <a:gd name="T67" fmla="*/ 52 h 1777"/>
                <a:gd name="T68" fmla="*/ 6 w 480"/>
                <a:gd name="T69" fmla="*/ 50 h 1777"/>
                <a:gd name="T70" fmla="*/ 5 w 480"/>
                <a:gd name="T71" fmla="*/ 49 h 1777"/>
                <a:gd name="T72" fmla="*/ 5 w 480"/>
                <a:gd name="T73" fmla="*/ 47 h 1777"/>
                <a:gd name="T74" fmla="*/ 5 w 480"/>
                <a:gd name="T75" fmla="*/ 43 h 1777"/>
                <a:gd name="T76" fmla="*/ 6 w 480"/>
                <a:gd name="T77" fmla="*/ 40 h 1777"/>
                <a:gd name="T78" fmla="*/ 7 w 480"/>
                <a:gd name="T79" fmla="*/ 36 h 1777"/>
                <a:gd name="T80" fmla="*/ 8 w 480"/>
                <a:gd name="T81" fmla="*/ 33 h 1777"/>
                <a:gd name="T82" fmla="*/ 8 w 480"/>
                <a:gd name="T83" fmla="*/ 30 h 1777"/>
                <a:gd name="T84" fmla="*/ 7 w 480"/>
                <a:gd name="T85" fmla="*/ 27 h 1777"/>
                <a:gd name="T86" fmla="*/ 7 w 480"/>
                <a:gd name="T87" fmla="*/ 26 h 1777"/>
                <a:gd name="T88" fmla="*/ 5 w 480"/>
                <a:gd name="T89" fmla="*/ 24 h 1777"/>
                <a:gd name="T90" fmla="*/ 5 w 480"/>
                <a:gd name="T91" fmla="*/ 22 h 1777"/>
                <a:gd name="T92" fmla="*/ 5 w 480"/>
                <a:gd name="T93" fmla="*/ 20 h 1777"/>
                <a:gd name="T94" fmla="*/ 6 w 480"/>
                <a:gd name="T95" fmla="*/ 16 h 1777"/>
                <a:gd name="T96" fmla="*/ 5 w 480"/>
                <a:gd name="T97" fmla="*/ 16 h 1777"/>
                <a:gd name="T98" fmla="*/ 3 w 480"/>
                <a:gd name="T99" fmla="*/ 15 h 1777"/>
                <a:gd name="T100" fmla="*/ 1 w 480"/>
                <a:gd name="T101" fmla="*/ 13 h 1777"/>
                <a:gd name="T102" fmla="*/ 0 w 480"/>
                <a:gd name="T103" fmla="*/ 11 h 1777"/>
                <a:gd name="T104" fmla="*/ 0 w 480"/>
                <a:gd name="T105" fmla="*/ 7 h 1777"/>
                <a:gd name="T106" fmla="*/ 1 w 480"/>
                <a:gd name="T107" fmla="*/ 6 h 1777"/>
                <a:gd name="T108" fmla="*/ 1 w 480"/>
                <a:gd name="T109" fmla="*/ 3 h 1777"/>
                <a:gd name="T110" fmla="*/ 2 w 480"/>
                <a:gd name="T111" fmla="*/ 2 h 1777"/>
                <a:gd name="T112" fmla="*/ 3 w 480"/>
                <a:gd name="T113" fmla="*/ 0 h 177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80" h="1777">
                  <a:moveTo>
                    <a:pt x="480" y="471"/>
                  </a:moveTo>
                  <a:lnTo>
                    <a:pt x="461" y="497"/>
                  </a:lnTo>
                  <a:lnTo>
                    <a:pt x="452" y="518"/>
                  </a:lnTo>
                  <a:lnTo>
                    <a:pt x="448" y="548"/>
                  </a:lnTo>
                  <a:lnTo>
                    <a:pt x="451" y="600"/>
                  </a:lnTo>
                  <a:lnTo>
                    <a:pt x="448" y="654"/>
                  </a:lnTo>
                  <a:lnTo>
                    <a:pt x="438" y="695"/>
                  </a:lnTo>
                  <a:lnTo>
                    <a:pt x="435" y="708"/>
                  </a:lnTo>
                  <a:lnTo>
                    <a:pt x="424" y="744"/>
                  </a:lnTo>
                  <a:lnTo>
                    <a:pt x="417" y="771"/>
                  </a:lnTo>
                  <a:lnTo>
                    <a:pt x="409" y="814"/>
                  </a:lnTo>
                  <a:lnTo>
                    <a:pt x="406" y="833"/>
                  </a:lnTo>
                  <a:lnTo>
                    <a:pt x="406" y="852"/>
                  </a:lnTo>
                  <a:lnTo>
                    <a:pt x="403" y="892"/>
                  </a:lnTo>
                  <a:lnTo>
                    <a:pt x="401" y="923"/>
                  </a:lnTo>
                  <a:lnTo>
                    <a:pt x="397" y="985"/>
                  </a:lnTo>
                  <a:lnTo>
                    <a:pt x="396" y="1010"/>
                  </a:lnTo>
                  <a:lnTo>
                    <a:pt x="396" y="1052"/>
                  </a:lnTo>
                  <a:lnTo>
                    <a:pt x="396" y="1077"/>
                  </a:lnTo>
                  <a:lnTo>
                    <a:pt x="397" y="1133"/>
                  </a:lnTo>
                  <a:lnTo>
                    <a:pt x="392" y="1183"/>
                  </a:lnTo>
                  <a:lnTo>
                    <a:pt x="388" y="1226"/>
                  </a:lnTo>
                  <a:lnTo>
                    <a:pt x="392" y="1264"/>
                  </a:lnTo>
                  <a:lnTo>
                    <a:pt x="397" y="1282"/>
                  </a:lnTo>
                  <a:lnTo>
                    <a:pt x="383" y="1293"/>
                  </a:lnTo>
                  <a:lnTo>
                    <a:pt x="347" y="1305"/>
                  </a:lnTo>
                  <a:lnTo>
                    <a:pt x="326" y="1309"/>
                  </a:lnTo>
                  <a:lnTo>
                    <a:pt x="318" y="1334"/>
                  </a:lnTo>
                  <a:lnTo>
                    <a:pt x="313" y="1376"/>
                  </a:lnTo>
                  <a:lnTo>
                    <a:pt x="313" y="1406"/>
                  </a:lnTo>
                  <a:lnTo>
                    <a:pt x="313" y="1437"/>
                  </a:lnTo>
                  <a:lnTo>
                    <a:pt x="313" y="1487"/>
                  </a:lnTo>
                  <a:lnTo>
                    <a:pt x="313" y="1504"/>
                  </a:lnTo>
                  <a:lnTo>
                    <a:pt x="313" y="1518"/>
                  </a:lnTo>
                  <a:lnTo>
                    <a:pt x="313" y="1552"/>
                  </a:lnTo>
                  <a:lnTo>
                    <a:pt x="324" y="1595"/>
                  </a:lnTo>
                  <a:lnTo>
                    <a:pt x="330" y="1631"/>
                  </a:lnTo>
                  <a:lnTo>
                    <a:pt x="336" y="1668"/>
                  </a:lnTo>
                  <a:lnTo>
                    <a:pt x="338" y="1723"/>
                  </a:lnTo>
                  <a:lnTo>
                    <a:pt x="320" y="1734"/>
                  </a:lnTo>
                  <a:lnTo>
                    <a:pt x="288" y="1737"/>
                  </a:lnTo>
                  <a:lnTo>
                    <a:pt x="266" y="1734"/>
                  </a:lnTo>
                  <a:lnTo>
                    <a:pt x="265" y="1721"/>
                  </a:lnTo>
                  <a:lnTo>
                    <a:pt x="260" y="1701"/>
                  </a:lnTo>
                  <a:lnTo>
                    <a:pt x="253" y="1692"/>
                  </a:lnTo>
                  <a:lnTo>
                    <a:pt x="243" y="1730"/>
                  </a:lnTo>
                  <a:lnTo>
                    <a:pt x="230" y="1746"/>
                  </a:lnTo>
                  <a:lnTo>
                    <a:pt x="214" y="1761"/>
                  </a:lnTo>
                  <a:lnTo>
                    <a:pt x="187" y="1777"/>
                  </a:lnTo>
                  <a:lnTo>
                    <a:pt x="61" y="1775"/>
                  </a:lnTo>
                  <a:lnTo>
                    <a:pt x="56" y="1749"/>
                  </a:lnTo>
                  <a:lnTo>
                    <a:pt x="63" y="1713"/>
                  </a:lnTo>
                  <a:lnTo>
                    <a:pt x="66" y="1705"/>
                  </a:lnTo>
                  <a:lnTo>
                    <a:pt x="70" y="1688"/>
                  </a:lnTo>
                  <a:lnTo>
                    <a:pt x="83" y="1669"/>
                  </a:lnTo>
                  <a:lnTo>
                    <a:pt x="103" y="1647"/>
                  </a:lnTo>
                  <a:lnTo>
                    <a:pt x="122" y="1631"/>
                  </a:lnTo>
                  <a:lnTo>
                    <a:pt x="138" y="1617"/>
                  </a:lnTo>
                  <a:lnTo>
                    <a:pt x="146" y="1601"/>
                  </a:lnTo>
                  <a:lnTo>
                    <a:pt x="160" y="1587"/>
                  </a:lnTo>
                  <a:lnTo>
                    <a:pt x="169" y="1569"/>
                  </a:lnTo>
                  <a:lnTo>
                    <a:pt x="173" y="1552"/>
                  </a:lnTo>
                  <a:lnTo>
                    <a:pt x="173" y="1535"/>
                  </a:lnTo>
                  <a:lnTo>
                    <a:pt x="173" y="1487"/>
                  </a:lnTo>
                  <a:lnTo>
                    <a:pt x="173" y="1424"/>
                  </a:lnTo>
                  <a:lnTo>
                    <a:pt x="173" y="1376"/>
                  </a:lnTo>
                  <a:lnTo>
                    <a:pt x="173" y="1342"/>
                  </a:lnTo>
                  <a:lnTo>
                    <a:pt x="173" y="1293"/>
                  </a:lnTo>
                  <a:lnTo>
                    <a:pt x="173" y="1261"/>
                  </a:lnTo>
                  <a:lnTo>
                    <a:pt x="159" y="1263"/>
                  </a:lnTo>
                  <a:lnTo>
                    <a:pt x="138" y="1259"/>
                  </a:lnTo>
                  <a:lnTo>
                    <a:pt x="124" y="1237"/>
                  </a:lnTo>
                  <a:lnTo>
                    <a:pt x="116" y="1214"/>
                  </a:lnTo>
                  <a:lnTo>
                    <a:pt x="113" y="1175"/>
                  </a:lnTo>
                  <a:lnTo>
                    <a:pt x="116" y="1137"/>
                  </a:lnTo>
                  <a:lnTo>
                    <a:pt x="131" y="1077"/>
                  </a:lnTo>
                  <a:lnTo>
                    <a:pt x="146" y="1035"/>
                  </a:lnTo>
                  <a:lnTo>
                    <a:pt x="159" y="996"/>
                  </a:lnTo>
                  <a:lnTo>
                    <a:pt x="173" y="939"/>
                  </a:lnTo>
                  <a:lnTo>
                    <a:pt x="187" y="890"/>
                  </a:lnTo>
                  <a:lnTo>
                    <a:pt x="194" y="852"/>
                  </a:lnTo>
                  <a:lnTo>
                    <a:pt x="200" y="816"/>
                  </a:lnTo>
                  <a:lnTo>
                    <a:pt x="208" y="780"/>
                  </a:lnTo>
                  <a:lnTo>
                    <a:pt x="208" y="749"/>
                  </a:lnTo>
                  <a:lnTo>
                    <a:pt x="196" y="713"/>
                  </a:lnTo>
                  <a:lnTo>
                    <a:pt x="187" y="681"/>
                  </a:lnTo>
                  <a:lnTo>
                    <a:pt x="175" y="653"/>
                  </a:lnTo>
                  <a:lnTo>
                    <a:pt x="164" y="654"/>
                  </a:lnTo>
                  <a:lnTo>
                    <a:pt x="146" y="648"/>
                  </a:lnTo>
                  <a:lnTo>
                    <a:pt x="124" y="609"/>
                  </a:lnTo>
                  <a:lnTo>
                    <a:pt x="116" y="578"/>
                  </a:lnTo>
                  <a:lnTo>
                    <a:pt x="114" y="542"/>
                  </a:lnTo>
                  <a:lnTo>
                    <a:pt x="116" y="519"/>
                  </a:lnTo>
                  <a:lnTo>
                    <a:pt x="122" y="490"/>
                  </a:lnTo>
                  <a:lnTo>
                    <a:pt x="131" y="437"/>
                  </a:lnTo>
                  <a:lnTo>
                    <a:pt x="146" y="406"/>
                  </a:lnTo>
                  <a:lnTo>
                    <a:pt x="146" y="389"/>
                  </a:lnTo>
                  <a:lnTo>
                    <a:pt x="118" y="389"/>
                  </a:lnTo>
                  <a:lnTo>
                    <a:pt x="95" y="380"/>
                  </a:lnTo>
                  <a:lnTo>
                    <a:pt x="66" y="364"/>
                  </a:lnTo>
                  <a:lnTo>
                    <a:pt x="37" y="344"/>
                  </a:lnTo>
                  <a:lnTo>
                    <a:pt x="16" y="318"/>
                  </a:lnTo>
                  <a:lnTo>
                    <a:pt x="6" y="291"/>
                  </a:lnTo>
                  <a:lnTo>
                    <a:pt x="2" y="270"/>
                  </a:lnTo>
                  <a:lnTo>
                    <a:pt x="0" y="231"/>
                  </a:lnTo>
                  <a:lnTo>
                    <a:pt x="0" y="186"/>
                  </a:lnTo>
                  <a:lnTo>
                    <a:pt x="2" y="167"/>
                  </a:lnTo>
                  <a:lnTo>
                    <a:pt x="14" y="146"/>
                  </a:lnTo>
                  <a:lnTo>
                    <a:pt x="19" y="116"/>
                  </a:lnTo>
                  <a:lnTo>
                    <a:pt x="31" y="82"/>
                  </a:lnTo>
                  <a:lnTo>
                    <a:pt x="39" y="66"/>
                  </a:lnTo>
                  <a:lnTo>
                    <a:pt x="49" y="46"/>
                  </a:lnTo>
                  <a:lnTo>
                    <a:pt x="61" y="27"/>
                  </a:lnTo>
                  <a:lnTo>
                    <a:pt x="77" y="0"/>
                  </a:lnTo>
                  <a:lnTo>
                    <a:pt x="480" y="471"/>
                  </a:lnTo>
                  <a:close/>
                </a:path>
              </a:pathLst>
            </a:custGeom>
            <a:solidFill>
              <a:srgbClr val="404000"/>
            </a:solidFill>
            <a:ln w="0">
              <a:solidFill>
                <a:srgbClr val="000000"/>
              </a:solidFill>
              <a:prstDash val="solid"/>
              <a:round/>
              <a:headEnd/>
              <a:tailEnd/>
            </a:ln>
          </p:spPr>
          <p:txBody>
            <a:bodyPr/>
            <a:lstStyle/>
            <a:p>
              <a:endParaRPr lang="en-US"/>
            </a:p>
          </p:txBody>
        </p:sp>
        <p:sp>
          <p:nvSpPr>
            <p:cNvPr id="164885" name="Freeform 22"/>
            <p:cNvSpPr>
              <a:spLocks/>
            </p:cNvSpPr>
            <p:nvPr/>
          </p:nvSpPr>
          <p:spPr bwMode="auto">
            <a:xfrm>
              <a:off x="5283" y="1458"/>
              <a:ext cx="83" cy="20"/>
            </a:xfrm>
            <a:custGeom>
              <a:avLst/>
              <a:gdLst>
                <a:gd name="T0" fmla="*/ 17 w 412"/>
                <a:gd name="T1" fmla="*/ 4 h 99"/>
                <a:gd name="T2" fmla="*/ 16 w 412"/>
                <a:gd name="T3" fmla="*/ 3 h 99"/>
                <a:gd name="T4" fmla="*/ 16 w 412"/>
                <a:gd name="T5" fmla="*/ 3 h 99"/>
                <a:gd name="T6" fmla="*/ 16 w 412"/>
                <a:gd name="T7" fmla="*/ 3 h 99"/>
                <a:gd name="T8" fmla="*/ 15 w 412"/>
                <a:gd name="T9" fmla="*/ 3 h 99"/>
                <a:gd name="T10" fmla="*/ 15 w 412"/>
                <a:gd name="T11" fmla="*/ 3 h 99"/>
                <a:gd name="T12" fmla="*/ 15 w 412"/>
                <a:gd name="T13" fmla="*/ 2 h 99"/>
                <a:gd name="T14" fmla="*/ 14 w 412"/>
                <a:gd name="T15" fmla="*/ 2 h 99"/>
                <a:gd name="T16" fmla="*/ 14 w 412"/>
                <a:gd name="T17" fmla="*/ 2 h 99"/>
                <a:gd name="T18" fmla="*/ 14 w 412"/>
                <a:gd name="T19" fmla="*/ 2 h 99"/>
                <a:gd name="T20" fmla="*/ 13 w 412"/>
                <a:gd name="T21" fmla="*/ 1 h 99"/>
                <a:gd name="T22" fmla="*/ 13 w 412"/>
                <a:gd name="T23" fmla="*/ 1 h 99"/>
                <a:gd name="T24" fmla="*/ 13 w 412"/>
                <a:gd name="T25" fmla="*/ 1 h 99"/>
                <a:gd name="T26" fmla="*/ 12 w 412"/>
                <a:gd name="T27" fmla="*/ 1 h 99"/>
                <a:gd name="T28" fmla="*/ 12 w 412"/>
                <a:gd name="T29" fmla="*/ 0 h 99"/>
                <a:gd name="T30" fmla="*/ 11 w 412"/>
                <a:gd name="T31" fmla="*/ 0 h 99"/>
                <a:gd name="T32" fmla="*/ 11 w 412"/>
                <a:gd name="T33" fmla="*/ 0 h 99"/>
                <a:gd name="T34" fmla="*/ 8 w 412"/>
                <a:gd name="T35" fmla="*/ 0 h 99"/>
                <a:gd name="T36" fmla="*/ 7 w 412"/>
                <a:gd name="T37" fmla="*/ 0 h 99"/>
                <a:gd name="T38" fmla="*/ 7 w 412"/>
                <a:gd name="T39" fmla="*/ 0 h 99"/>
                <a:gd name="T40" fmla="*/ 6 w 412"/>
                <a:gd name="T41" fmla="*/ 1 h 99"/>
                <a:gd name="T42" fmla="*/ 6 w 412"/>
                <a:gd name="T43" fmla="*/ 1 h 99"/>
                <a:gd name="T44" fmla="*/ 5 w 412"/>
                <a:gd name="T45" fmla="*/ 1 h 99"/>
                <a:gd name="T46" fmla="*/ 5 w 412"/>
                <a:gd name="T47" fmla="*/ 1 h 99"/>
                <a:gd name="T48" fmla="*/ 4 w 412"/>
                <a:gd name="T49" fmla="*/ 2 h 99"/>
                <a:gd name="T50" fmla="*/ 4 w 412"/>
                <a:gd name="T51" fmla="*/ 2 h 99"/>
                <a:gd name="T52" fmla="*/ 3 w 412"/>
                <a:gd name="T53" fmla="*/ 2 h 99"/>
                <a:gd name="T54" fmla="*/ 3 w 412"/>
                <a:gd name="T55" fmla="*/ 2 h 99"/>
                <a:gd name="T56" fmla="*/ 2 w 412"/>
                <a:gd name="T57" fmla="*/ 3 h 99"/>
                <a:gd name="T58" fmla="*/ 2 w 412"/>
                <a:gd name="T59" fmla="*/ 3 h 99"/>
                <a:gd name="T60" fmla="*/ 1 w 412"/>
                <a:gd name="T61" fmla="*/ 3 h 99"/>
                <a:gd name="T62" fmla="*/ 1 w 412"/>
                <a:gd name="T63" fmla="*/ 3 h 99"/>
                <a:gd name="T64" fmla="*/ 1 w 412"/>
                <a:gd name="T65" fmla="*/ 4 h 99"/>
                <a:gd name="T66" fmla="*/ 1 w 412"/>
                <a:gd name="T67" fmla="*/ 4 h 99"/>
                <a:gd name="T68" fmla="*/ 1 w 412"/>
                <a:gd name="T69" fmla="*/ 4 h 99"/>
                <a:gd name="T70" fmla="*/ 1 w 412"/>
                <a:gd name="T71" fmla="*/ 4 h 99"/>
                <a:gd name="T72" fmla="*/ 0 w 412"/>
                <a:gd name="T73" fmla="*/ 4 h 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12" h="99">
                  <a:moveTo>
                    <a:pt x="412" y="90"/>
                  </a:moveTo>
                  <a:lnTo>
                    <a:pt x="397" y="86"/>
                  </a:lnTo>
                  <a:lnTo>
                    <a:pt x="394" y="82"/>
                  </a:lnTo>
                  <a:lnTo>
                    <a:pt x="382" y="76"/>
                  </a:lnTo>
                  <a:lnTo>
                    <a:pt x="378" y="68"/>
                  </a:lnTo>
                  <a:lnTo>
                    <a:pt x="368" y="65"/>
                  </a:lnTo>
                  <a:lnTo>
                    <a:pt x="363" y="57"/>
                  </a:lnTo>
                  <a:lnTo>
                    <a:pt x="352" y="53"/>
                  </a:lnTo>
                  <a:lnTo>
                    <a:pt x="347" y="47"/>
                  </a:lnTo>
                  <a:lnTo>
                    <a:pt x="337" y="44"/>
                  </a:lnTo>
                  <a:lnTo>
                    <a:pt x="331" y="33"/>
                  </a:lnTo>
                  <a:lnTo>
                    <a:pt x="321" y="29"/>
                  </a:lnTo>
                  <a:lnTo>
                    <a:pt x="316" y="22"/>
                  </a:lnTo>
                  <a:lnTo>
                    <a:pt x="301" y="18"/>
                  </a:lnTo>
                  <a:lnTo>
                    <a:pt x="294" y="10"/>
                  </a:lnTo>
                  <a:lnTo>
                    <a:pt x="283" y="8"/>
                  </a:lnTo>
                  <a:lnTo>
                    <a:pt x="265" y="0"/>
                  </a:lnTo>
                  <a:lnTo>
                    <a:pt x="202" y="0"/>
                  </a:lnTo>
                  <a:lnTo>
                    <a:pt x="182" y="8"/>
                  </a:lnTo>
                  <a:lnTo>
                    <a:pt x="168" y="10"/>
                  </a:lnTo>
                  <a:lnTo>
                    <a:pt x="160" y="18"/>
                  </a:lnTo>
                  <a:lnTo>
                    <a:pt x="144" y="22"/>
                  </a:lnTo>
                  <a:lnTo>
                    <a:pt x="135" y="29"/>
                  </a:lnTo>
                  <a:lnTo>
                    <a:pt x="115" y="33"/>
                  </a:lnTo>
                  <a:lnTo>
                    <a:pt x="106" y="44"/>
                  </a:lnTo>
                  <a:lnTo>
                    <a:pt x="90" y="47"/>
                  </a:lnTo>
                  <a:lnTo>
                    <a:pt x="82" y="53"/>
                  </a:lnTo>
                  <a:lnTo>
                    <a:pt x="66" y="57"/>
                  </a:lnTo>
                  <a:lnTo>
                    <a:pt x="58" y="65"/>
                  </a:lnTo>
                  <a:lnTo>
                    <a:pt x="42" y="68"/>
                  </a:lnTo>
                  <a:lnTo>
                    <a:pt x="36" y="76"/>
                  </a:lnTo>
                  <a:lnTo>
                    <a:pt x="27" y="80"/>
                  </a:lnTo>
                  <a:lnTo>
                    <a:pt x="22" y="87"/>
                  </a:lnTo>
                  <a:lnTo>
                    <a:pt x="19" y="90"/>
                  </a:lnTo>
                  <a:lnTo>
                    <a:pt x="18" y="92"/>
                  </a:lnTo>
                  <a:lnTo>
                    <a:pt x="13" y="96"/>
                  </a:lnTo>
                  <a:lnTo>
                    <a:pt x="0" y="9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886" name="Freeform 23"/>
            <p:cNvSpPr>
              <a:spLocks/>
            </p:cNvSpPr>
            <p:nvPr/>
          </p:nvSpPr>
          <p:spPr bwMode="auto">
            <a:xfrm>
              <a:off x="5313" y="1505"/>
              <a:ext cx="26" cy="11"/>
            </a:xfrm>
            <a:custGeom>
              <a:avLst/>
              <a:gdLst>
                <a:gd name="T0" fmla="*/ 0 w 130"/>
                <a:gd name="T1" fmla="*/ 1 h 55"/>
                <a:gd name="T2" fmla="*/ 1 w 130"/>
                <a:gd name="T3" fmla="*/ 1 h 55"/>
                <a:gd name="T4" fmla="*/ 1 w 130"/>
                <a:gd name="T5" fmla="*/ 2 h 55"/>
                <a:gd name="T6" fmla="*/ 1 w 130"/>
                <a:gd name="T7" fmla="*/ 2 h 55"/>
                <a:gd name="T8" fmla="*/ 2 w 130"/>
                <a:gd name="T9" fmla="*/ 2 h 55"/>
                <a:gd name="T10" fmla="*/ 3 w 130"/>
                <a:gd name="T11" fmla="*/ 2 h 55"/>
                <a:gd name="T12" fmla="*/ 4 w 130"/>
                <a:gd name="T13" fmla="*/ 2 h 55"/>
                <a:gd name="T14" fmla="*/ 4 w 130"/>
                <a:gd name="T15" fmla="*/ 2 h 55"/>
                <a:gd name="T16" fmla="*/ 4 w 130"/>
                <a:gd name="T17" fmla="*/ 1 h 55"/>
                <a:gd name="T18" fmla="*/ 5 w 130"/>
                <a:gd name="T19" fmla="*/ 1 h 55"/>
                <a:gd name="T20" fmla="*/ 5 w 130"/>
                <a:gd name="T21" fmla="*/ 0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0" h="55">
                  <a:moveTo>
                    <a:pt x="0" y="24"/>
                  </a:moveTo>
                  <a:lnTo>
                    <a:pt x="14" y="37"/>
                  </a:lnTo>
                  <a:lnTo>
                    <a:pt x="22" y="45"/>
                  </a:lnTo>
                  <a:lnTo>
                    <a:pt x="29" y="48"/>
                  </a:lnTo>
                  <a:lnTo>
                    <a:pt x="44" y="55"/>
                  </a:lnTo>
                  <a:lnTo>
                    <a:pt x="77" y="55"/>
                  </a:lnTo>
                  <a:lnTo>
                    <a:pt x="92" y="48"/>
                  </a:lnTo>
                  <a:lnTo>
                    <a:pt x="100" y="45"/>
                  </a:lnTo>
                  <a:lnTo>
                    <a:pt x="107" y="36"/>
                  </a:lnTo>
                  <a:lnTo>
                    <a:pt x="116" y="24"/>
                  </a:lnTo>
                  <a:lnTo>
                    <a:pt x="13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887" name="Freeform 24"/>
            <p:cNvSpPr>
              <a:spLocks/>
            </p:cNvSpPr>
            <p:nvPr/>
          </p:nvSpPr>
          <p:spPr bwMode="auto">
            <a:xfrm>
              <a:off x="5297" y="1531"/>
              <a:ext cx="27" cy="39"/>
            </a:xfrm>
            <a:custGeom>
              <a:avLst/>
              <a:gdLst>
                <a:gd name="T0" fmla="*/ 1 w 131"/>
                <a:gd name="T1" fmla="*/ 0 h 194"/>
                <a:gd name="T2" fmla="*/ 2 w 131"/>
                <a:gd name="T3" fmla="*/ 1 h 194"/>
                <a:gd name="T4" fmla="*/ 2 w 131"/>
                <a:gd name="T5" fmla="*/ 1 h 194"/>
                <a:gd name="T6" fmla="*/ 2 w 131"/>
                <a:gd name="T7" fmla="*/ 2 h 194"/>
                <a:gd name="T8" fmla="*/ 3 w 131"/>
                <a:gd name="T9" fmla="*/ 2 h 194"/>
                <a:gd name="T10" fmla="*/ 3 w 131"/>
                <a:gd name="T11" fmla="*/ 2 h 194"/>
                <a:gd name="T12" fmla="*/ 3 w 131"/>
                <a:gd name="T13" fmla="*/ 3 h 194"/>
                <a:gd name="T14" fmla="*/ 4 w 131"/>
                <a:gd name="T15" fmla="*/ 3 h 194"/>
                <a:gd name="T16" fmla="*/ 4 w 131"/>
                <a:gd name="T17" fmla="*/ 3 h 194"/>
                <a:gd name="T18" fmla="*/ 5 w 131"/>
                <a:gd name="T19" fmla="*/ 4 h 194"/>
                <a:gd name="T20" fmla="*/ 5 w 131"/>
                <a:gd name="T21" fmla="*/ 4 h 194"/>
                <a:gd name="T22" fmla="*/ 6 w 131"/>
                <a:gd name="T23" fmla="*/ 5 h 194"/>
                <a:gd name="T24" fmla="*/ 6 w 131"/>
                <a:gd name="T25" fmla="*/ 7 h 194"/>
                <a:gd name="T26" fmla="*/ 5 w 131"/>
                <a:gd name="T27" fmla="*/ 8 h 194"/>
                <a:gd name="T28" fmla="*/ 5 w 131"/>
                <a:gd name="T29" fmla="*/ 7 h 194"/>
                <a:gd name="T30" fmla="*/ 5 w 131"/>
                <a:gd name="T31" fmla="*/ 7 h 194"/>
                <a:gd name="T32" fmla="*/ 4 w 131"/>
                <a:gd name="T33" fmla="*/ 7 h 194"/>
                <a:gd name="T34" fmla="*/ 4 w 131"/>
                <a:gd name="T35" fmla="*/ 6 h 194"/>
                <a:gd name="T36" fmla="*/ 3 w 131"/>
                <a:gd name="T37" fmla="*/ 6 h 194"/>
                <a:gd name="T38" fmla="*/ 3 w 131"/>
                <a:gd name="T39" fmla="*/ 6 h 194"/>
                <a:gd name="T40" fmla="*/ 3 w 131"/>
                <a:gd name="T41" fmla="*/ 6 h 194"/>
                <a:gd name="T42" fmla="*/ 2 w 131"/>
                <a:gd name="T43" fmla="*/ 5 h 194"/>
                <a:gd name="T44" fmla="*/ 2 w 131"/>
                <a:gd name="T45" fmla="*/ 5 h 194"/>
                <a:gd name="T46" fmla="*/ 1 w 131"/>
                <a:gd name="T47" fmla="*/ 5 h 194"/>
                <a:gd name="T48" fmla="*/ 1 w 131"/>
                <a:gd name="T49" fmla="*/ 4 h 194"/>
                <a:gd name="T50" fmla="*/ 0 w 131"/>
                <a:gd name="T51" fmla="*/ 4 h 19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31" h="194">
                  <a:moveTo>
                    <a:pt x="22" y="0"/>
                  </a:moveTo>
                  <a:lnTo>
                    <a:pt x="38" y="22"/>
                  </a:lnTo>
                  <a:lnTo>
                    <a:pt x="46" y="34"/>
                  </a:lnTo>
                  <a:lnTo>
                    <a:pt x="53" y="46"/>
                  </a:lnTo>
                  <a:lnTo>
                    <a:pt x="61" y="57"/>
                  </a:lnTo>
                  <a:lnTo>
                    <a:pt x="70" y="61"/>
                  </a:lnTo>
                  <a:lnTo>
                    <a:pt x="76" y="69"/>
                  </a:lnTo>
                  <a:lnTo>
                    <a:pt x="84" y="78"/>
                  </a:lnTo>
                  <a:lnTo>
                    <a:pt x="98" y="82"/>
                  </a:lnTo>
                  <a:lnTo>
                    <a:pt x="107" y="91"/>
                  </a:lnTo>
                  <a:lnTo>
                    <a:pt x="117" y="100"/>
                  </a:lnTo>
                  <a:lnTo>
                    <a:pt x="129" y="120"/>
                  </a:lnTo>
                  <a:lnTo>
                    <a:pt x="131" y="186"/>
                  </a:lnTo>
                  <a:lnTo>
                    <a:pt x="124" y="194"/>
                  </a:lnTo>
                  <a:lnTo>
                    <a:pt x="116" y="184"/>
                  </a:lnTo>
                  <a:lnTo>
                    <a:pt x="107" y="180"/>
                  </a:lnTo>
                  <a:lnTo>
                    <a:pt x="100" y="170"/>
                  </a:lnTo>
                  <a:lnTo>
                    <a:pt x="91" y="161"/>
                  </a:lnTo>
                  <a:lnTo>
                    <a:pt x="79" y="158"/>
                  </a:lnTo>
                  <a:lnTo>
                    <a:pt x="70" y="148"/>
                  </a:lnTo>
                  <a:lnTo>
                    <a:pt x="61" y="138"/>
                  </a:lnTo>
                  <a:lnTo>
                    <a:pt x="53" y="127"/>
                  </a:lnTo>
                  <a:lnTo>
                    <a:pt x="40" y="124"/>
                  </a:lnTo>
                  <a:lnTo>
                    <a:pt x="30" y="114"/>
                  </a:lnTo>
                  <a:lnTo>
                    <a:pt x="20" y="104"/>
                  </a:lnTo>
                  <a:lnTo>
                    <a:pt x="0" y="9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888" name="Freeform 25"/>
            <p:cNvSpPr>
              <a:spLocks/>
            </p:cNvSpPr>
            <p:nvPr/>
          </p:nvSpPr>
          <p:spPr bwMode="auto">
            <a:xfrm>
              <a:off x="5328" y="1531"/>
              <a:ext cx="22" cy="18"/>
            </a:xfrm>
            <a:custGeom>
              <a:avLst/>
              <a:gdLst>
                <a:gd name="T0" fmla="*/ 0 w 110"/>
                <a:gd name="T1" fmla="*/ 4 h 91"/>
                <a:gd name="T2" fmla="*/ 1 w 110"/>
                <a:gd name="T3" fmla="*/ 3 h 91"/>
                <a:gd name="T4" fmla="*/ 1 w 110"/>
                <a:gd name="T5" fmla="*/ 3 h 91"/>
                <a:gd name="T6" fmla="*/ 1 w 110"/>
                <a:gd name="T7" fmla="*/ 3 h 91"/>
                <a:gd name="T8" fmla="*/ 2 w 110"/>
                <a:gd name="T9" fmla="*/ 2 h 91"/>
                <a:gd name="T10" fmla="*/ 2 w 110"/>
                <a:gd name="T11" fmla="*/ 2 h 91"/>
                <a:gd name="T12" fmla="*/ 2 w 110"/>
                <a:gd name="T13" fmla="*/ 2 h 91"/>
                <a:gd name="T14" fmla="*/ 3 w 110"/>
                <a:gd name="T15" fmla="*/ 2 h 91"/>
                <a:gd name="T16" fmla="*/ 3 w 110"/>
                <a:gd name="T17" fmla="*/ 1 h 91"/>
                <a:gd name="T18" fmla="*/ 3 w 110"/>
                <a:gd name="T19" fmla="*/ 1 h 91"/>
                <a:gd name="T20" fmla="*/ 3 w 110"/>
                <a:gd name="T21" fmla="*/ 1 h 91"/>
                <a:gd name="T22" fmla="*/ 4 w 110"/>
                <a:gd name="T23" fmla="*/ 1 h 91"/>
                <a:gd name="T24" fmla="*/ 4 w 110"/>
                <a:gd name="T25" fmla="*/ 0 h 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91">
                  <a:moveTo>
                    <a:pt x="0" y="91"/>
                  </a:moveTo>
                  <a:lnTo>
                    <a:pt x="18" y="78"/>
                  </a:lnTo>
                  <a:lnTo>
                    <a:pt x="26" y="70"/>
                  </a:lnTo>
                  <a:lnTo>
                    <a:pt x="32" y="67"/>
                  </a:lnTo>
                  <a:lnTo>
                    <a:pt x="42" y="61"/>
                  </a:lnTo>
                  <a:lnTo>
                    <a:pt x="49" y="56"/>
                  </a:lnTo>
                  <a:lnTo>
                    <a:pt x="55" y="49"/>
                  </a:lnTo>
                  <a:lnTo>
                    <a:pt x="63" y="45"/>
                  </a:lnTo>
                  <a:lnTo>
                    <a:pt x="72" y="36"/>
                  </a:lnTo>
                  <a:lnTo>
                    <a:pt x="79" y="33"/>
                  </a:lnTo>
                  <a:lnTo>
                    <a:pt x="87" y="25"/>
                  </a:lnTo>
                  <a:lnTo>
                    <a:pt x="95" y="19"/>
                  </a:lnTo>
                  <a:lnTo>
                    <a:pt x="11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889" name="Freeform 26"/>
            <p:cNvSpPr>
              <a:spLocks/>
            </p:cNvSpPr>
            <p:nvPr/>
          </p:nvSpPr>
          <p:spPr bwMode="auto">
            <a:xfrm>
              <a:off x="5328" y="1538"/>
              <a:ext cx="28" cy="27"/>
            </a:xfrm>
            <a:custGeom>
              <a:avLst/>
              <a:gdLst>
                <a:gd name="T0" fmla="*/ 0 w 140"/>
                <a:gd name="T1" fmla="*/ 2 h 137"/>
                <a:gd name="T2" fmla="*/ 0 w 140"/>
                <a:gd name="T3" fmla="*/ 5 h 137"/>
                <a:gd name="T4" fmla="*/ 0 w 140"/>
                <a:gd name="T5" fmla="*/ 5 h 137"/>
                <a:gd name="T6" fmla="*/ 1 w 140"/>
                <a:gd name="T7" fmla="*/ 5 h 137"/>
                <a:gd name="T8" fmla="*/ 1 w 140"/>
                <a:gd name="T9" fmla="*/ 5 h 137"/>
                <a:gd name="T10" fmla="*/ 1 w 140"/>
                <a:gd name="T11" fmla="*/ 4 h 137"/>
                <a:gd name="T12" fmla="*/ 2 w 140"/>
                <a:gd name="T13" fmla="*/ 4 h 137"/>
                <a:gd name="T14" fmla="*/ 2 w 140"/>
                <a:gd name="T15" fmla="*/ 4 h 137"/>
                <a:gd name="T16" fmla="*/ 2 w 140"/>
                <a:gd name="T17" fmla="*/ 4 h 137"/>
                <a:gd name="T18" fmla="*/ 3 w 140"/>
                <a:gd name="T19" fmla="*/ 4 h 137"/>
                <a:gd name="T20" fmla="*/ 3 w 140"/>
                <a:gd name="T21" fmla="*/ 3 h 137"/>
                <a:gd name="T22" fmla="*/ 3 w 140"/>
                <a:gd name="T23" fmla="*/ 3 h 137"/>
                <a:gd name="T24" fmla="*/ 4 w 140"/>
                <a:gd name="T25" fmla="*/ 2 h 137"/>
                <a:gd name="T26" fmla="*/ 4 w 140"/>
                <a:gd name="T27" fmla="*/ 2 h 137"/>
                <a:gd name="T28" fmla="*/ 4 w 140"/>
                <a:gd name="T29" fmla="*/ 2 h 137"/>
                <a:gd name="T30" fmla="*/ 5 w 140"/>
                <a:gd name="T31" fmla="*/ 1 h 137"/>
                <a:gd name="T32" fmla="*/ 5 w 140"/>
                <a:gd name="T33" fmla="*/ 1 h 137"/>
                <a:gd name="T34" fmla="*/ 6 w 140"/>
                <a:gd name="T35" fmla="*/ 0 h 13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0" h="137">
                  <a:moveTo>
                    <a:pt x="0" y="56"/>
                  </a:moveTo>
                  <a:lnTo>
                    <a:pt x="3" y="133"/>
                  </a:lnTo>
                  <a:lnTo>
                    <a:pt x="8" y="137"/>
                  </a:lnTo>
                  <a:lnTo>
                    <a:pt x="16" y="126"/>
                  </a:lnTo>
                  <a:lnTo>
                    <a:pt x="25" y="116"/>
                  </a:lnTo>
                  <a:lnTo>
                    <a:pt x="32" y="111"/>
                  </a:lnTo>
                  <a:lnTo>
                    <a:pt x="41" y="105"/>
                  </a:lnTo>
                  <a:lnTo>
                    <a:pt x="54" y="101"/>
                  </a:lnTo>
                  <a:lnTo>
                    <a:pt x="62" y="93"/>
                  </a:lnTo>
                  <a:lnTo>
                    <a:pt x="71" y="90"/>
                  </a:lnTo>
                  <a:lnTo>
                    <a:pt x="78" y="80"/>
                  </a:lnTo>
                  <a:lnTo>
                    <a:pt x="86" y="68"/>
                  </a:lnTo>
                  <a:lnTo>
                    <a:pt x="94" y="59"/>
                  </a:lnTo>
                  <a:lnTo>
                    <a:pt x="101" y="56"/>
                  </a:lnTo>
                  <a:lnTo>
                    <a:pt x="109" y="46"/>
                  </a:lnTo>
                  <a:lnTo>
                    <a:pt x="117" y="35"/>
                  </a:lnTo>
                  <a:lnTo>
                    <a:pt x="126" y="24"/>
                  </a:lnTo>
                  <a:lnTo>
                    <a:pt x="14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890" name="Freeform 27"/>
            <p:cNvSpPr>
              <a:spLocks/>
            </p:cNvSpPr>
            <p:nvPr/>
          </p:nvSpPr>
          <p:spPr bwMode="auto">
            <a:xfrm>
              <a:off x="5381" y="1546"/>
              <a:ext cx="10" cy="5"/>
            </a:xfrm>
            <a:custGeom>
              <a:avLst/>
              <a:gdLst>
                <a:gd name="T0" fmla="*/ 0 w 46"/>
                <a:gd name="T1" fmla="*/ 0 h 22"/>
                <a:gd name="T2" fmla="*/ 1 w 46"/>
                <a:gd name="T3" fmla="*/ 0 h 22"/>
                <a:gd name="T4" fmla="*/ 1 w 46"/>
                <a:gd name="T5" fmla="*/ 1 h 22"/>
                <a:gd name="T6" fmla="*/ 1 w 46"/>
                <a:gd name="T7" fmla="*/ 1 h 22"/>
                <a:gd name="T8" fmla="*/ 2 w 46"/>
                <a:gd name="T9" fmla="*/ 1 h 22"/>
                <a:gd name="T10" fmla="*/ 2 w 46"/>
                <a:gd name="T11" fmla="*/ 1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 h="22">
                  <a:moveTo>
                    <a:pt x="0" y="0"/>
                  </a:moveTo>
                  <a:lnTo>
                    <a:pt x="13" y="10"/>
                  </a:lnTo>
                  <a:lnTo>
                    <a:pt x="14" y="11"/>
                  </a:lnTo>
                  <a:lnTo>
                    <a:pt x="23" y="16"/>
                  </a:lnTo>
                  <a:lnTo>
                    <a:pt x="30" y="20"/>
                  </a:lnTo>
                  <a:lnTo>
                    <a:pt x="46" y="2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891" name="Freeform 28"/>
            <p:cNvSpPr>
              <a:spLocks/>
            </p:cNvSpPr>
            <p:nvPr/>
          </p:nvSpPr>
          <p:spPr bwMode="auto">
            <a:xfrm>
              <a:off x="5266" y="1572"/>
              <a:ext cx="68" cy="173"/>
            </a:xfrm>
            <a:custGeom>
              <a:avLst/>
              <a:gdLst>
                <a:gd name="T0" fmla="*/ 12 w 342"/>
                <a:gd name="T1" fmla="*/ 0 h 867"/>
                <a:gd name="T2" fmla="*/ 13 w 342"/>
                <a:gd name="T3" fmla="*/ 8 h 867"/>
                <a:gd name="T4" fmla="*/ 13 w 342"/>
                <a:gd name="T5" fmla="*/ 9 h 867"/>
                <a:gd name="T6" fmla="*/ 13 w 342"/>
                <a:gd name="T7" fmla="*/ 10 h 867"/>
                <a:gd name="T8" fmla="*/ 13 w 342"/>
                <a:gd name="T9" fmla="*/ 10 h 867"/>
                <a:gd name="T10" fmla="*/ 13 w 342"/>
                <a:gd name="T11" fmla="*/ 10 h 867"/>
                <a:gd name="T12" fmla="*/ 14 w 342"/>
                <a:gd name="T13" fmla="*/ 11 h 867"/>
                <a:gd name="T14" fmla="*/ 14 w 342"/>
                <a:gd name="T15" fmla="*/ 15 h 867"/>
                <a:gd name="T16" fmla="*/ 13 w 342"/>
                <a:gd name="T17" fmla="*/ 16 h 867"/>
                <a:gd name="T18" fmla="*/ 13 w 342"/>
                <a:gd name="T19" fmla="*/ 16 h 867"/>
                <a:gd name="T20" fmla="*/ 13 w 342"/>
                <a:gd name="T21" fmla="*/ 17 h 867"/>
                <a:gd name="T22" fmla="*/ 13 w 342"/>
                <a:gd name="T23" fmla="*/ 20 h 867"/>
                <a:gd name="T24" fmla="*/ 13 w 342"/>
                <a:gd name="T25" fmla="*/ 23 h 867"/>
                <a:gd name="T26" fmla="*/ 13 w 342"/>
                <a:gd name="T27" fmla="*/ 28 h 867"/>
                <a:gd name="T28" fmla="*/ 13 w 342"/>
                <a:gd name="T29" fmla="*/ 32 h 867"/>
                <a:gd name="T30" fmla="*/ 12 w 342"/>
                <a:gd name="T31" fmla="*/ 34 h 867"/>
                <a:gd name="T32" fmla="*/ 12 w 342"/>
                <a:gd name="T33" fmla="*/ 35 h 867"/>
                <a:gd name="T34" fmla="*/ 11 w 342"/>
                <a:gd name="T35" fmla="*/ 34 h 867"/>
                <a:gd name="T36" fmla="*/ 11 w 342"/>
                <a:gd name="T37" fmla="*/ 34 h 867"/>
                <a:gd name="T38" fmla="*/ 10 w 342"/>
                <a:gd name="T39" fmla="*/ 34 h 867"/>
                <a:gd name="T40" fmla="*/ 6 w 342"/>
                <a:gd name="T41" fmla="*/ 34 h 867"/>
                <a:gd name="T42" fmla="*/ 5 w 342"/>
                <a:gd name="T43" fmla="*/ 34 h 867"/>
                <a:gd name="T44" fmla="*/ 2 w 342"/>
                <a:gd name="T45" fmla="*/ 34 h 867"/>
                <a:gd name="T46" fmla="*/ 1 w 342"/>
                <a:gd name="T47" fmla="*/ 34 h 867"/>
                <a:gd name="T48" fmla="*/ 0 w 342"/>
                <a:gd name="T49" fmla="*/ 34 h 86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42" h="867">
                  <a:moveTo>
                    <a:pt x="310" y="0"/>
                  </a:moveTo>
                  <a:lnTo>
                    <a:pt x="315" y="190"/>
                  </a:lnTo>
                  <a:lnTo>
                    <a:pt x="324" y="224"/>
                  </a:lnTo>
                  <a:lnTo>
                    <a:pt x="328" y="245"/>
                  </a:lnTo>
                  <a:lnTo>
                    <a:pt x="334" y="253"/>
                  </a:lnTo>
                  <a:lnTo>
                    <a:pt x="336" y="261"/>
                  </a:lnTo>
                  <a:lnTo>
                    <a:pt x="342" y="285"/>
                  </a:lnTo>
                  <a:lnTo>
                    <a:pt x="342" y="369"/>
                  </a:lnTo>
                  <a:lnTo>
                    <a:pt x="336" y="390"/>
                  </a:lnTo>
                  <a:lnTo>
                    <a:pt x="334" y="398"/>
                  </a:lnTo>
                  <a:lnTo>
                    <a:pt x="328" y="420"/>
                  </a:lnTo>
                  <a:lnTo>
                    <a:pt x="328" y="497"/>
                  </a:lnTo>
                  <a:lnTo>
                    <a:pt x="334" y="575"/>
                  </a:lnTo>
                  <a:lnTo>
                    <a:pt x="333" y="692"/>
                  </a:lnTo>
                  <a:lnTo>
                    <a:pt x="326" y="811"/>
                  </a:lnTo>
                  <a:lnTo>
                    <a:pt x="308" y="861"/>
                  </a:lnTo>
                  <a:lnTo>
                    <a:pt x="290" y="867"/>
                  </a:lnTo>
                  <a:lnTo>
                    <a:pt x="280" y="862"/>
                  </a:lnTo>
                  <a:lnTo>
                    <a:pt x="274" y="857"/>
                  </a:lnTo>
                  <a:lnTo>
                    <a:pt x="250" y="851"/>
                  </a:lnTo>
                  <a:lnTo>
                    <a:pt x="162" y="851"/>
                  </a:lnTo>
                  <a:lnTo>
                    <a:pt x="122" y="857"/>
                  </a:lnTo>
                  <a:lnTo>
                    <a:pt x="48" y="857"/>
                  </a:lnTo>
                  <a:lnTo>
                    <a:pt x="28" y="851"/>
                  </a:lnTo>
                  <a:lnTo>
                    <a:pt x="0" y="84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892" name="Freeform 29"/>
            <p:cNvSpPr>
              <a:spLocks/>
            </p:cNvSpPr>
            <p:nvPr/>
          </p:nvSpPr>
          <p:spPr bwMode="auto">
            <a:xfrm>
              <a:off x="5336" y="1670"/>
              <a:ext cx="70" cy="75"/>
            </a:xfrm>
            <a:custGeom>
              <a:avLst/>
              <a:gdLst>
                <a:gd name="T0" fmla="*/ 0 w 349"/>
                <a:gd name="T1" fmla="*/ 14 h 374"/>
                <a:gd name="T2" fmla="*/ 5 w 349"/>
                <a:gd name="T3" fmla="*/ 14 h 374"/>
                <a:gd name="T4" fmla="*/ 6 w 349"/>
                <a:gd name="T5" fmla="*/ 15 h 374"/>
                <a:gd name="T6" fmla="*/ 8 w 349"/>
                <a:gd name="T7" fmla="*/ 15 h 374"/>
                <a:gd name="T8" fmla="*/ 9 w 349"/>
                <a:gd name="T9" fmla="*/ 15 h 374"/>
                <a:gd name="T10" fmla="*/ 11 w 349"/>
                <a:gd name="T11" fmla="*/ 15 h 374"/>
                <a:gd name="T12" fmla="*/ 12 w 349"/>
                <a:gd name="T13" fmla="*/ 15 h 374"/>
                <a:gd name="T14" fmla="*/ 13 w 349"/>
                <a:gd name="T15" fmla="*/ 14 h 374"/>
                <a:gd name="T16" fmla="*/ 13 w 349"/>
                <a:gd name="T17" fmla="*/ 13 h 374"/>
                <a:gd name="T18" fmla="*/ 13 w 349"/>
                <a:gd name="T19" fmla="*/ 11 h 374"/>
                <a:gd name="T20" fmla="*/ 13 w 349"/>
                <a:gd name="T21" fmla="*/ 5 h 374"/>
                <a:gd name="T22" fmla="*/ 14 w 349"/>
                <a:gd name="T23" fmla="*/ 3 h 374"/>
                <a:gd name="T24" fmla="*/ 14 w 349"/>
                <a:gd name="T25" fmla="*/ 1 h 374"/>
                <a:gd name="T26" fmla="*/ 14 w 349"/>
                <a:gd name="T27" fmla="*/ 0 h 374"/>
                <a:gd name="T28" fmla="*/ 14 w 349"/>
                <a:gd name="T29" fmla="*/ 0 h 37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49" h="374">
                  <a:moveTo>
                    <a:pt x="0" y="355"/>
                  </a:moveTo>
                  <a:lnTo>
                    <a:pt x="130" y="358"/>
                  </a:lnTo>
                  <a:lnTo>
                    <a:pt x="158" y="364"/>
                  </a:lnTo>
                  <a:lnTo>
                    <a:pt x="199" y="369"/>
                  </a:lnTo>
                  <a:lnTo>
                    <a:pt x="222" y="374"/>
                  </a:lnTo>
                  <a:lnTo>
                    <a:pt x="274" y="374"/>
                  </a:lnTo>
                  <a:lnTo>
                    <a:pt x="294" y="369"/>
                  </a:lnTo>
                  <a:lnTo>
                    <a:pt x="320" y="356"/>
                  </a:lnTo>
                  <a:lnTo>
                    <a:pt x="328" y="319"/>
                  </a:lnTo>
                  <a:lnTo>
                    <a:pt x="333" y="273"/>
                  </a:lnTo>
                  <a:lnTo>
                    <a:pt x="335" y="127"/>
                  </a:lnTo>
                  <a:lnTo>
                    <a:pt x="340" y="77"/>
                  </a:lnTo>
                  <a:lnTo>
                    <a:pt x="343" y="25"/>
                  </a:lnTo>
                  <a:lnTo>
                    <a:pt x="346" y="12"/>
                  </a:lnTo>
                  <a:lnTo>
                    <a:pt x="34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893" name="Freeform 30"/>
            <p:cNvSpPr>
              <a:spLocks/>
            </p:cNvSpPr>
            <p:nvPr/>
          </p:nvSpPr>
          <p:spPr bwMode="auto">
            <a:xfrm>
              <a:off x="5350" y="2023"/>
              <a:ext cx="30" cy="1"/>
            </a:xfrm>
            <a:custGeom>
              <a:avLst/>
              <a:gdLst>
                <a:gd name="T0" fmla="*/ 6 w 147"/>
                <a:gd name="T1" fmla="*/ 0 h 1"/>
                <a:gd name="T2" fmla="*/ 4 w 147"/>
                <a:gd name="T3" fmla="*/ 0 h 1"/>
                <a:gd name="T4" fmla="*/ 0 w 147"/>
                <a:gd name="T5" fmla="*/ 0 h 1"/>
                <a:gd name="T6" fmla="*/ 0 60000 65536"/>
                <a:gd name="T7" fmla="*/ 0 60000 65536"/>
                <a:gd name="T8" fmla="*/ 0 60000 65536"/>
              </a:gdLst>
              <a:ahLst/>
              <a:cxnLst>
                <a:cxn ang="T6">
                  <a:pos x="T0" y="T1"/>
                </a:cxn>
                <a:cxn ang="T7">
                  <a:pos x="T2" y="T3"/>
                </a:cxn>
                <a:cxn ang="T8">
                  <a:pos x="T4" y="T5"/>
                </a:cxn>
              </a:cxnLst>
              <a:rect l="0" t="0" r="r" b="b"/>
              <a:pathLst>
                <a:path w="147" h="1">
                  <a:moveTo>
                    <a:pt x="147" y="0"/>
                  </a:moveTo>
                  <a:lnTo>
                    <a:pt x="110"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894" name="Freeform 31"/>
            <p:cNvSpPr>
              <a:spLocks/>
            </p:cNvSpPr>
            <p:nvPr/>
          </p:nvSpPr>
          <p:spPr bwMode="auto">
            <a:xfrm>
              <a:off x="5252" y="2005"/>
              <a:ext cx="28" cy="9"/>
            </a:xfrm>
            <a:custGeom>
              <a:avLst/>
              <a:gdLst>
                <a:gd name="T0" fmla="*/ 6 w 139"/>
                <a:gd name="T1" fmla="*/ 2 h 46"/>
                <a:gd name="T2" fmla="*/ 4 w 139"/>
                <a:gd name="T3" fmla="*/ 2 h 46"/>
                <a:gd name="T4" fmla="*/ 4 w 139"/>
                <a:gd name="T5" fmla="*/ 1 h 46"/>
                <a:gd name="T6" fmla="*/ 3 w 139"/>
                <a:gd name="T7" fmla="*/ 1 h 46"/>
                <a:gd name="T8" fmla="*/ 2 w 139"/>
                <a:gd name="T9" fmla="*/ 1 h 46"/>
                <a:gd name="T10" fmla="*/ 1 w 139"/>
                <a:gd name="T11" fmla="*/ 1 h 46"/>
                <a:gd name="T12" fmla="*/ 1 w 139"/>
                <a:gd name="T13" fmla="*/ 1 h 46"/>
                <a:gd name="T14" fmla="*/ 1 w 139"/>
                <a:gd name="T15" fmla="*/ 0 h 46"/>
                <a:gd name="T16" fmla="*/ 1 w 139"/>
                <a:gd name="T17" fmla="*/ 0 h 46"/>
                <a:gd name="T18" fmla="*/ 1 w 139"/>
                <a:gd name="T19" fmla="*/ 0 h 46"/>
                <a:gd name="T20" fmla="*/ 0 w 139"/>
                <a:gd name="T21" fmla="*/ 0 h 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46">
                  <a:moveTo>
                    <a:pt x="139" y="46"/>
                  </a:moveTo>
                  <a:lnTo>
                    <a:pt x="98" y="42"/>
                  </a:lnTo>
                  <a:lnTo>
                    <a:pt x="88" y="38"/>
                  </a:lnTo>
                  <a:lnTo>
                    <a:pt x="68" y="32"/>
                  </a:lnTo>
                  <a:lnTo>
                    <a:pt x="59" y="24"/>
                  </a:lnTo>
                  <a:lnTo>
                    <a:pt x="36" y="21"/>
                  </a:lnTo>
                  <a:lnTo>
                    <a:pt x="30" y="14"/>
                  </a:lnTo>
                  <a:lnTo>
                    <a:pt x="26" y="12"/>
                  </a:lnTo>
                  <a:lnTo>
                    <a:pt x="24" y="10"/>
                  </a:lnTo>
                  <a:lnTo>
                    <a:pt x="19" y="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895" name="Freeform 32"/>
            <p:cNvSpPr>
              <a:spLocks/>
            </p:cNvSpPr>
            <p:nvPr/>
          </p:nvSpPr>
          <p:spPr bwMode="auto">
            <a:xfrm>
              <a:off x="5246" y="1730"/>
              <a:ext cx="12" cy="99"/>
            </a:xfrm>
            <a:custGeom>
              <a:avLst/>
              <a:gdLst>
                <a:gd name="T0" fmla="*/ 0 w 63"/>
                <a:gd name="T1" fmla="*/ 20 h 494"/>
                <a:gd name="T2" fmla="*/ 0 w 63"/>
                <a:gd name="T3" fmla="*/ 19 h 494"/>
                <a:gd name="T4" fmla="*/ 0 w 63"/>
                <a:gd name="T5" fmla="*/ 19 h 494"/>
                <a:gd name="T6" fmla="*/ 1 w 63"/>
                <a:gd name="T7" fmla="*/ 16 h 494"/>
                <a:gd name="T8" fmla="*/ 0 w 63"/>
                <a:gd name="T9" fmla="*/ 15 h 494"/>
                <a:gd name="T10" fmla="*/ 0 w 63"/>
                <a:gd name="T11" fmla="*/ 12 h 494"/>
                <a:gd name="T12" fmla="*/ 1 w 63"/>
                <a:gd name="T13" fmla="*/ 12 h 494"/>
                <a:gd name="T14" fmla="*/ 1 w 63"/>
                <a:gd name="T15" fmla="*/ 12 h 494"/>
                <a:gd name="T16" fmla="*/ 1 w 63"/>
                <a:gd name="T17" fmla="*/ 11 h 494"/>
                <a:gd name="T18" fmla="*/ 1 w 63"/>
                <a:gd name="T19" fmla="*/ 10 h 494"/>
                <a:gd name="T20" fmla="*/ 1 w 63"/>
                <a:gd name="T21" fmla="*/ 9 h 494"/>
                <a:gd name="T22" fmla="*/ 1 w 63"/>
                <a:gd name="T23" fmla="*/ 7 h 494"/>
                <a:gd name="T24" fmla="*/ 2 w 63"/>
                <a:gd name="T25" fmla="*/ 7 h 494"/>
                <a:gd name="T26" fmla="*/ 2 w 63"/>
                <a:gd name="T27" fmla="*/ 5 h 494"/>
                <a:gd name="T28" fmla="*/ 2 w 63"/>
                <a:gd name="T29" fmla="*/ 4 h 494"/>
                <a:gd name="T30" fmla="*/ 2 w 63"/>
                <a:gd name="T31" fmla="*/ 3 h 494"/>
                <a:gd name="T32" fmla="*/ 2 w 63"/>
                <a:gd name="T33" fmla="*/ 2 h 494"/>
                <a:gd name="T34" fmla="*/ 2 w 63"/>
                <a:gd name="T35" fmla="*/ 0 h 4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3" h="494">
                  <a:moveTo>
                    <a:pt x="0" y="494"/>
                  </a:moveTo>
                  <a:lnTo>
                    <a:pt x="5" y="481"/>
                  </a:lnTo>
                  <a:lnTo>
                    <a:pt x="13" y="466"/>
                  </a:lnTo>
                  <a:lnTo>
                    <a:pt x="16" y="396"/>
                  </a:lnTo>
                  <a:lnTo>
                    <a:pt x="10" y="364"/>
                  </a:lnTo>
                  <a:lnTo>
                    <a:pt x="10" y="311"/>
                  </a:lnTo>
                  <a:lnTo>
                    <a:pt x="16" y="297"/>
                  </a:lnTo>
                  <a:lnTo>
                    <a:pt x="18" y="290"/>
                  </a:lnTo>
                  <a:lnTo>
                    <a:pt x="23" y="278"/>
                  </a:lnTo>
                  <a:lnTo>
                    <a:pt x="26" y="239"/>
                  </a:lnTo>
                  <a:lnTo>
                    <a:pt x="32" y="219"/>
                  </a:lnTo>
                  <a:lnTo>
                    <a:pt x="34" y="182"/>
                  </a:lnTo>
                  <a:lnTo>
                    <a:pt x="40" y="163"/>
                  </a:lnTo>
                  <a:lnTo>
                    <a:pt x="43" y="125"/>
                  </a:lnTo>
                  <a:lnTo>
                    <a:pt x="52" y="109"/>
                  </a:lnTo>
                  <a:lnTo>
                    <a:pt x="57" y="77"/>
                  </a:lnTo>
                  <a:lnTo>
                    <a:pt x="61" y="62"/>
                  </a:lnTo>
                  <a:lnTo>
                    <a:pt x="6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896" name="Freeform 33"/>
            <p:cNvSpPr>
              <a:spLocks/>
            </p:cNvSpPr>
            <p:nvPr/>
          </p:nvSpPr>
          <p:spPr bwMode="auto">
            <a:xfrm>
              <a:off x="5254" y="1622"/>
              <a:ext cx="7" cy="67"/>
            </a:xfrm>
            <a:custGeom>
              <a:avLst/>
              <a:gdLst>
                <a:gd name="T0" fmla="*/ 0 w 37"/>
                <a:gd name="T1" fmla="*/ 13 h 333"/>
                <a:gd name="T2" fmla="*/ 0 w 37"/>
                <a:gd name="T3" fmla="*/ 12 h 333"/>
                <a:gd name="T4" fmla="*/ 0 w 37"/>
                <a:gd name="T5" fmla="*/ 11 h 333"/>
                <a:gd name="T6" fmla="*/ 0 w 37"/>
                <a:gd name="T7" fmla="*/ 9 h 333"/>
                <a:gd name="T8" fmla="*/ 1 w 37"/>
                <a:gd name="T9" fmla="*/ 8 h 333"/>
                <a:gd name="T10" fmla="*/ 1 w 37"/>
                <a:gd name="T11" fmla="*/ 6 h 333"/>
                <a:gd name="T12" fmla="*/ 1 w 37"/>
                <a:gd name="T13" fmla="*/ 5 h 333"/>
                <a:gd name="T14" fmla="*/ 1 w 37"/>
                <a:gd name="T15" fmla="*/ 3 h 333"/>
                <a:gd name="T16" fmla="*/ 1 w 37"/>
                <a:gd name="T17" fmla="*/ 2 h 333"/>
                <a:gd name="T18" fmla="*/ 1 w 37"/>
                <a:gd name="T19" fmla="*/ 0 h 3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7" h="333">
                  <a:moveTo>
                    <a:pt x="0" y="333"/>
                  </a:moveTo>
                  <a:lnTo>
                    <a:pt x="2" y="301"/>
                  </a:lnTo>
                  <a:lnTo>
                    <a:pt x="4" y="283"/>
                  </a:lnTo>
                  <a:lnTo>
                    <a:pt x="9" y="222"/>
                  </a:lnTo>
                  <a:lnTo>
                    <a:pt x="19" y="195"/>
                  </a:lnTo>
                  <a:lnTo>
                    <a:pt x="23" y="150"/>
                  </a:lnTo>
                  <a:lnTo>
                    <a:pt x="29" y="125"/>
                  </a:lnTo>
                  <a:lnTo>
                    <a:pt x="32" y="72"/>
                  </a:lnTo>
                  <a:lnTo>
                    <a:pt x="35" y="53"/>
                  </a:lnTo>
                  <a:lnTo>
                    <a:pt x="3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897" name="Freeform 34"/>
            <p:cNvSpPr>
              <a:spLocks/>
            </p:cNvSpPr>
            <p:nvPr/>
          </p:nvSpPr>
          <p:spPr bwMode="auto">
            <a:xfrm>
              <a:off x="5282" y="1599"/>
              <a:ext cx="1" cy="5"/>
            </a:xfrm>
            <a:custGeom>
              <a:avLst/>
              <a:gdLst>
                <a:gd name="T0" fmla="*/ 0 w 1"/>
                <a:gd name="T1" fmla="*/ 0 h 23"/>
                <a:gd name="T2" fmla="*/ 0 w 1"/>
                <a:gd name="T3" fmla="*/ 0 h 23"/>
                <a:gd name="T4" fmla="*/ 0 w 1"/>
                <a:gd name="T5" fmla="*/ 1 h 23"/>
                <a:gd name="T6" fmla="*/ 0 60000 65536"/>
                <a:gd name="T7" fmla="*/ 0 60000 65536"/>
                <a:gd name="T8" fmla="*/ 0 60000 65536"/>
              </a:gdLst>
              <a:ahLst/>
              <a:cxnLst>
                <a:cxn ang="T6">
                  <a:pos x="T0" y="T1"/>
                </a:cxn>
                <a:cxn ang="T7">
                  <a:pos x="T2" y="T3"/>
                </a:cxn>
                <a:cxn ang="T8">
                  <a:pos x="T4" y="T5"/>
                </a:cxn>
              </a:cxnLst>
              <a:rect l="0" t="0" r="r" b="b"/>
              <a:pathLst>
                <a:path w="1" h="23">
                  <a:moveTo>
                    <a:pt x="0" y="0"/>
                  </a:moveTo>
                  <a:lnTo>
                    <a:pt x="0" y="6"/>
                  </a:lnTo>
                  <a:lnTo>
                    <a:pt x="0" y="2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898" name="Freeform 35"/>
            <p:cNvSpPr>
              <a:spLocks/>
            </p:cNvSpPr>
            <p:nvPr/>
          </p:nvSpPr>
          <p:spPr bwMode="auto">
            <a:xfrm>
              <a:off x="5282" y="1604"/>
              <a:ext cx="28" cy="1"/>
            </a:xfrm>
            <a:custGeom>
              <a:avLst/>
              <a:gdLst>
                <a:gd name="T0" fmla="*/ 0 w 139"/>
                <a:gd name="T1" fmla="*/ 0 h 1"/>
                <a:gd name="T2" fmla="*/ 1 w 139"/>
                <a:gd name="T3" fmla="*/ 0 h 1"/>
                <a:gd name="T4" fmla="*/ 6 w 139"/>
                <a:gd name="T5" fmla="*/ 0 h 1"/>
                <a:gd name="T6" fmla="*/ 0 60000 65536"/>
                <a:gd name="T7" fmla="*/ 0 60000 65536"/>
                <a:gd name="T8" fmla="*/ 0 60000 65536"/>
              </a:gdLst>
              <a:ahLst/>
              <a:cxnLst>
                <a:cxn ang="T6">
                  <a:pos x="T0" y="T1"/>
                </a:cxn>
                <a:cxn ang="T7">
                  <a:pos x="T2" y="T3"/>
                </a:cxn>
                <a:cxn ang="T8">
                  <a:pos x="T4" y="T5"/>
                </a:cxn>
              </a:cxnLst>
              <a:rect l="0" t="0" r="r" b="b"/>
              <a:pathLst>
                <a:path w="139" h="1">
                  <a:moveTo>
                    <a:pt x="0" y="0"/>
                  </a:moveTo>
                  <a:lnTo>
                    <a:pt x="35" y="0"/>
                  </a:lnTo>
                  <a:lnTo>
                    <a:pt x="13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899" name="Freeform 36"/>
            <p:cNvSpPr>
              <a:spLocks/>
            </p:cNvSpPr>
            <p:nvPr/>
          </p:nvSpPr>
          <p:spPr bwMode="auto">
            <a:xfrm>
              <a:off x="5310" y="1599"/>
              <a:ext cx="1" cy="5"/>
            </a:xfrm>
            <a:custGeom>
              <a:avLst/>
              <a:gdLst>
                <a:gd name="T0" fmla="*/ 0 w 1"/>
                <a:gd name="T1" fmla="*/ 1 h 23"/>
                <a:gd name="T2" fmla="*/ 0 w 1"/>
                <a:gd name="T3" fmla="*/ 1 h 23"/>
                <a:gd name="T4" fmla="*/ 0 w 1"/>
                <a:gd name="T5" fmla="*/ 0 h 23"/>
                <a:gd name="T6" fmla="*/ 0 60000 65536"/>
                <a:gd name="T7" fmla="*/ 0 60000 65536"/>
                <a:gd name="T8" fmla="*/ 0 60000 65536"/>
              </a:gdLst>
              <a:ahLst/>
              <a:cxnLst>
                <a:cxn ang="T6">
                  <a:pos x="T0" y="T1"/>
                </a:cxn>
                <a:cxn ang="T7">
                  <a:pos x="T2" y="T3"/>
                </a:cxn>
                <a:cxn ang="T8">
                  <a:pos x="T4" y="T5"/>
                </a:cxn>
              </a:cxnLst>
              <a:rect l="0" t="0" r="r" b="b"/>
              <a:pathLst>
                <a:path w="1" h="23">
                  <a:moveTo>
                    <a:pt x="0" y="23"/>
                  </a:moveTo>
                  <a:lnTo>
                    <a:pt x="0" y="17"/>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900" name="Freeform 37"/>
            <p:cNvSpPr>
              <a:spLocks/>
            </p:cNvSpPr>
            <p:nvPr/>
          </p:nvSpPr>
          <p:spPr bwMode="auto">
            <a:xfrm>
              <a:off x="5282" y="1599"/>
              <a:ext cx="28" cy="1"/>
            </a:xfrm>
            <a:custGeom>
              <a:avLst/>
              <a:gdLst>
                <a:gd name="T0" fmla="*/ 6 w 139"/>
                <a:gd name="T1" fmla="*/ 0 h 1"/>
                <a:gd name="T2" fmla="*/ 4 w 139"/>
                <a:gd name="T3" fmla="*/ 0 h 1"/>
                <a:gd name="T4" fmla="*/ 0 w 139"/>
                <a:gd name="T5" fmla="*/ 0 h 1"/>
                <a:gd name="T6" fmla="*/ 0 60000 65536"/>
                <a:gd name="T7" fmla="*/ 0 60000 65536"/>
                <a:gd name="T8" fmla="*/ 0 60000 65536"/>
              </a:gdLst>
              <a:ahLst/>
              <a:cxnLst>
                <a:cxn ang="T6">
                  <a:pos x="T0" y="T1"/>
                </a:cxn>
                <a:cxn ang="T7">
                  <a:pos x="T2" y="T3"/>
                </a:cxn>
                <a:cxn ang="T8">
                  <a:pos x="T4" y="T5"/>
                </a:cxn>
              </a:cxnLst>
              <a:rect l="0" t="0" r="r" b="b"/>
              <a:pathLst>
                <a:path w="139" h="1">
                  <a:moveTo>
                    <a:pt x="139" y="0"/>
                  </a:moveTo>
                  <a:lnTo>
                    <a:pt x="104"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901" name="Freeform 38"/>
            <p:cNvSpPr>
              <a:spLocks/>
            </p:cNvSpPr>
            <p:nvPr/>
          </p:nvSpPr>
          <p:spPr bwMode="auto">
            <a:xfrm>
              <a:off x="5282" y="1611"/>
              <a:ext cx="4" cy="30"/>
            </a:xfrm>
            <a:custGeom>
              <a:avLst/>
              <a:gdLst>
                <a:gd name="T0" fmla="*/ 0 w 23"/>
                <a:gd name="T1" fmla="*/ 0 h 149"/>
                <a:gd name="T2" fmla="*/ 0 w 23"/>
                <a:gd name="T3" fmla="*/ 4 h 149"/>
                <a:gd name="T4" fmla="*/ 0 w 23"/>
                <a:gd name="T5" fmla="*/ 6 h 149"/>
                <a:gd name="T6" fmla="*/ 1 w 23"/>
                <a:gd name="T7" fmla="*/ 6 h 1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149">
                  <a:moveTo>
                    <a:pt x="0" y="0"/>
                  </a:moveTo>
                  <a:lnTo>
                    <a:pt x="1" y="107"/>
                  </a:lnTo>
                  <a:lnTo>
                    <a:pt x="8" y="138"/>
                  </a:lnTo>
                  <a:lnTo>
                    <a:pt x="23" y="14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902" name="Freeform 39"/>
            <p:cNvSpPr>
              <a:spLocks/>
            </p:cNvSpPr>
            <p:nvPr/>
          </p:nvSpPr>
          <p:spPr bwMode="auto">
            <a:xfrm>
              <a:off x="5286" y="1641"/>
              <a:ext cx="19" cy="1"/>
            </a:xfrm>
            <a:custGeom>
              <a:avLst/>
              <a:gdLst>
                <a:gd name="T0" fmla="*/ 0 w 94"/>
                <a:gd name="T1" fmla="*/ 0 h 1"/>
                <a:gd name="T2" fmla="*/ 1 w 94"/>
                <a:gd name="T3" fmla="*/ 0 h 1"/>
                <a:gd name="T4" fmla="*/ 4 w 94"/>
                <a:gd name="T5" fmla="*/ 0 h 1"/>
                <a:gd name="T6" fmla="*/ 0 60000 65536"/>
                <a:gd name="T7" fmla="*/ 0 60000 65536"/>
                <a:gd name="T8" fmla="*/ 0 60000 65536"/>
              </a:gdLst>
              <a:ahLst/>
              <a:cxnLst>
                <a:cxn ang="T6">
                  <a:pos x="T0" y="T1"/>
                </a:cxn>
                <a:cxn ang="T7">
                  <a:pos x="T2" y="T3"/>
                </a:cxn>
                <a:cxn ang="T8">
                  <a:pos x="T4" y="T5"/>
                </a:cxn>
              </a:cxnLst>
              <a:rect l="0" t="0" r="r" b="b"/>
              <a:pathLst>
                <a:path w="94" h="1">
                  <a:moveTo>
                    <a:pt x="0" y="0"/>
                  </a:moveTo>
                  <a:lnTo>
                    <a:pt x="24" y="0"/>
                  </a:lnTo>
                  <a:lnTo>
                    <a:pt x="9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903" name="Freeform 40"/>
            <p:cNvSpPr>
              <a:spLocks/>
            </p:cNvSpPr>
            <p:nvPr/>
          </p:nvSpPr>
          <p:spPr bwMode="auto">
            <a:xfrm>
              <a:off x="5305" y="1631"/>
              <a:ext cx="5" cy="10"/>
            </a:xfrm>
            <a:custGeom>
              <a:avLst/>
              <a:gdLst>
                <a:gd name="T0" fmla="*/ 0 w 23"/>
                <a:gd name="T1" fmla="*/ 2 h 46"/>
                <a:gd name="T2" fmla="*/ 0 w 23"/>
                <a:gd name="T3" fmla="*/ 2 h 46"/>
                <a:gd name="T4" fmla="*/ 1 w 23"/>
                <a:gd name="T5" fmla="*/ 1 h 46"/>
                <a:gd name="T6" fmla="*/ 1 w 23"/>
                <a:gd name="T7" fmla="*/ 0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46">
                  <a:moveTo>
                    <a:pt x="0" y="46"/>
                  </a:moveTo>
                  <a:lnTo>
                    <a:pt x="8" y="34"/>
                  </a:lnTo>
                  <a:lnTo>
                    <a:pt x="16" y="22"/>
                  </a:lnTo>
                  <a:lnTo>
                    <a:pt x="2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904" name="Freeform 41"/>
            <p:cNvSpPr>
              <a:spLocks/>
            </p:cNvSpPr>
            <p:nvPr/>
          </p:nvSpPr>
          <p:spPr bwMode="auto">
            <a:xfrm>
              <a:off x="5310" y="1609"/>
              <a:ext cx="1" cy="22"/>
            </a:xfrm>
            <a:custGeom>
              <a:avLst/>
              <a:gdLst>
                <a:gd name="T0" fmla="*/ 0 w 1"/>
                <a:gd name="T1" fmla="*/ 4 h 113"/>
                <a:gd name="T2" fmla="*/ 0 w 1"/>
                <a:gd name="T3" fmla="*/ 3 h 113"/>
                <a:gd name="T4" fmla="*/ 0 w 1"/>
                <a:gd name="T5" fmla="*/ 0 h 113"/>
                <a:gd name="T6" fmla="*/ 0 60000 65536"/>
                <a:gd name="T7" fmla="*/ 0 60000 65536"/>
                <a:gd name="T8" fmla="*/ 0 60000 65536"/>
              </a:gdLst>
              <a:ahLst/>
              <a:cxnLst>
                <a:cxn ang="T6">
                  <a:pos x="T0" y="T1"/>
                </a:cxn>
                <a:cxn ang="T7">
                  <a:pos x="T2" y="T3"/>
                </a:cxn>
                <a:cxn ang="T8">
                  <a:pos x="T4" y="T5"/>
                </a:cxn>
              </a:cxnLst>
              <a:rect l="0" t="0" r="r" b="b"/>
              <a:pathLst>
                <a:path w="1" h="113">
                  <a:moveTo>
                    <a:pt x="0" y="113"/>
                  </a:moveTo>
                  <a:lnTo>
                    <a:pt x="0" y="85"/>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905" name="Freeform 42"/>
            <p:cNvSpPr>
              <a:spLocks/>
            </p:cNvSpPr>
            <p:nvPr/>
          </p:nvSpPr>
          <p:spPr bwMode="auto">
            <a:xfrm>
              <a:off x="5280" y="1608"/>
              <a:ext cx="30" cy="1"/>
            </a:xfrm>
            <a:custGeom>
              <a:avLst/>
              <a:gdLst>
                <a:gd name="T0" fmla="*/ 6 w 147"/>
                <a:gd name="T1" fmla="*/ 0 h 1"/>
                <a:gd name="T2" fmla="*/ 4 w 147"/>
                <a:gd name="T3" fmla="*/ 0 h 1"/>
                <a:gd name="T4" fmla="*/ 0 w 147"/>
                <a:gd name="T5" fmla="*/ 0 h 1"/>
                <a:gd name="T6" fmla="*/ 0 60000 65536"/>
                <a:gd name="T7" fmla="*/ 0 60000 65536"/>
                <a:gd name="T8" fmla="*/ 0 60000 65536"/>
              </a:gdLst>
              <a:ahLst/>
              <a:cxnLst>
                <a:cxn ang="T6">
                  <a:pos x="T0" y="T1"/>
                </a:cxn>
                <a:cxn ang="T7">
                  <a:pos x="T2" y="T3"/>
                </a:cxn>
                <a:cxn ang="T8">
                  <a:pos x="T4" y="T5"/>
                </a:cxn>
              </a:cxnLst>
              <a:rect l="0" t="0" r="r" b="b"/>
              <a:pathLst>
                <a:path w="147" h="1">
                  <a:moveTo>
                    <a:pt x="147" y="0"/>
                  </a:moveTo>
                  <a:lnTo>
                    <a:pt x="110"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906" name="Freeform 43"/>
            <p:cNvSpPr>
              <a:spLocks/>
            </p:cNvSpPr>
            <p:nvPr/>
          </p:nvSpPr>
          <p:spPr bwMode="auto">
            <a:xfrm>
              <a:off x="5388" y="1608"/>
              <a:ext cx="16" cy="67"/>
            </a:xfrm>
            <a:custGeom>
              <a:avLst/>
              <a:gdLst>
                <a:gd name="T0" fmla="*/ 0 w 84"/>
                <a:gd name="T1" fmla="*/ 0 h 332"/>
                <a:gd name="T2" fmla="*/ 0 w 84"/>
                <a:gd name="T3" fmla="*/ 1 h 332"/>
                <a:gd name="T4" fmla="*/ 1 w 84"/>
                <a:gd name="T5" fmla="*/ 1 h 332"/>
                <a:gd name="T6" fmla="*/ 1 w 84"/>
                <a:gd name="T7" fmla="*/ 1 h 332"/>
                <a:gd name="T8" fmla="*/ 1 w 84"/>
                <a:gd name="T9" fmla="*/ 2 h 332"/>
                <a:gd name="T10" fmla="*/ 1 w 84"/>
                <a:gd name="T11" fmla="*/ 4 h 332"/>
                <a:gd name="T12" fmla="*/ 1 w 84"/>
                <a:gd name="T13" fmla="*/ 4 h 332"/>
                <a:gd name="T14" fmla="*/ 1 w 84"/>
                <a:gd name="T15" fmla="*/ 5 h 332"/>
                <a:gd name="T16" fmla="*/ 2 w 84"/>
                <a:gd name="T17" fmla="*/ 5 h 332"/>
                <a:gd name="T18" fmla="*/ 2 w 84"/>
                <a:gd name="T19" fmla="*/ 6 h 332"/>
                <a:gd name="T20" fmla="*/ 2 w 84"/>
                <a:gd name="T21" fmla="*/ 7 h 332"/>
                <a:gd name="T22" fmla="*/ 2 w 84"/>
                <a:gd name="T23" fmla="*/ 7 h 332"/>
                <a:gd name="T24" fmla="*/ 2 w 84"/>
                <a:gd name="T25" fmla="*/ 8 h 332"/>
                <a:gd name="T26" fmla="*/ 3 w 84"/>
                <a:gd name="T27" fmla="*/ 10 h 332"/>
                <a:gd name="T28" fmla="*/ 3 w 84"/>
                <a:gd name="T29" fmla="*/ 10 h 332"/>
                <a:gd name="T30" fmla="*/ 3 w 84"/>
                <a:gd name="T31" fmla="*/ 14 h 3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4" h="332">
                  <a:moveTo>
                    <a:pt x="0" y="0"/>
                  </a:moveTo>
                  <a:lnTo>
                    <a:pt x="5" y="15"/>
                  </a:lnTo>
                  <a:lnTo>
                    <a:pt x="15" y="24"/>
                  </a:lnTo>
                  <a:lnTo>
                    <a:pt x="22" y="34"/>
                  </a:lnTo>
                  <a:lnTo>
                    <a:pt x="31" y="52"/>
                  </a:lnTo>
                  <a:lnTo>
                    <a:pt x="32" y="87"/>
                  </a:lnTo>
                  <a:lnTo>
                    <a:pt x="36" y="104"/>
                  </a:lnTo>
                  <a:lnTo>
                    <a:pt x="39" y="115"/>
                  </a:lnTo>
                  <a:lnTo>
                    <a:pt x="45" y="126"/>
                  </a:lnTo>
                  <a:lnTo>
                    <a:pt x="52" y="142"/>
                  </a:lnTo>
                  <a:lnTo>
                    <a:pt x="54" y="168"/>
                  </a:lnTo>
                  <a:lnTo>
                    <a:pt x="61" y="185"/>
                  </a:lnTo>
                  <a:lnTo>
                    <a:pt x="68" y="201"/>
                  </a:lnTo>
                  <a:lnTo>
                    <a:pt x="71" y="236"/>
                  </a:lnTo>
                  <a:lnTo>
                    <a:pt x="77" y="254"/>
                  </a:lnTo>
                  <a:lnTo>
                    <a:pt x="84" y="33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64871" name="Rectangle 71"/>
          <p:cNvSpPr>
            <a:spLocks noChangeArrowheads="1"/>
          </p:cNvSpPr>
          <p:nvPr/>
        </p:nvSpPr>
        <p:spPr bwMode="auto">
          <a:xfrm>
            <a:off x="228600" y="5257800"/>
            <a:ext cx="76200" cy="99060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64872" name="Picture 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4953000"/>
            <a:ext cx="40957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73" name="Text Box 73"/>
          <p:cNvSpPr txBox="1">
            <a:spLocks noChangeArrowheads="1"/>
          </p:cNvSpPr>
          <p:nvPr/>
        </p:nvSpPr>
        <p:spPr bwMode="auto">
          <a:xfrm>
            <a:off x="236538" y="4997450"/>
            <a:ext cx="2968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t>1</a:t>
            </a:r>
          </a:p>
        </p:txBody>
      </p:sp>
      <p:grpSp>
        <p:nvGrpSpPr>
          <p:cNvPr id="195661" name="Group 77"/>
          <p:cNvGrpSpPr>
            <a:grpSpLocks/>
          </p:cNvGrpSpPr>
          <p:nvPr/>
        </p:nvGrpSpPr>
        <p:grpSpPr bwMode="auto">
          <a:xfrm>
            <a:off x="8382000" y="5334000"/>
            <a:ext cx="485775" cy="1295400"/>
            <a:chOff x="5280" y="3120"/>
            <a:chExt cx="306" cy="816"/>
          </a:xfrm>
        </p:grpSpPr>
        <p:sp>
          <p:nvSpPr>
            <p:cNvPr id="164878" name="Rectangle 74"/>
            <p:cNvSpPr>
              <a:spLocks noChangeArrowheads="1"/>
            </p:cNvSpPr>
            <p:nvPr/>
          </p:nvSpPr>
          <p:spPr bwMode="auto">
            <a:xfrm>
              <a:off x="5376" y="3312"/>
              <a:ext cx="48" cy="624"/>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64879" name="Picture 7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0" y="3120"/>
              <a:ext cx="258"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80" name="Text Box 76"/>
            <p:cNvSpPr txBox="1">
              <a:spLocks noChangeArrowheads="1"/>
            </p:cNvSpPr>
            <p:nvPr/>
          </p:nvSpPr>
          <p:spPr bwMode="auto">
            <a:xfrm>
              <a:off x="5328" y="3148"/>
              <a:ext cx="25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t>12</a:t>
              </a:r>
            </a:p>
          </p:txBody>
        </p:sp>
      </p:grpSp>
      <p:sp>
        <p:nvSpPr>
          <p:cNvPr id="195662" name="Text Box 78"/>
          <p:cNvSpPr txBox="1">
            <a:spLocks noChangeArrowheads="1"/>
          </p:cNvSpPr>
          <p:nvPr/>
        </p:nvSpPr>
        <p:spPr bwMode="auto">
          <a:xfrm>
            <a:off x="5949950" y="3810000"/>
            <a:ext cx="2203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800000"/>
                </a:solidFill>
              </a:rPr>
              <a:t>CAN’T</a:t>
            </a:r>
          </a:p>
          <a:p>
            <a:pPr algn="ctr" eaLnBrk="1" hangingPunct="1">
              <a:spcBef>
                <a:spcPct val="0"/>
              </a:spcBef>
              <a:buFontTx/>
              <a:buNone/>
            </a:pPr>
            <a:r>
              <a:rPr lang="en-US" altLang="en-US" sz="1800" b="1">
                <a:solidFill>
                  <a:srgbClr val="800000"/>
                </a:solidFill>
              </a:rPr>
              <a:t>FIND YOUR POINT</a:t>
            </a:r>
          </a:p>
        </p:txBody>
      </p:sp>
      <p:sp>
        <p:nvSpPr>
          <p:cNvPr id="195663" name="Rectangle 79"/>
          <p:cNvSpPr>
            <a:spLocks noChangeArrowheads="1"/>
          </p:cNvSpPr>
          <p:nvPr/>
        </p:nvSpPr>
        <p:spPr bwMode="auto">
          <a:xfrm>
            <a:off x="152400" y="3962400"/>
            <a:ext cx="1828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800000"/>
                </a:solidFill>
              </a:rPr>
              <a:t>LET ME TRY</a:t>
            </a:r>
          </a:p>
          <a:p>
            <a:pPr algn="ctr" eaLnBrk="1" hangingPunct="1">
              <a:spcBef>
                <a:spcPct val="0"/>
              </a:spcBef>
              <a:buFontTx/>
              <a:buNone/>
            </a:pPr>
            <a:r>
              <a:rPr lang="en-US" altLang="en-US" sz="1800" b="1">
                <a:solidFill>
                  <a:srgbClr val="800000"/>
                </a:solidFill>
              </a:rPr>
              <a:t>AGAIN</a:t>
            </a:r>
          </a:p>
        </p:txBody>
      </p:sp>
      <p:sp>
        <p:nvSpPr>
          <p:cNvPr id="195664" name="Rectangle 80"/>
          <p:cNvSpPr>
            <a:spLocks noChangeArrowheads="1"/>
          </p:cNvSpPr>
          <p:nvPr/>
        </p:nvSpPr>
        <p:spPr bwMode="auto">
          <a:xfrm>
            <a:off x="7543800" y="4814888"/>
            <a:ext cx="152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008000"/>
                </a:solidFill>
              </a:rPr>
              <a:t>THERE IT IS</a:t>
            </a:r>
          </a:p>
        </p:txBody>
      </p:sp>
    </p:spTree>
  </p:cSld>
  <p:clrMapOvr>
    <a:masterClrMapping/>
  </p:clrMapOvr>
  <p:transition spd="med">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3" presetClass="path" presetSubtype="0" accel="50000" decel="50000" fill="hold" nodeType="clickEffect">
                                  <p:stCondLst>
                                    <p:cond delay="0"/>
                                  </p:stCondLst>
                                  <p:childTnLst>
                                    <p:animMotion origin="layout" path="M 3.33333E-6 7.40741E-7 L 0.65 -0.00648 " pathEditMode="relative" rAng="0" ptsTypes="AA">
                                      <p:cBhvr>
                                        <p:cTn id="6" dur="5000" fill="hold"/>
                                        <p:tgtEl>
                                          <p:spTgt spid="195601"/>
                                        </p:tgtEl>
                                        <p:attrNameLst>
                                          <p:attrName>ppt_x</p:attrName>
                                          <p:attrName>ppt_y</p:attrName>
                                        </p:attrNameLst>
                                      </p:cBhvr>
                                      <p:rCtr x="32500" y="-324"/>
                                    </p:animMotion>
                                  </p:childTnLst>
                                </p:cTn>
                              </p:par>
                            </p:childTnLst>
                          </p:cTn>
                        </p:par>
                        <p:par>
                          <p:cTn id="7" fill="hold" nodeType="afterGroup">
                            <p:stCondLst>
                              <p:cond delay="5000"/>
                            </p:stCondLst>
                            <p:childTnLst>
                              <p:par>
                                <p:cTn id="8" presetID="1" presetClass="entr" presetSubtype="0" fill="hold" grpId="0" nodeType="afterEffect">
                                  <p:stCondLst>
                                    <p:cond delay="0"/>
                                  </p:stCondLst>
                                  <p:childTnLst>
                                    <p:set>
                                      <p:cBhvr>
                                        <p:cTn id="9" dur="1" fill="hold">
                                          <p:stCondLst>
                                            <p:cond delay="0"/>
                                          </p:stCondLst>
                                        </p:cTn>
                                        <p:tgtEl>
                                          <p:spTgt spid="195662"/>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xit" presetSubtype="0" fill="hold" grpId="1" nodeType="clickEffect">
                                  <p:stCondLst>
                                    <p:cond delay="0"/>
                                  </p:stCondLst>
                                  <p:childTnLst>
                                    <p:animEffect transition="out" filter="dissolve">
                                      <p:cBhvr>
                                        <p:cTn id="13" dur="500"/>
                                        <p:tgtEl>
                                          <p:spTgt spid="195662"/>
                                        </p:tgtEl>
                                      </p:cBhvr>
                                    </p:animEffect>
                                    <p:set>
                                      <p:cBhvr>
                                        <p:cTn id="14" dur="1" fill="hold">
                                          <p:stCondLst>
                                            <p:cond delay="499"/>
                                          </p:stCondLst>
                                        </p:cTn>
                                        <p:tgtEl>
                                          <p:spTgt spid="195662"/>
                                        </p:tgtEl>
                                        <p:attrNameLst>
                                          <p:attrName>style.visibility</p:attrName>
                                        </p:attrNameLst>
                                      </p:cBhvr>
                                      <p:to>
                                        <p:strVal val="hidden"/>
                                      </p:to>
                                    </p:set>
                                  </p:childTnLst>
                                </p:cTn>
                              </p:par>
                            </p:childTnLst>
                          </p:cTn>
                        </p:par>
                        <p:par>
                          <p:cTn id="15" fill="hold" nodeType="afterGroup">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195593"/>
                                        </p:tgtEl>
                                        <p:attrNameLst>
                                          <p:attrName>style.visibility</p:attrName>
                                        </p:attrNameLst>
                                      </p:cBhvr>
                                      <p:to>
                                        <p:strVal val="visible"/>
                                      </p:to>
                                    </p:set>
                                  </p:childTnLst>
                                </p:cTn>
                              </p:par>
                            </p:childTnLst>
                          </p:cTn>
                        </p:par>
                        <p:par>
                          <p:cTn id="18" fill="hold" nodeType="afterGroup">
                            <p:stCondLst>
                              <p:cond delay="500"/>
                            </p:stCondLst>
                            <p:childTnLst>
                              <p:par>
                                <p:cTn id="19" presetID="35" presetClass="path" presetSubtype="0" accel="50000" decel="50000" fill="hold" nodeType="afterEffect">
                                  <p:stCondLst>
                                    <p:cond delay="0"/>
                                  </p:stCondLst>
                                  <p:childTnLst>
                                    <p:animMotion origin="layout" path="M 0.65 -0.00648 L 3.33333E-6 0.00463 " pathEditMode="relative" rAng="0" ptsTypes="AA">
                                      <p:cBhvr>
                                        <p:cTn id="20" dur="2000" fill="hold"/>
                                        <p:tgtEl>
                                          <p:spTgt spid="195601"/>
                                        </p:tgtEl>
                                        <p:attrNameLst>
                                          <p:attrName>ppt_x</p:attrName>
                                          <p:attrName>ppt_y</p:attrName>
                                        </p:attrNameLst>
                                      </p:cBhvr>
                                      <p:rCtr x="-32500" y="556"/>
                                    </p:animMotion>
                                  </p:childTnLst>
                                </p:cTn>
                              </p:par>
                            </p:childTnLst>
                          </p:cTn>
                        </p:par>
                        <p:par>
                          <p:cTn id="21" fill="hold" nodeType="afterGroup">
                            <p:stCondLst>
                              <p:cond delay="2500"/>
                            </p:stCondLst>
                            <p:childTnLst>
                              <p:par>
                                <p:cTn id="22" presetID="9" presetClass="exit" presetSubtype="0" fill="hold" grpId="1" nodeType="afterEffect">
                                  <p:stCondLst>
                                    <p:cond delay="0"/>
                                  </p:stCondLst>
                                  <p:childTnLst>
                                    <p:animEffect transition="out" filter="dissolve">
                                      <p:cBhvr>
                                        <p:cTn id="23" dur="500"/>
                                        <p:tgtEl>
                                          <p:spTgt spid="195593"/>
                                        </p:tgtEl>
                                      </p:cBhvr>
                                    </p:animEffect>
                                    <p:set>
                                      <p:cBhvr>
                                        <p:cTn id="24" dur="1" fill="hold">
                                          <p:stCondLst>
                                            <p:cond delay="499"/>
                                          </p:stCondLst>
                                        </p:cTn>
                                        <p:tgtEl>
                                          <p:spTgt spid="195593"/>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5663"/>
                                        </p:tgtEl>
                                        <p:attrNameLst>
                                          <p:attrName>style.visibility</p:attrName>
                                        </p:attrNameLst>
                                      </p:cBhvr>
                                      <p:to>
                                        <p:strVal val="visible"/>
                                      </p:to>
                                    </p:set>
                                  </p:childTnLst>
                                </p:cTn>
                              </p:par>
                            </p:childTnLst>
                          </p:cTn>
                        </p:par>
                        <p:par>
                          <p:cTn id="29" fill="hold" nodeType="afterGroup">
                            <p:stCondLst>
                              <p:cond delay="0"/>
                            </p:stCondLst>
                            <p:childTnLst>
                              <p:par>
                                <p:cTn id="30" presetID="63" presetClass="path" presetSubtype="0" accel="50000" decel="50000" fill="hold" nodeType="afterEffect">
                                  <p:stCondLst>
                                    <p:cond delay="0"/>
                                  </p:stCondLst>
                                  <p:childTnLst>
                                    <p:animMotion origin="layout" path="M 3.33333E-6 1.11111E-6 L 0.79166 0.07778 " pathEditMode="relative" rAng="0" ptsTypes="AA">
                                      <p:cBhvr>
                                        <p:cTn id="31" dur="3000" fill="hold"/>
                                        <p:tgtEl>
                                          <p:spTgt spid="195601"/>
                                        </p:tgtEl>
                                        <p:attrNameLst>
                                          <p:attrName>ppt_x</p:attrName>
                                          <p:attrName>ppt_y</p:attrName>
                                        </p:attrNameLst>
                                      </p:cBhvr>
                                      <p:rCtr x="39583" y="3889"/>
                                    </p:animMotion>
                                  </p:childTnLst>
                                </p:cTn>
                              </p:par>
                            </p:childTnLst>
                          </p:cTn>
                        </p:par>
                        <p:par>
                          <p:cTn id="32" fill="hold" nodeType="afterGroup">
                            <p:stCondLst>
                              <p:cond delay="3000"/>
                            </p:stCondLst>
                            <p:childTnLst>
                              <p:par>
                                <p:cTn id="33" presetID="9" presetClass="exit" presetSubtype="0" fill="hold" grpId="1" nodeType="afterEffect">
                                  <p:stCondLst>
                                    <p:cond delay="0"/>
                                  </p:stCondLst>
                                  <p:childTnLst>
                                    <p:animEffect transition="out" filter="dissolve">
                                      <p:cBhvr>
                                        <p:cTn id="34" dur="500"/>
                                        <p:tgtEl>
                                          <p:spTgt spid="195663"/>
                                        </p:tgtEl>
                                      </p:cBhvr>
                                    </p:animEffect>
                                    <p:set>
                                      <p:cBhvr>
                                        <p:cTn id="35" dur="1" fill="hold">
                                          <p:stCondLst>
                                            <p:cond delay="499"/>
                                          </p:stCondLst>
                                        </p:cTn>
                                        <p:tgtEl>
                                          <p:spTgt spid="195663"/>
                                        </p:tgtEl>
                                        <p:attrNameLst>
                                          <p:attrName>style.visibility</p:attrName>
                                        </p:attrNameLst>
                                      </p:cBhvr>
                                      <p:to>
                                        <p:strVal val="hidden"/>
                                      </p:to>
                                    </p:set>
                                  </p:childTnLst>
                                </p:cTn>
                              </p:par>
                            </p:childTnLst>
                          </p:cTn>
                        </p:par>
                        <p:par>
                          <p:cTn id="36" fill="hold" nodeType="afterGroup">
                            <p:stCondLst>
                              <p:cond delay="3500"/>
                            </p:stCondLst>
                            <p:childTnLst>
                              <p:par>
                                <p:cTn id="37" presetID="8" presetClass="entr" presetSubtype="16" fill="hold" nodeType="afterEffect">
                                  <p:stCondLst>
                                    <p:cond delay="0"/>
                                  </p:stCondLst>
                                  <p:childTnLst>
                                    <p:set>
                                      <p:cBhvr>
                                        <p:cTn id="38" dur="1" fill="hold">
                                          <p:stCondLst>
                                            <p:cond delay="0"/>
                                          </p:stCondLst>
                                        </p:cTn>
                                        <p:tgtEl>
                                          <p:spTgt spid="195661"/>
                                        </p:tgtEl>
                                        <p:attrNameLst>
                                          <p:attrName>style.visibility</p:attrName>
                                        </p:attrNameLst>
                                      </p:cBhvr>
                                      <p:to>
                                        <p:strVal val="visible"/>
                                      </p:to>
                                    </p:set>
                                    <p:animEffect transition="in" filter="diamond(in)">
                                      <p:cBhvr>
                                        <p:cTn id="39" dur="2000"/>
                                        <p:tgtEl>
                                          <p:spTgt spid="195661"/>
                                        </p:tgtEl>
                                      </p:cBhvr>
                                    </p:animEffect>
                                  </p:childTnLst>
                                </p:cTn>
                              </p:par>
                              <p:par>
                                <p:cTn id="40" presetID="1" presetClass="entr" presetSubtype="0" fill="hold" grpId="0" nodeType="withEffect">
                                  <p:stCondLst>
                                    <p:cond delay="0"/>
                                  </p:stCondLst>
                                  <p:childTnLst>
                                    <p:set>
                                      <p:cBhvr>
                                        <p:cTn id="41" dur="1" fill="hold">
                                          <p:stCondLst>
                                            <p:cond delay="0"/>
                                          </p:stCondLst>
                                        </p:cTn>
                                        <p:tgtEl>
                                          <p:spTgt spid="1956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93" grpId="0"/>
      <p:bldP spid="195593" grpId="1"/>
      <p:bldP spid="195662" grpId="0"/>
      <p:bldP spid="195662" grpId="1"/>
      <p:bldP spid="195663" grpId="0"/>
      <p:bldP spid="195663" grpId="1"/>
      <p:bldP spid="195664"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1" name="Rectangle 2"/>
          <p:cNvSpPr>
            <a:spLocks noGrp="1" noChangeArrowheads="1"/>
          </p:cNvSpPr>
          <p:nvPr>
            <p:ph type="title"/>
          </p:nvPr>
        </p:nvSpPr>
        <p:spPr>
          <a:xfrm>
            <a:off x="457200" y="0"/>
            <a:ext cx="8229600" cy="1143000"/>
          </a:xfrm>
        </p:spPr>
        <p:txBody>
          <a:bodyPr/>
          <a:lstStyle/>
          <a:p>
            <a:pPr eaLnBrk="1" hangingPunct="1"/>
            <a:r>
              <a:rPr lang="en-US" altLang="en-US" sz="4000" smtClean="0"/>
              <a:t>Boxing an Obstacle</a:t>
            </a:r>
          </a:p>
        </p:txBody>
      </p:sp>
      <p:sp>
        <p:nvSpPr>
          <p:cNvPr id="165892" name="Rectangle 3"/>
          <p:cNvSpPr>
            <a:spLocks noGrp="1" noChangeArrowheads="1"/>
          </p:cNvSpPr>
          <p:nvPr>
            <p:ph idx="1"/>
          </p:nvPr>
        </p:nvSpPr>
        <p:spPr>
          <a:xfrm>
            <a:off x="457200" y="1219200"/>
            <a:ext cx="8229600" cy="1981200"/>
          </a:xfrm>
        </p:spPr>
        <p:txBody>
          <a:bodyPr/>
          <a:lstStyle/>
          <a:p>
            <a:pPr eaLnBrk="1" hangingPunct="1">
              <a:lnSpc>
                <a:spcPct val="90000"/>
              </a:lnSpc>
            </a:pPr>
            <a:r>
              <a:rPr lang="en-US" altLang="en-US" smtClean="0"/>
              <a:t>Sometimes you might come across an obstacle that you can’t go over or through.  This is when you would need to box the obstacle.</a:t>
            </a:r>
          </a:p>
          <a:p>
            <a:pPr eaLnBrk="1" hangingPunct="1">
              <a:lnSpc>
                <a:spcPct val="90000"/>
              </a:lnSpc>
            </a:pPr>
            <a:endParaRPr lang="en-US" altLang="en-US" smtClean="0"/>
          </a:p>
        </p:txBody>
      </p:sp>
      <p:sp>
        <p:nvSpPr>
          <p:cNvPr id="165890"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grpSp>
        <p:nvGrpSpPr>
          <p:cNvPr id="165893" name="Group 4"/>
          <p:cNvGrpSpPr>
            <a:grpSpLocks/>
          </p:cNvGrpSpPr>
          <p:nvPr/>
        </p:nvGrpSpPr>
        <p:grpSpPr bwMode="auto">
          <a:xfrm>
            <a:off x="1500188" y="4724400"/>
            <a:ext cx="228600" cy="776288"/>
            <a:chOff x="5216" y="1431"/>
            <a:chExt cx="225" cy="681"/>
          </a:xfrm>
        </p:grpSpPr>
        <p:sp>
          <p:nvSpPr>
            <p:cNvPr id="165912" name="Freeform 5"/>
            <p:cNvSpPr>
              <a:spLocks/>
            </p:cNvSpPr>
            <p:nvPr/>
          </p:nvSpPr>
          <p:spPr bwMode="auto">
            <a:xfrm>
              <a:off x="5232" y="1564"/>
              <a:ext cx="199" cy="273"/>
            </a:xfrm>
            <a:custGeom>
              <a:avLst/>
              <a:gdLst>
                <a:gd name="T0" fmla="*/ 36 w 994"/>
                <a:gd name="T1" fmla="*/ 30 h 1366"/>
                <a:gd name="T2" fmla="*/ 39 w 994"/>
                <a:gd name="T3" fmla="*/ 33 h 1366"/>
                <a:gd name="T4" fmla="*/ 38 w 994"/>
                <a:gd name="T5" fmla="*/ 34 h 1366"/>
                <a:gd name="T6" fmla="*/ 37 w 994"/>
                <a:gd name="T7" fmla="*/ 35 h 1366"/>
                <a:gd name="T8" fmla="*/ 38 w 994"/>
                <a:gd name="T9" fmla="*/ 41 h 1366"/>
                <a:gd name="T10" fmla="*/ 38 w 994"/>
                <a:gd name="T11" fmla="*/ 45 h 1366"/>
                <a:gd name="T12" fmla="*/ 39 w 994"/>
                <a:gd name="T13" fmla="*/ 49 h 1366"/>
                <a:gd name="T14" fmla="*/ 40 w 994"/>
                <a:gd name="T15" fmla="*/ 51 h 1366"/>
                <a:gd name="T16" fmla="*/ 39 w 994"/>
                <a:gd name="T17" fmla="*/ 52 h 1366"/>
                <a:gd name="T18" fmla="*/ 37 w 994"/>
                <a:gd name="T19" fmla="*/ 51 h 1366"/>
                <a:gd name="T20" fmla="*/ 35 w 994"/>
                <a:gd name="T21" fmla="*/ 50 h 1366"/>
                <a:gd name="T22" fmla="*/ 35 w 994"/>
                <a:gd name="T23" fmla="*/ 48 h 1366"/>
                <a:gd name="T24" fmla="*/ 35 w 994"/>
                <a:gd name="T25" fmla="*/ 42 h 1366"/>
                <a:gd name="T26" fmla="*/ 35 w 994"/>
                <a:gd name="T27" fmla="*/ 41 h 1366"/>
                <a:gd name="T28" fmla="*/ 34 w 994"/>
                <a:gd name="T29" fmla="*/ 40 h 1366"/>
                <a:gd name="T30" fmla="*/ 35 w 994"/>
                <a:gd name="T31" fmla="*/ 38 h 1366"/>
                <a:gd name="T32" fmla="*/ 33 w 994"/>
                <a:gd name="T33" fmla="*/ 36 h 1366"/>
                <a:gd name="T34" fmla="*/ 33 w 994"/>
                <a:gd name="T35" fmla="*/ 36 h 1366"/>
                <a:gd name="T36" fmla="*/ 32 w 994"/>
                <a:gd name="T37" fmla="*/ 37 h 1366"/>
                <a:gd name="T38" fmla="*/ 31 w 994"/>
                <a:gd name="T39" fmla="*/ 40 h 1366"/>
                <a:gd name="T40" fmla="*/ 32 w 994"/>
                <a:gd name="T41" fmla="*/ 44 h 1366"/>
                <a:gd name="T42" fmla="*/ 33 w 994"/>
                <a:gd name="T43" fmla="*/ 48 h 1366"/>
                <a:gd name="T44" fmla="*/ 34 w 994"/>
                <a:gd name="T45" fmla="*/ 48 h 1366"/>
                <a:gd name="T46" fmla="*/ 34 w 994"/>
                <a:gd name="T47" fmla="*/ 49 h 1366"/>
                <a:gd name="T48" fmla="*/ 34 w 994"/>
                <a:gd name="T49" fmla="*/ 51 h 1366"/>
                <a:gd name="T50" fmla="*/ 34 w 994"/>
                <a:gd name="T51" fmla="*/ 55 h 1366"/>
                <a:gd name="T52" fmla="*/ 4 w 994"/>
                <a:gd name="T53" fmla="*/ 33 h 1366"/>
                <a:gd name="T54" fmla="*/ 5 w 994"/>
                <a:gd name="T55" fmla="*/ 31 h 1366"/>
                <a:gd name="T56" fmla="*/ 5 w 994"/>
                <a:gd name="T57" fmla="*/ 30 h 1366"/>
                <a:gd name="T58" fmla="*/ 4 w 994"/>
                <a:gd name="T59" fmla="*/ 29 h 1366"/>
                <a:gd name="T60" fmla="*/ 4 w 994"/>
                <a:gd name="T61" fmla="*/ 28 h 1366"/>
                <a:gd name="T62" fmla="*/ 4 w 994"/>
                <a:gd name="T63" fmla="*/ 26 h 1366"/>
                <a:gd name="T64" fmla="*/ 3 w 994"/>
                <a:gd name="T65" fmla="*/ 25 h 1366"/>
                <a:gd name="T66" fmla="*/ 2 w 994"/>
                <a:gd name="T67" fmla="*/ 24 h 1366"/>
                <a:gd name="T68" fmla="*/ 1 w 994"/>
                <a:gd name="T69" fmla="*/ 24 h 1366"/>
                <a:gd name="T70" fmla="*/ 0 w 994"/>
                <a:gd name="T71" fmla="*/ 22 h 1366"/>
                <a:gd name="T72" fmla="*/ 0 w 994"/>
                <a:gd name="T73" fmla="*/ 20 h 1366"/>
                <a:gd name="T74" fmla="*/ 1 w 994"/>
                <a:gd name="T75" fmla="*/ 18 h 1366"/>
                <a:gd name="T76" fmla="*/ 2 w 994"/>
                <a:gd name="T77" fmla="*/ 17 h 1366"/>
                <a:gd name="T78" fmla="*/ 1 w 994"/>
                <a:gd name="T79" fmla="*/ 15 h 1366"/>
                <a:gd name="T80" fmla="*/ 2 w 994"/>
                <a:gd name="T81" fmla="*/ 13 h 1366"/>
                <a:gd name="T82" fmla="*/ 3 w 994"/>
                <a:gd name="T83" fmla="*/ 11 h 1366"/>
                <a:gd name="T84" fmla="*/ 4 w 994"/>
                <a:gd name="T85" fmla="*/ 9 h 1366"/>
                <a:gd name="T86" fmla="*/ 4 w 994"/>
                <a:gd name="T87" fmla="*/ 7 h 1366"/>
                <a:gd name="T88" fmla="*/ 6 w 994"/>
                <a:gd name="T89" fmla="*/ 3 h 1366"/>
                <a:gd name="T90" fmla="*/ 7 w 994"/>
                <a:gd name="T91" fmla="*/ 0 h 136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994" h="1366">
                  <a:moveTo>
                    <a:pt x="879" y="558"/>
                  </a:moveTo>
                  <a:lnTo>
                    <a:pt x="905" y="751"/>
                  </a:lnTo>
                  <a:lnTo>
                    <a:pt x="953" y="793"/>
                  </a:lnTo>
                  <a:lnTo>
                    <a:pt x="971" y="820"/>
                  </a:lnTo>
                  <a:lnTo>
                    <a:pt x="967" y="842"/>
                  </a:lnTo>
                  <a:lnTo>
                    <a:pt x="956" y="855"/>
                  </a:lnTo>
                  <a:lnTo>
                    <a:pt x="933" y="865"/>
                  </a:lnTo>
                  <a:lnTo>
                    <a:pt x="933" y="881"/>
                  </a:lnTo>
                  <a:lnTo>
                    <a:pt x="941" y="956"/>
                  </a:lnTo>
                  <a:lnTo>
                    <a:pt x="947" y="1026"/>
                  </a:lnTo>
                  <a:lnTo>
                    <a:pt x="956" y="1081"/>
                  </a:lnTo>
                  <a:lnTo>
                    <a:pt x="961" y="1124"/>
                  </a:lnTo>
                  <a:lnTo>
                    <a:pt x="967" y="1154"/>
                  </a:lnTo>
                  <a:lnTo>
                    <a:pt x="975" y="1220"/>
                  </a:lnTo>
                  <a:lnTo>
                    <a:pt x="984" y="1251"/>
                  </a:lnTo>
                  <a:lnTo>
                    <a:pt x="994" y="1283"/>
                  </a:lnTo>
                  <a:lnTo>
                    <a:pt x="994" y="1298"/>
                  </a:lnTo>
                  <a:lnTo>
                    <a:pt x="971" y="1304"/>
                  </a:lnTo>
                  <a:lnTo>
                    <a:pt x="947" y="1295"/>
                  </a:lnTo>
                  <a:lnTo>
                    <a:pt x="918" y="1274"/>
                  </a:lnTo>
                  <a:lnTo>
                    <a:pt x="905" y="1261"/>
                  </a:lnTo>
                  <a:lnTo>
                    <a:pt x="885" y="1246"/>
                  </a:lnTo>
                  <a:lnTo>
                    <a:pt x="879" y="1232"/>
                  </a:lnTo>
                  <a:lnTo>
                    <a:pt x="879" y="1205"/>
                  </a:lnTo>
                  <a:lnTo>
                    <a:pt x="879" y="1091"/>
                  </a:lnTo>
                  <a:lnTo>
                    <a:pt x="871" y="1049"/>
                  </a:lnTo>
                  <a:lnTo>
                    <a:pt x="863" y="1043"/>
                  </a:lnTo>
                  <a:lnTo>
                    <a:pt x="868" y="1021"/>
                  </a:lnTo>
                  <a:lnTo>
                    <a:pt x="857" y="1010"/>
                  </a:lnTo>
                  <a:lnTo>
                    <a:pt x="861" y="999"/>
                  </a:lnTo>
                  <a:lnTo>
                    <a:pt x="865" y="977"/>
                  </a:lnTo>
                  <a:lnTo>
                    <a:pt x="862" y="945"/>
                  </a:lnTo>
                  <a:lnTo>
                    <a:pt x="849" y="914"/>
                  </a:lnTo>
                  <a:lnTo>
                    <a:pt x="836" y="901"/>
                  </a:lnTo>
                  <a:lnTo>
                    <a:pt x="823" y="901"/>
                  </a:lnTo>
                  <a:lnTo>
                    <a:pt x="812" y="911"/>
                  </a:lnTo>
                  <a:lnTo>
                    <a:pt x="798" y="923"/>
                  </a:lnTo>
                  <a:lnTo>
                    <a:pt x="791" y="937"/>
                  </a:lnTo>
                  <a:lnTo>
                    <a:pt x="780" y="962"/>
                  </a:lnTo>
                  <a:lnTo>
                    <a:pt x="775" y="995"/>
                  </a:lnTo>
                  <a:lnTo>
                    <a:pt x="780" y="1043"/>
                  </a:lnTo>
                  <a:lnTo>
                    <a:pt x="794" y="1108"/>
                  </a:lnTo>
                  <a:lnTo>
                    <a:pt x="802" y="1135"/>
                  </a:lnTo>
                  <a:lnTo>
                    <a:pt x="822" y="1205"/>
                  </a:lnTo>
                  <a:lnTo>
                    <a:pt x="844" y="1201"/>
                  </a:lnTo>
                  <a:lnTo>
                    <a:pt x="855" y="1210"/>
                  </a:lnTo>
                  <a:lnTo>
                    <a:pt x="857" y="1225"/>
                  </a:lnTo>
                  <a:lnTo>
                    <a:pt x="849" y="1238"/>
                  </a:lnTo>
                  <a:lnTo>
                    <a:pt x="830" y="1243"/>
                  </a:lnTo>
                  <a:lnTo>
                    <a:pt x="840" y="1286"/>
                  </a:lnTo>
                  <a:lnTo>
                    <a:pt x="849" y="1350"/>
                  </a:lnTo>
                  <a:lnTo>
                    <a:pt x="849" y="1366"/>
                  </a:lnTo>
                  <a:lnTo>
                    <a:pt x="92" y="829"/>
                  </a:lnTo>
                  <a:lnTo>
                    <a:pt x="110" y="817"/>
                  </a:lnTo>
                  <a:lnTo>
                    <a:pt x="123" y="800"/>
                  </a:lnTo>
                  <a:lnTo>
                    <a:pt x="137" y="775"/>
                  </a:lnTo>
                  <a:lnTo>
                    <a:pt x="140" y="754"/>
                  </a:lnTo>
                  <a:lnTo>
                    <a:pt x="123" y="743"/>
                  </a:lnTo>
                  <a:lnTo>
                    <a:pt x="114" y="737"/>
                  </a:lnTo>
                  <a:lnTo>
                    <a:pt x="111" y="721"/>
                  </a:lnTo>
                  <a:lnTo>
                    <a:pt x="110" y="704"/>
                  </a:lnTo>
                  <a:lnTo>
                    <a:pt x="112" y="691"/>
                  </a:lnTo>
                  <a:lnTo>
                    <a:pt x="110" y="671"/>
                  </a:lnTo>
                  <a:lnTo>
                    <a:pt x="103" y="650"/>
                  </a:lnTo>
                  <a:lnTo>
                    <a:pt x="101" y="631"/>
                  </a:lnTo>
                  <a:lnTo>
                    <a:pt x="87" y="613"/>
                  </a:lnTo>
                  <a:lnTo>
                    <a:pt x="69" y="606"/>
                  </a:lnTo>
                  <a:lnTo>
                    <a:pt x="57" y="604"/>
                  </a:lnTo>
                  <a:lnTo>
                    <a:pt x="42" y="604"/>
                  </a:lnTo>
                  <a:lnTo>
                    <a:pt x="24" y="597"/>
                  </a:lnTo>
                  <a:lnTo>
                    <a:pt x="13" y="578"/>
                  </a:lnTo>
                  <a:lnTo>
                    <a:pt x="6" y="545"/>
                  </a:lnTo>
                  <a:lnTo>
                    <a:pt x="4" y="520"/>
                  </a:lnTo>
                  <a:lnTo>
                    <a:pt x="0" y="490"/>
                  </a:lnTo>
                  <a:lnTo>
                    <a:pt x="4" y="464"/>
                  </a:lnTo>
                  <a:lnTo>
                    <a:pt x="13" y="442"/>
                  </a:lnTo>
                  <a:lnTo>
                    <a:pt x="27" y="426"/>
                  </a:lnTo>
                  <a:lnTo>
                    <a:pt x="41" y="413"/>
                  </a:lnTo>
                  <a:lnTo>
                    <a:pt x="41" y="388"/>
                  </a:lnTo>
                  <a:lnTo>
                    <a:pt x="34" y="368"/>
                  </a:lnTo>
                  <a:lnTo>
                    <a:pt x="37" y="342"/>
                  </a:lnTo>
                  <a:lnTo>
                    <a:pt x="54" y="316"/>
                  </a:lnTo>
                  <a:lnTo>
                    <a:pt x="62" y="300"/>
                  </a:lnTo>
                  <a:lnTo>
                    <a:pt x="69" y="283"/>
                  </a:lnTo>
                  <a:lnTo>
                    <a:pt x="83" y="251"/>
                  </a:lnTo>
                  <a:lnTo>
                    <a:pt x="91" y="229"/>
                  </a:lnTo>
                  <a:lnTo>
                    <a:pt x="93" y="220"/>
                  </a:lnTo>
                  <a:lnTo>
                    <a:pt x="110" y="172"/>
                  </a:lnTo>
                  <a:lnTo>
                    <a:pt x="123" y="121"/>
                  </a:lnTo>
                  <a:lnTo>
                    <a:pt x="138" y="74"/>
                  </a:lnTo>
                  <a:lnTo>
                    <a:pt x="152" y="40"/>
                  </a:lnTo>
                  <a:lnTo>
                    <a:pt x="174" y="0"/>
                  </a:lnTo>
                  <a:lnTo>
                    <a:pt x="879" y="558"/>
                  </a:lnTo>
                  <a:close/>
                </a:path>
              </a:pathLst>
            </a:custGeom>
            <a:solidFill>
              <a:srgbClr val="404000"/>
            </a:solidFill>
            <a:ln w="0">
              <a:solidFill>
                <a:srgbClr val="000000"/>
              </a:solidFill>
              <a:prstDash val="solid"/>
              <a:round/>
              <a:headEnd/>
              <a:tailEnd/>
            </a:ln>
          </p:spPr>
          <p:txBody>
            <a:bodyPr/>
            <a:lstStyle/>
            <a:p>
              <a:endParaRPr lang="en-US"/>
            </a:p>
          </p:txBody>
        </p:sp>
        <p:sp>
          <p:nvSpPr>
            <p:cNvPr id="165913" name="Freeform 6"/>
            <p:cNvSpPr>
              <a:spLocks/>
            </p:cNvSpPr>
            <p:nvPr/>
          </p:nvSpPr>
          <p:spPr bwMode="auto">
            <a:xfrm>
              <a:off x="5267" y="1431"/>
              <a:ext cx="174" cy="245"/>
            </a:xfrm>
            <a:custGeom>
              <a:avLst/>
              <a:gdLst>
                <a:gd name="T0" fmla="*/ 2 w 874"/>
                <a:gd name="T1" fmla="*/ 25 h 1222"/>
                <a:gd name="T2" fmla="*/ 5 w 874"/>
                <a:gd name="T3" fmla="*/ 24 h 1222"/>
                <a:gd name="T4" fmla="*/ 6 w 874"/>
                <a:gd name="T5" fmla="*/ 23 h 1222"/>
                <a:gd name="T6" fmla="*/ 7 w 874"/>
                <a:gd name="T7" fmla="*/ 21 h 1222"/>
                <a:gd name="T8" fmla="*/ 7 w 874"/>
                <a:gd name="T9" fmla="*/ 17 h 1222"/>
                <a:gd name="T10" fmla="*/ 5 w 874"/>
                <a:gd name="T11" fmla="*/ 17 h 1222"/>
                <a:gd name="T12" fmla="*/ 3 w 874"/>
                <a:gd name="T13" fmla="*/ 15 h 1222"/>
                <a:gd name="T14" fmla="*/ 2 w 874"/>
                <a:gd name="T15" fmla="*/ 13 h 1222"/>
                <a:gd name="T16" fmla="*/ 3 w 874"/>
                <a:gd name="T17" fmla="*/ 10 h 1222"/>
                <a:gd name="T18" fmla="*/ 4 w 874"/>
                <a:gd name="T19" fmla="*/ 6 h 1222"/>
                <a:gd name="T20" fmla="*/ 5 w 874"/>
                <a:gd name="T21" fmla="*/ 4 h 1222"/>
                <a:gd name="T22" fmla="*/ 6 w 874"/>
                <a:gd name="T23" fmla="*/ 2 h 1222"/>
                <a:gd name="T24" fmla="*/ 9 w 874"/>
                <a:gd name="T25" fmla="*/ 0 h 1222"/>
                <a:gd name="T26" fmla="*/ 12 w 874"/>
                <a:gd name="T27" fmla="*/ 0 h 1222"/>
                <a:gd name="T28" fmla="*/ 15 w 874"/>
                <a:gd name="T29" fmla="*/ 1 h 1222"/>
                <a:gd name="T30" fmla="*/ 17 w 874"/>
                <a:gd name="T31" fmla="*/ 3 h 1222"/>
                <a:gd name="T32" fmla="*/ 18 w 874"/>
                <a:gd name="T33" fmla="*/ 5 h 1222"/>
                <a:gd name="T34" fmla="*/ 19 w 874"/>
                <a:gd name="T35" fmla="*/ 8 h 1222"/>
                <a:gd name="T36" fmla="*/ 20 w 874"/>
                <a:gd name="T37" fmla="*/ 11 h 1222"/>
                <a:gd name="T38" fmla="*/ 20 w 874"/>
                <a:gd name="T39" fmla="*/ 13 h 1222"/>
                <a:gd name="T40" fmla="*/ 20 w 874"/>
                <a:gd name="T41" fmla="*/ 15 h 1222"/>
                <a:gd name="T42" fmla="*/ 18 w 874"/>
                <a:gd name="T43" fmla="*/ 17 h 1222"/>
                <a:gd name="T44" fmla="*/ 16 w 874"/>
                <a:gd name="T45" fmla="*/ 17 h 1222"/>
                <a:gd name="T46" fmla="*/ 17 w 874"/>
                <a:gd name="T47" fmla="*/ 20 h 1222"/>
                <a:gd name="T48" fmla="*/ 18 w 874"/>
                <a:gd name="T49" fmla="*/ 21 h 1222"/>
                <a:gd name="T50" fmla="*/ 20 w 874"/>
                <a:gd name="T51" fmla="*/ 22 h 1222"/>
                <a:gd name="T52" fmla="*/ 21 w 874"/>
                <a:gd name="T53" fmla="*/ 23 h 1222"/>
                <a:gd name="T54" fmla="*/ 22 w 874"/>
                <a:gd name="T55" fmla="*/ 21 h 1222"/>
                <a:gd name="T56" fmla="*/ 22 w 874"/>
                <a:gd name="T57" fmla="*/ 19 h 1222"/>
                <a:gd name="T58" fmla="*/ 24 w 874"/>
                <a:gd name="T59" fmla="*/ 19 h 1222"/>
                <a:gd name="T60" fmla="*/ 23 w 874"/>
                <a:gd name="T61" fmla="*/ 21 h 1222"/>
                <a:gd name="T62" fmla="*/ 24 w 874"/>
                <a:gd name="T63" fmla="*/ 24 h 1222"/>
                <a:gd name="T64" fmla="*/ 27 w 874"/>
                <a:gd name="T65" fmla="*/ 27 h 1222"/>
                <a:gd name="T66" fmla="*/ 29 w 874"/>
                <a:gd name="T67" fmla="*/ 31 h 1222"/>
                <a:gd name="T68" fmla="*/ 30 w 874"/>
                <a:gd name="T69" fmla="*/ 34 h 1222"/>
                <a:gd name="T70" fmla="*/ 32 w 874"/>
                <a:gd name="T71" fmla="*/ 36 h 1222"/>
                <a:gd name="T72" fmla="*/ 34 w 874"/>
                <a:gd name="T73" fmla="*/ 39 h 1222"/>
                <a:gd name="T74" fmla="*/ 33 w 874"/>
                <a:gd name="T75" fmla="*/ 41 h 1222"/>
                <a:gd name="T76" fmla="*/ 32 w 874"/>
                <a:gd name="T77" fmla="*/ 43 h 1222"/>
                <a:gd name="T78" fmla="*/ 33 w 874"/>
                <a:gd name="T79" fmla="*/ 47 h 1222"/>
                <a:gd name="T80" fmla="*/ 32 w 874"/>
                <a:gd name="T81" fmla="*/ 49 h 1222"/>
                <a:gd name="T82" fmla="*/ 30 w 874"/>
                <a:gd name="T83" fmla="*/ 49 h 1222"/>
                <a:gd name="T84" fmla="*/ 28 w 874"/>
                <a:gd name="T85" fmla="*/ 49 h 122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74" h="1222">
                  <a:moveTo>
                    <a:pt x="0" y="664"/>
                  </a:moveTo>
                  <a:lnTo>
                    <a:pt x="19" y="640"/>
                  </a:lnTo>
                  <a:lnTo>
                    <a:pt x="48" y="624"/>
                  </a:lnTo>
                  <a:lnTo>
                    <a:pt x="78" y="612"/>
                  </a:lnTo>
                  <a:lnTo>
                    <a:pt x="103" y="609"/>
                  </a:lnTo>
                  <a:lnTo>
                    <a:pt x="121" y="602"/>
                  </a:lnTo>
                  <a:lnTo>
                    <a:pt x="128" y="602"/>
                  </a:lnTo>
                  <a:lnTo>
                    <a:pt x="141" y="593"/>
                  </a:lnTo>
                  <a:lnTo>
                    <a:pt x="150" y="575"/>
                  </a:lnTo>
                  <a:lnTo>
                    <a:pt x="160" y="560"/>
                  </a:lnTo>
                  <a:lnTo>
                    <a:pt x="168" y="540"/>
                  </a:lnTo>
                  <a:lnTo>
                    <a:pt x="173" y="528"/>
                  </a:lnTo>
                  <a:lnTo>
                    <a:pt x="173" y="511"/>
                  </a:lnTo>
                  <a:lnTo>
                    <a:pt x="187" y="430"/>
                  </a:lnTo>
                  <a:lnTo>
                    <a:pt x="173" y="413"/>
                  </a:lnTo>
                  <a:lnTo>
                    <a:pt x="160" y="413"/>
                  </a:lnTo>
                  <a:lnTo>
                    <a:pt x="146" y="413"/>
                  </a:lnTo>
                  <a:lnTo>
                    <a:pt x="132" y="412"/>
                  </a:lnTo>
                  <a:lnTo>
                    <a:pt x="108" y="405"/>
                  </a:lnTo>
                  <a:lnTo>
                    <a:pt x="85" y="393"/>
                  </a:lnTo>
                  <a:lnTo>
                    <a:pt x="73" y="379"/>
                  </a:lnTo>
                  <a:lnTo>
                    <a:pt x="62" y="366"/>
                  </a:lnTo>
                  <a:lnTo>
                    <a:pt x="60" y="344"/>
                  </a:lnTo>
                  <a:lnTo>
                    <a:pt x="60" y="327"/>
                  </a:lnTo>
                  <a:lnTo>
                    <a:pt x="63" y="302"/>
                  </a:lnTo>
                  <a:lnTo>
                    <a:pt x="71" y="270"/>
                  </a:lnTo>
                  <a:lnTo>
                    <a:pt x="76" y="249"/>
                  </a:lnTo>
                  <a:lnTo>
                    <a:pt x="83" y="222"/>
                  </a:lnTo>
                  <a:lnTo>
                    <a:pt x="90" y="188"/>
                  </a:lnTo>
                  <a:lnTo>
                    <a:pt x="98" y="161"/>
                  </a:lnTo>
                  <a:lnTo>
                    <a:pt x="103" y="138"/>
                  </a:lnTo>
                  <a:lnTo>
                    <a:pt x="112" y="113"/>
                  </a:lnTo>
                  <a:lnTo>
                    <a:pt x="114" y="101"/>
                  </a:lnTo>
                  <a:lnTo>
                    <a:pt x="124" y="74"/>
                  </a:lnTo>
                  <a:lnTo>
                    <a:pt x="132" y="59"/>
                  </a:lnTo>
                  <a:lnTo>
                    <a:pt x="146" y="43"/>
                  </a:lnTo>
                  <a:lnTo>
                    <a:pt x="175" y="21"/>
                  </a:lnTo>
                  <a:lnTo>
                    <a:pt x="197" y="15"/>
                  </a:lnTo>
                  <a:lnTo>
                    <a:pt x="217" y="8"/>
                  </a:lnTo>
                  <a:lnTo>
                    <a:pt x="250" y="0"/>
                  </a:lnTo>
                  <a:lnTo>
                    <a:pt x="288" y="0"/>
                  </a:lnTo>
                  <a:lnTo>
                    <a:pt x="303" y="0"/>
                  </a:lnTo>
                  <a:lnTo>
                    <a:pt x="315" y="3"/>
                  </a:lnTo>
                  <a:lnTo>
                    <a:pt x="348" y="11"/>
                  </a:lnTo>
                  <a:lnTo>
                    <a:pt x="369" y="21"/>
                  </a:lnTo>
                  <a:lnTo>
                    <a:pt x="396" y="42"/>
                  </a:lnTo>
                  <a:lnTo>
                    <a:pt x="413" y="56"/>
                  </a:lnTo>
                  <a:lnTo>
                    <a:pt x="427" y="71"/>
                  </a:lnTo>
                  <a:lnTo>
                    <a:pt x="438" y="92"/>
                  </a:lnTo>
                  <a:lnTo>
                    <a:pt x="457" y="119"/>
                  </a:lnTo>
                  <a:lnTo>
                    <a:pt x="463" y="134"/>
                  </a:lnTo>
                  <a:lnTo>
                    <a:pt x="474" y="159"/>
                  </a:lnTo>
                  <a:lnTo>
                    <a:pt x="478" y="173"/>
                  </a:lnTo>
                  <a:lnTo>
                    <a:pt x="480" y="190"/>
                  </a:lnTo>
                  <a:lnTo>
                    <a:pt x="486" y="219"/>
                  </a:lnTo>
                  <a:lnTo>
                    <a:pt x="491" y="250"/>
                  </a:lnTo>
                  <a:lnTo>
                    <a:pt x="496" y="266"/>
                  </a:lnTo>
                  <a:lnTo>
                    <a:pt x="499" y="288"/>
                  </a:lnTo>
                  <a:lnTo>
                    <a:pt x="501" y="312"/>
                  </a:lnTo>
                  <a:lnTo>
                    <a:pt x="499" y="333"/>
                  </a:lnTo>
                  <a:lnTo>
                    <a:pt x="499" y="351"/>
                  </a:lnTo>
                  <a:lnTo>
                    <a:pt x="495" y="366"/>
                  </a:lnTo>
                  <a:lnTo>
                    <a:pt x="491" y="379"/>
                  </a:lnTo>
                  <a:lnTo>
                    <a:pt x="480" y="399"/>
                  </a:lnTo>
                  <a:lnTo>
                    <a:pt x="466" y="413"/>
                  </a:lnTo>
                  <a:lnTo>
                    <a:pt x="449" y="424"/>
                  </a:lnTo>
                  <a:lnTo>
                    <a:pt x="429" y="429"/>
                  </a:lnTo>
                  <a:lnTo>
                    <a:pt x="410" y="430"/>
                  </a:lnTo>
                  <a:lnTo>
                    <a:pt x="396" y="430"/>
                  </a:lnTo>
                  <a:lnTo>
                    <a:pt x="396" y="494"/>
                  </a:lnTo>
                  <a:lnTo>
                    <a:pt x="413" y="496"/>
                  </a:lnTo>
                  <a:lnTo>
                    <a:pt x="421" y="502"/>
                  </a:lnTo>
                  <a:lnTo>
                    <a:pt x="427" y="512"/>
                  </a:lnTo>
                  <a:lnTo>
                    <a:pt x="435" y="521"/>
                  </a:lnTo>
                  <a:lnTo>
                    <a:pt x="447" y="531"/>
                  </a:lnTo>
                  <a:lnTo>
                    <a:pt x="462" y="540"/>
                  </a:lnTo>
                  <a:lnTo>
                    <a:pt x="480" y="543"/>
                  </a:lnTo>
                  <a:lnTo>
                    <a:pt x="495" y="543"/>
                  </a:lnTo>
                  <a:lnTo>
                    <a:pt x="513" y="557"/>
                  </a:lnTo>
                  <a:lnTo>
                    <a:pt x="522" y="575"/>
                  </a:lnTo>
                  <a:lnTo>
                    <a:pt x="539" y="575"/>
                  </a:lnTo>
                  <a:lnTo>
                    <a:pt x="551" y="575"/>
                  </a:lnTo>
                  <a:lnTo>
                    <a:pt x="567" y="578"/>
                  </a:lnTo>
                  <a:lnTo>
                    <a:pt x="568" y="531"/>
                  </a:lnTo>
                  <a:lnTo>
                    <a:pt x="557" y="522"/>
                  </a:lnTo>
                  <a:lnTo>
                    <a:pt x="557" y="485"/>
                  </a:lnTo>
                  <a:lnTo>
                    <a:pt x="559" y="476"/>
                  </a:lnTo>
                  <a:lnTo>
                    <a:pt x="567" y="460"/>
                  </a:lnTo>
                  <a:lnTo>
                    <a:pt x="592" y="460"/>
                  </a:lnTo>
                  <a:lnTo>
                    <a:pt x="601" y="479"/>
                  </a:lnTo>
                  <a:lnTo>
                    <a:pt x="602" y="521"/>
                  </a:lnTo>
                  <a:lnTo>
                    <a:pt x="593" y="530"/>
                  </a:lnTo>
                  <a:lnTo>
                    <a:pt x="593" y="527"/>
                  </a:lnTo>
                  <a:lnTo>
                    <a:pt x="592" y="575"/>
                  </a:lnTo>
                  <a:lnTo>
                    <a:pt x="592" y="592"/>
                  </a:lnTo>
                  <a:lnTo>
                    <a:pt x="606" y="609"/>
                  </a:lnTo>
                  <a:lnTo>
                    <a:pt x="638" y="628"/>
                  </a:lnTo>
                  <a:lnTo>
                    <a:pt x="659" y="654"/>
                  </a:lnTo>
                  <a:lnTo>
                    <a:pt x="677" y="677"/>
                  </a:lnTo>
                  <a:lnTo>
                    <a:pt x="697" y="716"/>
                  </a:lnTo>
                  <a:lnTo>
                    <a:pt x="705" y="738"/>
                  </a:lnTo>
                  <a:lnTo>
                    <a:pt x="731" y="785"/>
                  </a:lnTo>
                  <a:lnTo>
                    <a:pt x="746" y="817"/>
                  </a:lnTo>
                  <a:lnTo>
                    <a:pt x="755" y="830"/>
                  </a:lnTo>
                  <a:lnTo>
                    <a:pt x="767" y="848"/>
                  </a:lnTo>
                  <a:lnTo>
                    <a:pt x="770" y="862"/>
                  </a:lnTo>
                  <a:lnTo>
                    <a:pt x="788" y="881"/>
                  </a:lnTo>
                  <a:lnTo>
                    <a:pt x="801" y="900"/>
                  </a:lnTo>
                  <a:lnTo>
                    <a:pt x="832" y="921"/>
                  </a:lnTo>
                  <a:lnTo>
                    <a:pt x="854" y="952"/>
                  </a:lnTo>
                  <a:lnTo>
                    <a:pt x="868" y="978"/>
                  </a:lnTo>
                  <a:lnTo>
                    <a:pt x="874" y="993"/>
                  </a:lnTo>
                  <a:lnTo>
                    <a:pt x="868" y="1002"/>
                  </a:lnTo>
                  <a:lnTo>
                    <a:pt x="829" y="1028"/>
                  </a:lnTo>
                  <a:lnTo>
                    <a:pt x="821" y="1034"/>
                  </a:lnTo>
                  <a:lnTo>
                    <a:pt x="815" y="1045"/>
                  </a:lnTo>
                  <a:lnTo>
                    <a:pt x="817" y="1065"/>
                  </a:lnTo>
                  <a:lnTo>
                    <a:pt x="838" y="1098"/>
                  </a:lnTo>
                  <a:lnTo>
                    <a:pt x="843" y="1141"/>
                  </a:lnTo>
                  <a:lnTo>
                    <a:pt x="842" y="1159"/>
                  </a:lnTo>
                  <a:lnTo>
                    <a:pt x="837" y="1180"/>
                  </a:lnTo>
                  <a:lnTo>
                    <a:pt x="829" y="1205"/>
                  </a:lnTo>
                  <a:lnTo>
                    <a:pt x="817" y="1213"/>
                  </a:lnTo>
                  <a:lnTo>
                    <a:pt x="785" y="1213"/>
                  </a:lnTo>
                  <a:lnTo>
                    <a:pt x="767" y="1213"/>
                  </a:lnTo>
                  <a:lnTo>
                    <a:pt x="747" y="1213"/>
                  </a:lnTo>
                  <a:lnTo>
                    <a:pt x="731" y="1217"/>
                  </a:lnTo>
                  <a:lnTo>
                    <a:pt x="723" y="1217"/>
                  </a:lnTo>
                  <a:lnTo>
                    <a:pt x="718" y="1222"/>
                  </a:lnTo>
                  <a:lnTo>
                    <a:pt x="705" y="1222"/>
                  </a:lnTo>
                  <a:lnTo>
                    <a:pt x="0" y="664"/>
                  </a:lnTo>
                  <a:close/>
                </a:path>
              </a:pathLst>
            </a:custGeom>
            <a:solidFill>
              <a:srgbClr val="404000"/>
            </a:solidFill>
            <a:ln w="0">
              <a:solidFill>
                <a:srgbClr val="000000"/>
              </a:solidFill>
              <a:prstDash val="solid"/>
              <a:round/>
              <a:headEnd/>
              <a:tailEnd/>
            </a:ln>
          </p:spPr>
          <p:txBody>
            <a:bodyPr/>
            <a:lstStyle/>
            <a:p>
              <a:endParaRPr lang="en-US"/>
            </a:p>
          </p:txBody>
        </p:sp>
        <p:sp>
          <p:nvSpPr>
            <p:cNvPr id="165914" name="Freeform 7"/>
            <p:cNvSpPr>
              <a:spLocks/>
            </p:cNvSpPr>
            <p:nvPr/>
          </p:nvSpPr>
          <p:spPr bwMode="auto">
            <a:xfrm>
              <a:off x="5232" y="1728"/>
              <a:ext cx="170" cy="384"/>
            </a:xfrm>
            <a:custGeom>
              <a:avLst/>
              <a:gdLst>
                <a:gd name="T0" fmla="*/ 1 w 848"/>
                <a:gd name="T1" fmla="*/ 4 h 1920"/>
                <a:gd name="T2" fmla="*/ 4 w 848"/>
                <a:gd name="T3" fmla="*/ 0 h 1920"/>
                <a:gd name="T4" fmla="*/ 34 w 848"/>
                <a:gd name="T5" fmla="*/ 24 h 1920"/>
                <a:gd name="T6" fmla="*/ 32 w 848"/>
                <a:gd name="T7" fmla="*/ 28 h 1920"/>
                <a:gd name="T8" fmla="*/ 31 w 848"/>
                <a:gd name="T9" fmla="*/ 31 h 1920"/>
                <a:gd name="T10" fmla="*/ 31 w 848"/>
                <a:gd name="T11" fmla="*/ 35 h 1920"/>
                <a:gd name="T12" fmla="*/ 31 w 848"/>
                <a:gd name="T13" fmla="*/ 38 h 1920"/>
                <a:gd name="T14" fmla="*/ 32 w 848"/>
                <a:gd name="T15" fmla="*/ 43 h 1920"/>
                <a:gd name="T16" fmla="*/ 32 w 848"/>
                <a:gd name="T17" fmla="*/ 47 h 1920"/>
                <a:gd name="T18" fmla="*/ 32 w 848"/>
                <a:gd name="T19" fmla="*/ 51 h 1920"/>
                <a:gd name="T20" fmla="*/ 34 w 848"/>
                <a:gd name="T21" fmla="*/ 56 h 1920"/>
                <a:gd name="T22" fmla="*/ 33 w 848"/>
                <a:gd name="T23" fmla="*/ 58 h 1920"/>
                <a:gd name="T24" fmla="*/ 31 w 848"/>
                <a:gd name="T25" fmla="*/ 59 h 1920"/>
                <a:gd name="T26" fmla="*/ 29 w 848"/>
                <a:gd name="T27" fmla="*/ 60 h 1920"/>
                <a:gd name="T28" fmla="*/ 29 w 848"/>
                <a:gd name="T29" fmla="*/ 63 h 1920"/>
                <a:gd name="T30" fmla="*/ 29 w 848"/>
                <a:gd name="T31" fmla="*/ 66 h 1920"/>
                <a:gd name="T32" fmla="*/ 29 w 848"/>
                <a:gd name="T33" fmla="*/ 69 h 1920"/>
                <a:gd name="T34" fmla="*/ 31 w 848"/>
                <a:gd name="T35" fmla="*/ 72 h 1920"/>
                <a:gd name="T36" fmla="*/ 33 w 848"/>
                <a:gd name="T37" fmla="*/ 73 h 1920"/>
                <a:gd name="T38" fmla="*/ 34 w 848"/>
                <a:gd name="T39" fmla="*/ 76 h 1920"/>
                <a:gd name="T40" fmla="*/ 28 w 848"/>
                <a:gd name="T41" fmla="*/ 77 h 1920"/>
                <a:gd name="T42" fmla="*/ 26 w 848"/>
                <a:gd name="T43" fmla="*/ 76 h 1920"/>
                <a:gd name="T44" fmla="*/ 24 w 848"/>
                <a:gd name="T45" fmla="*/ 75 h 1920"/>
                <a:gd name="T46" fmla="*/ 23 w 848"/>
                <a:gd name="T47" fmla="*/ 73 h 1920"/>
                <a:gd name="T48" fmla="*/ 23 w 848"/>
                <a:gd name="T49" fmla="*/ 68 h 1920"/>
                <a:gd name="T50" fmla="*/ 24 w 848"/>
                <a:gd name="T51" fmla="*/ 63 h 1920"/>
                <a:gd name="T52" fmla="*/ 24 w 848"/>
                <a:gd name="T53" fmla="*/ 61 h 1920"/>
                <a:gd name="T54" fmla="*/ 24 w 848"/>
                <a:gd name="T55" fmla="*/ 59 h 1920"/>
                <a:gd name="T56" fmla="*/ 23 w 848"/>
                <a:gd name="T57" fmla="*/ 59 h 1920"/>
                <a:gd name="T58" fmla="*/ 21 w 848"/>
                <a:gd name="T59" fmla="*/ 58 h 1920"/>
                <a:gd name="T60" fmla="*/ 21 w 848"/>
                <a:gd name="T61" fmla="*/ 56 h 1920"/>
                <a:gd name="T62" fmla="*/ 21 w 848"/>
                <a:gd name="T63" fmla="*/ 53 h 1920"/>
                <a:gd name="T64" fmla="*/ 22 w 848"/>
                <a:gd name="T65" fmla="*/ 51 h 1920"/>
                <a:gd name="T66" fmla="*/ 22 w 848"/>
                <a:gd name="T67" fmla="*/ 48 h 1920"/>
                <a:gd name="T68" fmla="*/ 21 w 848"/>
                <a:gd name="T69" fmla="*/ 44 h 1920"/>
                <a:gd name="T70" fmla="*/ 22 w 848"/>
                <a:gd name="T71" fmla="*/ 41 h 1920"/>
                <a:gd name="T72" fmla="*/ 21 w 848"/>
                <a:gd name="T73" fmla="*/ 38 h 1920"/>
                <a:gd name="T74" fmla="*/ 21 w 848"/>
                <a:gd name="T75" fmla="*/ 36 h 1920"/>
                <a:gd name="T76" fmla="*/ 21 w 848"/>
                <a:gd name="T77" fmla="*/ 33 h 1920"/>
                <a:gd name="T78" fmla="*/ 20 w 848"/>
                <a:gd name="T79" fmla="*/ 30 h 1920"/>
                <a:gd name="T80" fmla="*/ 20 w 848"/>
                <a:gd name="T81" fmla="*/ 28 h 1920"/>
                <a:gd name="T82" fmla="*/ 19 w 848"/>
                <a:gd name="T83" fmla="*/ 25 h 1920"/>
                <a:gd name="T84" fmla="*/ 19 w 848"/>
                <a:gd name="T85" fmla="*/ 23 h 1920"/>
                <a:gd name="T86" fmla="*/ 17 w 848"/>
                <a:gd name="T87" fmla="*/ 22 h 1920"/>
                <a:gd name="T88" fmla="*/ 0 w 848"/>
                <a:gd name="T89" fmla="*/ 5 h 192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848" h="1920">
                  <a:moveTo>
                    <a:pt x="0" y="124"/>
                  </a:moveTo>
                  <a:lnTo>
                    <a:pt x="20" y="103"/>
                  </a:lnTo>
                  <a:lnTo>
                    <a:pt x="26" y="94"/>
                  </a:lnTo>
                  <a:lnTo>
                    <a:pt x="36" y="82"/>
                  </a:lnTo>
                  <a:lnTo>
                    <a:pt x="67" y="39"/>
                  </a:lnTo>
                  <a:lnTo>
                    <a:pt x="109" y="0"/>
                  </a:lnTo>
                  <a:lnTo>
                    <a:pt x="848" y="533"/>
                  </a:lnTo>
                  <a:lnTo>
                    <a:pt x="848" y="562"/>
                  </a:lnTo>
                  <a:lnTo>
                    <a:pt x="839" y="599"/>
                  </a:lnTo>
                  <a:lnTo>
                    <a:pt x="830" y="637"/>
                  </a:lnTo>
                  <a:lnTo>
                    <a:pt x="819" y="675"/>
                  </a:lnTo>
                  <a:lnTo>
                    <a:pt x="808" y="709"/>
                  </a:lnTo>
                  <a:lnTo>
                    <a:pt x="802" y="721"/>
                  </a:lnTo>
                  <a:lnTo>
                    <a:pt x="793" y="743"/>
                  </a:lnTo>
                  <a:lnTo>
                    <a:pt x="783" y="767"/>
                  </a:lnTo>
                  <a:lnTo>
                    <a:pt x="774" y="781"/>
                  </a:lnTo>
                  <a:lnTo>
                    <a:pt x="777" y="816"/>
                  </a:lnTo>
                  <a:lnTo>
                    <a:pt x="780" y="869"/>
                  </a:lnTo>
                  <a:lnTo>
                    <a:pt x="783" y="904"/>
                  </a:lnTo>
                  <a:lnTo>
                    <a:pt x="783" y="933"/>
                  </a:lnTo>
                  <a:lnTo>
                    <a:pt x="783" y="947"/>
                  </a:lnTo>
                  <a:lnTo>
                    <a:pt x="786" y="979"/>
                  </a:lnTo>
                  <a:lnTo>
                    <a:pt x="793" y="1017"/>
                  </a:lnTo>
                  <a:lnTo>
                    <a:pt x="801" y="1078"/>
                  </a:lnTo>
                  <a:lnTo>
                    <a:pt x="800" y="1119"/>
                  </a:lnTo>
                  <a:lnTo>
                    <a:pt x="800" y="1156"/>
                  </a:lnTo>
                  <a:lnTo>
                    <a:pt x="802" y="1185"/>
                  </a:lnTo>
                  <a:lnTo>
                    <a:pt x="797" y="1242"/>
                  </a:lnTo>
                  <a:lnTo>
                    <a:pt x="793" y="1276"/>
                  </a:lnTo>
                  <a:lnTo>
                    <a:pt x="795" y="1284"/>
                  </a:lnTo>
                  <a:lnTo>
                    <a:pt x="790" y="1318"/>
                  </a:lnTo>
                  <a:lnTo>
                    <a:pt x="795" y="1357"/>
                  </a:lnTo>
                  <a:lnTo>
                    <a:pt x="836" y="1399"/>
                  </a:lnTo>
                  <a:lnTo>
                    <a:pt x="843" y="1422"/>
                  </a:lnTo>
                  <a:lnTo>
                    <a:pt x="836" y="1432"/>
                  </a:lnTo>
                  <a:lnTo>
                    <a:pt x="826" y="1441"/>
                  </a:lnTo>
                  <a:lnTo>
                    <a:pt x="811" y="1454"/>
                  </a:lnTo>
                  <a:lnTo>
                    <a:pt x="797" y="1464"/>
                  </a:lnTo>
                  <a:lnTo>
                    <a:pt x="765" y="1469"/>
                  </a:lnTo>
                  <a:lnTo>
                    <a:pt x="755" y="1470"/>
                  </a:lnTo>
                  <a:lnTo>
                    <a:pt x="741" y="1479"/>
                  </a:lnTo>
                  <a:lnTo>
                    <a:pt x="733" y="1503"/>
                  </a:lnTo>
                  <a:lnTo>
                    <a:pt x="724" y="1533"/>
                  </a:lnTo>
                  <a:lnTo>
                    <a:pt x="724" y="1564"/>
                  </a:lnTo>
                  <a:lnTo>
                    <a:pt x="725" y="1586"/>
                  </a:lnTo>
                  <a:lnTo>
                    <a:pt x="724" y="1614"/>
                  </a:lnTo>
                  <a:lnTo>
                    <a:pt x="724" y="1631"/>
                  </a:lnTo>
                  <a:lnTo>
                    <a:pt x="724" y="1662"/>
                  </a:lnTo>
                  <a:lnTo>
                    <a:pt x="724" y="1679"/>
                  </a:lnTo>
                  <a:lnTo>
                    <a:pt x="724" y="1695"/>
                  </a:lnTo>
                  <a:lnTo>
                    <a:pt x="724" y="1728"/>
                  </a:lnTo>
                  <a:lnTo>
                    <a:pt x="729" y="1752"/>
                  </a:lnTo>
                  <a:lnTo>
                    <a:pt x="755" y="1789"/>
                  </a:lnTo>
                  <a:lnTo>
                    <a:pt x="780" y="1802"/>
                  </a:lnTo>
                  <a:lnTo>
                    <a:pt x="800" y="1813"/>
                  </a:lnTo>
                  <a:lnTo>
                    <a:pt x="815" y="1823"/>
                  </a:lnTo>
                  <a:lnTo>
                    <a:pt x="828" y="1834"/>
                  </a:lnTo>
                  <a:lnTo>
                    <a:pt x="835" y="1857"/>
                  </a:lnTo>
                  <a:lnTo>
                    <a:pt x="843" y="1876"/>
                  </a:lnTo>
                  <a:lnTo>
                    <a:pt x="844" y="1902"/>
                  </a:lnTo>
                  <a:lnTo>
                    <a:pt x="844" y="1920"/>
                  </a:lnTo>
                  <a:lnTo>
                    <a:pt x="738" y="1920"/>
                  </a:lnTo>
                  <a:lnTo>
                    <a:pt x="709" y="1920"/>
                  </a:lnTo>
                  <a:lnTo>
                    <a:pt x="692" y="1915"/>
                  </a:lnTo>
                  <a:lnTo>
                    <a:pt x="665" y="1900"/>
                  </a:lnTo>
                  <a:lnTo>
                    <a:pt x="655" y="1890"/>
                  </a:lnTo>
                  <a:lnTo>
                    <a:pt x="635" y="1870"/>
                  </a:lnTo>
                  <a:lnTo>
                    <a:pt x="626" y="1888"/>
                  </a:lnTo>
                  <a:lnTo>
                    <a:pt x="608" y="1887"/>
                  </a:lnTo>
                  <a:lnTo>
                    <a:pt x="575" y="1875"/>
                  </a:lnTo>
                  <a:lnTo>
                    <a:pt x="560" y="1864"/>
                  </a:lnTo>
                  <a:lnTo>
                    <a:pt x="566" y="1820"/>
                  </a:lnTo>
                  <a:lnTo>
                    <a:pt x="568" y="1770"/>
                  </a:lnTo>
                  <a:lnTo>
                    <a:pt x="569" y="1743"/>
                  </a:lnTo>
                  <a:lnTo>
                    <a:pt x="578" y="1710"/>
                  </a:lnTo>
                  <a:lnTo>
                    <a:pt x="584" y="1657"/>
                  </a:lnTo>
                  <a:lnTo>
                    <a:pt x="590" y="1614"/>
                  </a:lnTo>
                  <a:lnTo>
                    <a:pt x="593" y="1577"/>
                  </a:lnTo>
                  <a:lnTo>
                    <a:pt x="595" y="1553"/>
                  </a:lnTo>
                  <a:lnTo>
                    <a:pt x="598" y="1533"/>
                  </a:lnTo>
                  <a:lnTo>
                    <a:pt x="598" y="1517"/>
                  </a:lnTo>
                  <a:lnTo>
                    <a:pt x="598" y="1501"/>
                  </a:lnTo>
                  <a:lnTo>
                    <a:pt x="598" y="1474"/>
                  </a:lnTo>
                  <a:lnTo>
                    <a:pt x="595" y="1470"/>
                  </a:lnTo>
                  <a:lnTo>
                    <a:pt x="598" y="1468"/>
                  </a:lnTo>
                  <a:lnTo>
                    <a:pt x="583" y="1469"/>
                  </a:lnTo>
                  <a:lnTo>
                    <a:pt x="569" y="1469"/>
                  </a:lnTo>
                  <a:lnTo>
                    <a:pt x="557" y="1463"/>
                  </a:lnTo>
                  <a:lnTo>
                    <a:pt x="541" y="1459"/>
                  </a:lnTo>
                  <a:lnTo>
                    <a:pt x="521" y="1444"/>
                  </a:lnTo>
                  <a:lnTo>
                    <a:pt x="514" y="1420"/>
                  </a:lnTo>
                  <a:lnTo>
                    <a:pt x="514" y="1405"/>
                  </a:lnTo>
                  <a:lnTo>
                    <a:pt x="513" y="1390"/>
                  </a:lnTo>
                  <a:lnTo>
                    <a:pt x="521" y="1353"/>
                  </a:lnTo>
                  <a:lnTo>
                    <a:pt x="524" y="1341"/>
                  </a:lnTo>
                  <a:lnTo>
                    <a:pt x="528" y="1328"/>
                  </a:lnTo>
                  <a:lnTo>
                    <a:pt x="528" y="1324"/>
                  </a:lnTo>
                  <a:lnTo>
                    <a:pt x="534" y="1294"/>
                  </a:lnTo>
                  <a:lnTo>
                    <a:pt x="538" y="1271"/>
                  </a:lnTo>
                  <a:lnTo>
                    <a:pt x="541" y="1247"/>
                  </a:lnTo>
                  <a:lnTo>
                    <a:pt x="542" y="1235"/>
                  </a:lnTo>
                  <a:lnTo>
                    <a:pt x="547" y="1190"/>
                  </a:lnTo>
                  <a:lnTo>
                    <a:pt x="543" y="1154"/>
                  </a:lnTo>
                  <a:lnTo>
                    <a:pt x="541" y="1137"/>
                  </a:lnTo>
                  <a:lnTo>
                    <a:pt x="534" y="1110"/>
                  </a:lnTo>
                  <a:lnTo>
                    <a:pt x="538" y="1083"/>
                  </a:lnTo>
                  <a:lnTo>
                    <a:pt x="541" y="1055"/>
                  </a:lnTo>
                  <a:lnTo>
                    <a:pt x="541" y="1032"/>
                  </a:lnTo>
                  <a:lnTo>
                    <a:pt x="541" y="1017"/>
                  </a:lnTo>
                  <a:lnTo>
                    <a:pt x="539" y="983"/>
                  </a:lnTo>
                  <a:lnTo>
                    <a:pt x="525" y="948"/>
                  </a:lnTo>
                  <a:lnTo>
                    <a:pt x="523" y="938"/>
                  </a:lnTo>
                  <a:lnTo>
                    <a:pt x="517" y="918"/>
                  </a:lnTo>
                  <a:lnTo>
                    <a:pt x="520" y="892"/>
                  </a:lnTo>
                  <a:lnTo>
                    <a:pt x="521" y="867"/>
                  </a:lnTo>
                  <a:lnTo>
                    <a:pt x="524" y="840"/>
                  </a:lnTo>
                  <a:lnTo>
                    <a:pt x="524" y="828"/>
                  </a:lnTo>
                  <a:lnTo>
                    <a:pt x="520" y="794"/>
                  </a:lnTo>
                  <a:lnTo>
                    <a:pt x="514" y="775"/>
                  </a:lnTo>
                  <a:lnTo>
                    <a:pt x="510" y="753"/>
                  </a:lnTo>
                  <a:lnTo>
                    <a:pt x="502" y="725"/>
                  </a:lnTo>
                  <a:lnTo>
                    <a:pt x="498" y="709"/>
                  </a:lnTo>
                  <a:lnTo>
                    <a:pt x="493" y="690"/>
                  </a:lnTo>
                  <a:lnTo>
                    <a:pt x="489" y="668"/>
                  </a:lnTo>
                  <a:lnTo>
                    <a:pt x="488" y="661"/>
                  </a:lnTo>
                  <a:lnTo>
                    <a:pt x="479" y="634"/>
                  </a:lnTo>
                  <a:lnTo>
                    <a:pt x="477" y="615"/>
                  </a:lnTo>
                  <a:lnTo>
                    <a:pt x="471" y="598"/>
                  </a:lnTo>
                  <a:lnTo>
                    <a:pt x="465" y="574"/>
                  </a:lnTo>
                  <a:lnTo>
                    <a:pt x="459" y="549"/>
                  </a:lnTo>
                  <a:lnTo>
                    <a:pt x="445" y="516"/>
                  </a:lnTo>
                  <a:lnTo>
                    <a:pt x="430" y="549"/>
                  </a:lnTo>
                  <a:lnTo>
                    <a:pt x="416" y="574"/>
                  </a:lnTo>
                  <a:lnTo>
                    <a:pt x="402" y="598"/>
                  </a:lnTo>
                  <a:lnTo>
                    <a:pt x="0" y="124"/>
                  </a:lnTo>
                  <a:close/>
                </a:path>
              </a:pathLst>
            </a:custGeom>
            <a:solidFill>
              <a:srgbClr val="404000"/>
            </a:solidFill>
            <a:ln w="0">
              <a:solidFill>
                <a:srgbClr val="000000"/>
              </a:solidFill>
              <a:prstDash val="solid"/>
              <a:round/>
              <a:headEnd/>
              <a:tailEnd/>
            </a:ln>
          </p:spPr>
          <p:txBody>
            <a:bodyPr/>
            <a:lstStyle/>
            <a:p>
              <a:endParaRPr lang="en-US"/>
            </a:p>
          </p:txBody>
        </p:sp>
        <p:sp>
          <p:nvSpPr>
            <p:cNvPr id="165915" name="Freeform 8"/>
            <p:cNvSpPr>
              <a:spLocks/>
            </p:cNvSpPr>
            <p:nvPr/>
          </p:nvSpPr>
          <p:spPr bwMode="auto">
            <a:xfrm>
              <a:off x="5216" y="1753"/>
              <a:ext cx="96" cy="355"/>
            </a:xfrm>
            <a:custGeom>
              <a:avLst/>
              <a:gdLst>
                <a:gd name="T0" fmla="*/ 18 w 480"/>
                <a:gd name="T1" fmla="*/ 20 h 1777"/>
                <a:gd name="T2" fmla="*/ 18 w 480"/>
                <a:gd name="T3" fmla="*/ 22 h 1777"/>
                <a:gd name="T4" fmla="*/ 18 w 480"/>
                <a:gd name="T5" fmla="*/ 26 h 1777"/>
                <a:gd name="T6" fmla="*/ 17 w 480"/>
                <a:gd name="T7" fmla="*/ 28 h 1777"/>
                <a:gd name="T8" fmla="*/ 17 w 480"/>
                <a:gd name="T9" fmla="*/ 31 h 1777"/>
                <a:gd name="T10" fmla="*/ 16 w 480"/>
                <a:gd name="T11" fmla="*/ 33 h 1777"/>
                <a:gd name="T12" fmla="*/ 16 w 480"/>
                <a:gd name="T13" fmla="*/ 36 h 1777"/>
                <a:gd name="T14" fmla="*/ 16 w 480"/>
                <a:gd name="T15" fmla="*/ 39 h 1777"/>
                <a:gd name="T16" fmla="*/ 16 w 480"/>
                <a:gd name="T17" fmla="*/ 42 h 1777"/>
                <a:gd name="T18" fmla="*/ 16 w 480"/>
                <a:gd name="T19" fmla="*/ 45 h 1777"/>
                <a:gd name="T20" fmla="*/ 16 w 480"/>
                <a:gd name="T21" fmla="*/ 49 h 1777"/>
                <a:gd name="T22" fmla="*/ 16 w 480"/>
                <a:gd name="T23" fmla="*/ 51 h 1777"/>
                <a:gd name="T24" fmla="*/ 14 w 480"/>
                <a:gd name="T25" fmla="*/ 52 h 1777"/>
                <a:gd name="T26" fmla="*/ 13 w 480"/>
                <a:gd name="T27" fmla="*/ 53 h 1777"/>
                <a:gd name="T28" fmla="*/ 13 w 480"/>
                <a:gd name="T29" fmla="*/ 56 h 1777"/>
                <a:gd name="T30" fmla="*/ 13 w 480"/>
                <a:gd name="T31" fmla="*/ 59 h 1777"/>
                <a:gd name="T32" fmla="*/ 13 w 480"/>
                <a:gd name="T33" fmla="*/ 61 h 1777"/>
                <a:gd name="T34" fmla="*/ 13 w 480"/>
                <a:gd name="T35" fmla="*/ 64 h 1777"/>
                <a:gd name="T36" fmla="*/ 13 w 480"/>
                <a:gd name="T37" fmla="*/ 67 h 1777"/>
                <a:gd name="T38" fmla="*/ 13 w 480"/>
                <a:gd name="T39" fmla="*/ 69 h 1777"/>
                <a:gd name="T40" fmla="*/ 11 w 480"/>
                <a:gd name="T41" fmla="*/ 69 h 1777"/>
                <a:gd name="T42" fmla="*/ 10 w 480"/>
                <a:gd name="T43" fmla="*/ 68 h 1777"/>
                <a:gd name="T44" fmla="*/ 10 w 480"/>
                <a:gd name="T45" fmla="*/ 69 h 1777"/>
                <a:gd name="T46" fmla="*/ 9 w 480"/>
                <a:gd name="T47" fmla="*/ 70 h 1777"/>
                <a:gd name="T48" fmla="*/ 2 w 480"/>
                <a:gd name="T49" fmla="*/ 71 h 1777"/>
                <a:gd name="T50" fmla="*/ 3 w 480"/>
                <a:gd name="T51" fmla="*/ 68 h 1777"/>
                <a:gd name="T52" fmla="*/ 3 w 480"/>
                <a:gd name="T53" fmla="*/ 67 h 1777"/>
                <a:gd name="T54" fmla="*/ 4 w 480"/>
                <a:gd name="T55" fmla="*/ 66 h 1777"/>
                <a:gd name="T56" fmla="*/ 6 w 480"/>
                <a:gd name="T57" fmla="*/ 65 h 1777"/>
                <a:gd name="T58" fmla="*/ 6 w 480"/>
                <a:gd name="T59" fmla="*/ 63 h 1777"/>
                <a:gd name="T60" fmla="*/ 7 w 480"/>
                <a:gd name="T61" fmla="*/ 62 h 1777"/>
                <a:gd name="T62" fmla="*/ 7 w 480"/>
                <a:gd name="T63" fmla="*/ 59 h 1777"/>
                <a:gd name="T64" fmla="*/ 7 w 480"/>
                <a:gd name="T65" fmla="*/ 55 h 1777"/>
                <a:gd name="T66" fmla="*/ 7 w 480"/>
                <a:gd name="T67" fmla="*/ 52 h 1777"/>
                <a:gd name="T68" fmla="*/ 6 w 480"/>
                <a:gd name="T69" fmla="*/ 50 h 1777"/>
                <a:gd name="T70" fmla="*/ 5 w 480"/>
                <a:gd name="T71" fmla="*/ 49 h 1777"/>
                <a:gd name="T72" fmla="*/ 5 w 480"/>
                <a:gd name="T73" fmla="*/ 47 h 1777"/>
                <a:gd name="T74" fmla="*/ 5 w 480"/>
                <a:gd name="T75" fmla="*/ 43 h 1777"/>
                <a:gd name="T76" fmla="*/ 6 w 480"/>
                <a:gd name="T77" fmla="*/ 40 h 1777"/>
                <a:gd name="T78" fmla="*/ 7 w 480"/>
                <a:gd name="T79" fmla="*/ 36 h 1777"/>
                <a:gd name="T80" fmla="*/ 8 w 480"/>
                <a:gd name="T81" fmla="*/ 33 h 1777"/>
                <a:gd name="T82" fmla="*/ 8 w 480"/>
                <a:gd name="T83" fmla="*/ 30 h 1777"/>
                <a:gd name="T84" fmla="*/ 7 w 480"/>
                <a:gd name="T85" fmla="*/ 27 h 1777"/>
                <a:gd name="T86" fmla="*/ 7 w 480"/>
                <a:gd name="T87" fmla="*/ 26 h 1777"/>
                <a:gd name="T88" fmla="*/ 5 w 480"/>
                <a:gd name="T89" fmla="*/ 24 h 1777"/>
                <a:gd name="T90" fmla="*/ 5 w 480"/>
                <a:gd name="T91" fmla="*/ 22 h 1777"/>
                <a:gd name="T92" fmla="*/ 5 w 480"/>
                <a:gd name="T93" fmla="*/ 20 h 1777"/>
                <a:gd name="T94" fmla="*/ 6 w 480"/>
                <a:gd name="T95" fmla="*/ 16 h 1777"/>
                <a:gd name="T96" fmla="*/ 5 w 480"/>
                <a:gd name="T97" fmla="*/ 16 h 1777"/>
                <a:gd name="T98" fmla="*/ 3 w 480"/>
                <a:gd name="T99" fmla="*/ 15 h 1777"/>
                <a:gd name="T100" fmla="*/ 1 w 480"/>
                <a:gd name="T101" fmla="*/ 13 h 1777"/>
                <a:gd name="T102" fmla="*/ 0 w 480"/>
                <a:gd name="T103" fmla="*/ 11 h 1777"/>
                <a:gd name="T104" fmla="*/ 0 w 480"/>
                <a:gd name="T105" fmla="*/ 7 h 1777"/>
                <a:gd name="T106" fmla="*/ 1 w 480"/>
                <a:gd name="T107" fmla="*/ 6 h 1777"/>
                <a:gd name="T108" fmla="*/ 1 w 480"/>
                <a:gd name="T109" fmla="*/ 3 h 1777"/>
                <a:gd name="T110" fmla="*/ 2 w 480"/>
                <a:gd name="T111" fmla="*/ 2 h 1777"/>
                <a:gd name="T112" fmla="*/ 3 w 480"/>
                <a:gd name="T113" fmla="*/ 0 h 177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80" h="1777">
                  <a:moveTo>
                    <a:pt x="480" y="471"/>
                  </a:moveTo>
                  <a:lnTo>
                    <a:pt x="461" y="497"/>
                  </a:lnTo>
                  <a:lnTo>
                    <a:pt x="452" y="518"/>
                  </a:lnTo>
                  <a:lnTo>
                    <a:pt x="448" y="548"/>
                  </a:lnTo>
                  <a:lnTo>
                    <a:pt x="451" y="600"/>
                  </a:lnTo>
                  <a:lnTo>
                    <a:pt x="448" y="654"/>
                  </a:lnTo>
                  <a:lnTo>
                    <a:pt x="438" y="695"/>
                  </a:lnTo>
                  <a:lnTo>
                    <a:pt x="435" y="708"/>
                  </a:lnTo>
                  <a:lnTo>
                    <a:pt x="424" y="744"/>
                  </a:lnTo>
                  <a:lnTo>
                    <a:pt x="417" y="771"/>
                  </a:lnTo>
                  <a:lnTo>
                    <a:pt x="409" y="814"/>
                  </a:lnTo>
                  <a:lnTo>
                    <a:pt x="406" y="833"/>
                  </a:lnTo>
                  <a:lnTo>
                    <a:pt x="406" y="852"/>
                  </a:lnTo>
                  <a:lnTo>
                    <a:pt x="403" y="892"/>
                  </a:lnTo>
                  <a:lnTo>
                    <a:pt x="401" y="923"/>
                  </a:lnTo>
                  <a:lnTo>
                    <a:pt x="397" y="985"/>
                  </a:lnTo>
                  <a:lnTo>
                    <a:pt x="396" y="1010"/>
                  </a:lnTo>
                  <a:lnTo>
                    <a:pt x="396" y="1052"/>
                  </a:lnTo>
                  <a:lnTo>
                    <a:pt x="396" y="1077"/>
                  </a:lnTo>
                  <a:lnTo>
                    <a:pt x="397" y="1133"/>
                  </a:lnTo>
                  <a:lnTo>
                    <a:pt x="392" y="1183"/>
                  </a:lnTo>
                  <a:lnTo>
                    <a:pt x="388" y="1226"/>
                  </a:lnTo>
                  <a:lnTo>
                    <a:pt x="392" y="1264"/>
                  </a:lnTo>
                  <a:lnTo>
                    <a:pt x="397" y="1282"/>
                  </a:lnTo>
                  <a:lnTo>
                    <a:pt x="383" y="1293"/>
                  </a:lnTo>
                  <a:lnTo>
                    <a:pt x="347" y="1305"/>
                  </a:lnTo>
                  <a:lnTo>
                    <a:pt x="326" y="1309"/>
                  </a:lnTo>
                  <a:lnTo>
                    <a:pt x="318" y="1334"/>
                  </a:lnTo>
                  <a:lnTo>
                    <a:pt x="313" y="1376"/>
                  </a:lnTo>
                  <a:lnTo>
                    <a:pt x="313" y="1406"/>
                  </a:lnTo>
                  <a:lnTo>
                    <a:pt x="313" y="1437"/>
                  </a:lnTo>
                  <a:lnTo>
                    <a:pt x="313" y="1487"/>
                  </a:lnTo>
                  <a:lnTo>
                    <a:pt x="313" y="1504"/>
                  </a:lnTo>
                  <a:lnTo>
                    <a:pt x="313" y="1518"/>
                  </a:lnTo>
                  <a:lnTo>
                    <a:pt x="313" y="1552"/>
                  </a:lnTo>
                  <a:lnTo>
                    <a:pt x="324" y="1595"/>
                  </a:lnTo>
                  <a:lnTo>
                    <a:pt x="330" y="1631"/>
                  </a:lnTo>
                  <a:lnTo>
                    <a:pt x="336" y="1668"/>
                  </a:lnTo>
                  <a:lnTo>
                    <a:pt x="338" y="1723"/>
                  </a:lnTo>
                  <a:lnTo>
                    <a:pt x="320" y="1734"/>
                  </a:lnTo>
                  <a:lnTo>
                    <a:pt x="288" y="1737"/>
                  </a:lnTo>
                  <a:lnTo>
                    <a:pt x="266" y="1734"/>
                  </a:lnTo>
                  <a:lnTo>
                    <a:pt x="265" y="1721"/>
                  </a:lnTo>
                  <a:lnTo>
                    <a:pt x="260" y="1701"/>
                  </a:lnTo>
                  <a:lnTo>
                    <a:pt x="253" y="1692"/>
                  </a:lnTo>
                  <a:lnTo>
                    <a:pt x="243" y="1730"/>
                  </a:lnTo>
                  <a:lnTo>
                    <a:pt x="230" y="1746"/>
                  </a:lnTo>
                  <a:lnTo>
                    <a:pt x="214" y="1761"/>
                  </a:lnTo>
                  <a:lnTo>
                    <a:pt x="187" y="1777"/>
                  </a:lnTo>
                  <a:lnTo>
                    <a:pt x="61" y="1775"/>
                  </a:lnTo>
                  <a:lnTo>
                    <a:pt x="56" y="1749"/>
                  </a:lnTo>
                  <a:lnTo>
                    <a:pt x="63" y="1713"/>
                  </a:lnTo>
                  <a:lnTo>
                    <a:pt x="66" y="1705"/>
                  </a:lnTo>
                  <a:lnTo>
                    <a:pt x="70" y="1688"/>
                  </a:lnTo>
                  <a:lnTo>
                    <a:pt x="83" y="1669"/>
                  </a:lnTo>
                  <a:lnTo>
                    <a:pt x="103" y="1647"/>
                  </a:lnTo>
                  <a:lnTo>
                    <a:pt x="122" y="1631"/>
                  </a:lnTo>
                  <a:lnTo>
                    <a:pt x="138" y="1617"/>
                  </a:lnTo>
                  <a:lnTo>
                    <a:pt x="146" y="1601"/>
                  </a:lnTo>
                  <a:lnTo>
                    <a:pt x="160" y="1587"/>
                  </a:lnTo>
                  <a:lnTo>
                    <a:pt x="169" y="1569"/>
                  </a:lnTo>
                  <a:lnTo>
                    <a:pt x="173" y="1552"/>
                  </a:lnTo>
                  <a:lnTo>
                    <a:pt x="173" y="1535"/>
                  </a:lnTo>
                  <a:lnTo>
                    <a:pt x="173" y="1487"/>
                  </a:lnTo>
                  <a:lnTo>
                    <a:pt x="173" y="1424"/>
                  </a:lnTo>
                  <a:lnTo>
                    <a:pt x="173" y="1376"/>
                  </a:lnTo>
                  <a:lnTo>
                    <a:pt x="173" y="1342"/>
                  </a:lnTo>
                  <a:lnTo>
                    <a:pt x="173" y="1293"/>
                  </a:lnTo>
                  <a:lnTo>
                    <a:pt x="173" y="1261"/>
                  </a:lnTo>
                  <a:lnTo>
                    <a:pt x="159" y="1263"/>
                  </a:lnTo>
                  <a:lnTo>
                    <a:pt x="138" y="1259"/>
                  </a:lnTo>
                  <a:lnTo>
                    <a:pt x="124" y="1237"/>
                  </a:lnTo>
                  <a:lnTo>
                    <a:pt x="116" y="1214"/>
                  </a:lnTo>
                  <a:lnTo>
                    <a:pt x="113" y="1175"/>
                  </a:lnTo>
                  <a:lnTo>
                    <a:pt x="116" y="1137"/>
                  </a:lnTo>
                  <a:lnTo>
                    <a:pt x="131" y="1077"/>
                  </a:lnTo>
                  <a:lnTo>
                    <a:pt x="146" y="1035"/>
                  </a:lnTo>
                  <a:lnTo>
                    <a:pt x="159" y="996"/>
                  </a:lnTo>
                  <a:lnTo>
                    <a:pt x="173" y="939"/>
                  </a:lnTo>
                  <a:lnTo>
                    <a:pt x="187" y="890"/>
                  </a:lnTo>
                  <a:lnTo>
                    <a:pt x="194" y="852"/>
                  </a:lnTo>
                  <a:lnTo>
                    <a:pt x="200" y="816"/>
                  </a:lnTo>
                  <a:lnTo>
                    <a:pt x="208" y="780"/>
                  </a:lnTo>
                  <a:lnTo>
                    <a:pt x="208" y="749"/>
                  </a:lnTo>
                  <a:lnTo>
                    <a:pt x="196" y="713"/>
                  </a:lnTo>
                  <a:lnTo>
                    <a:pt x="187" y="681"/>
                  </a:lnTo>
                  <a:lnTo>
                    <a:pt x="175" y="653"/>
                  </a:lnTo>
                  <a:lnTo>
                    <a:pt x="164" y="654"/>
                  </a:lnTo>
                  <a:lnTo>
                    <a:pt x="146" y="648"/>
                  </a:lnTo>
                  <a:lnTo>
                    <a:pt x="124" y="609"/>
                  </a:lnTo>
                  <a:lnTo>
                    <a:pt x="116" y="578"/>
                  </a:lnTo>
                  <a:lnTo>
                    <a:pt x="114" y="542"/>
                  </a:lnTo>
                  <a:lnTo>
                    <a:pt x="116" y="519"/>
                  </a:lnTo>
                  <a:lnTo>
                    <a:pt x="122" y="490"/>
                  </a:lnTo>
                  <a:lnTo>
                    <a:pt x="131" y="437"/>
                  </a:lnTo>
                  <a:lnTo>
                    <a:pt x="146" y="406"/>
                  </a:lnTo>
                  <a:lnTo>
                    <a:pt x="146" y="389"/>
                  </a:lnTo>
                  <a:lnTo>
                    <a:pt x="118" y="389"/>
                  </a:lnTo>
                  <a:lnTo>
                    <a:pt x="95" y="380"/>
                  </a:lnTo>
                  <a:lnTo>
                    <a:pt x="66" y="364"/>
                  </a:lnTo>
                  <a:lnTo>
                    <a:pt x="37" y="344"/>
                  </a:lnTo>
                  <a:lnTo>
                    <a:pt x="16" y="318"/>
                  </a:lnTo>
                  <a:lnTo>
                    <a:pt x="6" y="291"/>
                  </a:lnTo>
                  <a:lnTo>
                    <a:pt x="2" y="270"/>
                  </a:lnTo>
                  <a:lnTo>
                    <a:pt x="0" y="231"/>
                  </a:lnTo>
                  <a:lnTo>
                    <a:pt x="0" y="186"/>
                  </a:lnTo>
                  <a:lnTo>
                    <a:pt x="2" y="167"/>
                  </a:lnTo>
                  <a:lnTo>
                    <a:pt x="14" y="146"/>
                  </a:lnTo>
                  <a:lnTo>
                    <a:pt x="19" y="116"/>
                  </a:lnTo>
                  <a:lnTo>
                    <a:pt x="31" y="82"/>
                  </a:lnTo>
                  <a:lnTo>
                    <a:pt x="39" y="66"/>
                  </a:lnTo>
                  <a:lnTo>
                    <a:pt x="49" y="46"/>
                  </a:lnTo>
                  <a:lnTo>
                    <a:pt x="61" y="27"/>
                  </a:lnTo>
                  <a:lnTo>
                    <a:pt x="77" y="0"/>
                  </a:lnTo>
                  <a:lnTo>
                    <a:pt x="480" y="471"/>
                  </a:lnTo>
                  <a:close/>
                </a:path>
              </a:pathLst>
            </a:custGeom>
            <a:solidFill>
              <a:srgbClr val="404000"/>
            </a:solidFill>
            <a:ln w="0">
              <a:solidFill>
                <a:srgbClr val="000000"/>
              </a:solidFill>
              <a:prstDash val="solid"/>
              <a:round/>
              <a:headEnd/>
              <a:tailEnd/>
            </a:ln>
          </p:spPr>
          <p:txBody>
            <a:bodyPr/>
            <a:lstStyle/>
            <a:p>
              <a:endParaRPr lang="en-US"/>
            </a:p>
          </p:txBody>
        </p:sp>
        <p:sp>
          <p:nvSpPr>
            <p:cNvPr id="165916" name="Freeform 9"/>
            <p:cNvSpPr>
              <a:spLocks/>
            </p:cNvSpPr>
            <p:nvPr/>
          </p:nvSpPr>
          <p:spPr bwMode="auto">
            <a:xfrm>
              <a:off x="5283" y="1458"/>
              <a:ext cx="83" cy="20"/>
            </a:xfrm>
            <a:custGeom>
              <a:avLst/>
              <a:gdLst>
                <a:gd name="T0" fmla="*/ 17 w 412"/>
                <a:gd name="T1" fmla="*/ 4 h 99"/>
                <a:gd name="T2" fmla="*/ 16 w 412"/>
                <a:gd name="T3" fmla="*/ 3 h 99"/>
                <a:gd name="T4" fmla="*/ 16 w 412"/>
                <a:gd name="T5" fmla="*/ 3 h 99"/>
                <a:gd name="T6" fmla="*/ 16 w 412"/>
                <a:gd name="T7" fmla="*/ 3 h 99"/>
                <a:gd name="T8" fmla="*/ 15 w 412"/>
                <a:gd name="T9" fmla="*/ 3 h 99"/>
                <a:gd name="T10" fmla="*/ 15 w 412"/>
                <a:gd name="T11" fmla="*/ 3 h 99"/>
                <a:gd name="T12" fmla="*/ 15 w 412"/>
                <a:gd name="T13" fmla="*/ 2 h 99"/>
                <a:gd name="T14" fmla="*/ 14 w 412"/>
                <a:gd name="T15" fmla="*/ 2 h 99"/>
                <a:gd name="T16" fmla="*/ 14 w 412"/>
                <a:gd name="T17" fmla="*/ 2 h 99"/>
                <a:gd name="T18" fmla="*/ 14 w 412"/>
                <a:gd name="T19" fmla="*/ 2 h 99"/>
                <a:gd name="T20" fmla="*/ 13 w 412"/>
                <a:gd name="T21" fmla="*/ 1 h 99"/>
                <a:gd name="T22" fmla="*/ 13 w 412"/>
                <a:gd name="T23" fmla="*/ 1 h 99"/>
                <a:gd name="T24" fmla="*/ 13 w 412"/>
                <a:gd name="T25" fmla="*/ 1 h 99"/>
                <a:gd name="T26" fmla="*/ 12 w 412"/>
                <a:gd name="T27" fmla="*/ 1 h 99"/>
                <a:gd name="T28" fmla="*/ 12 w 412"/>
                <a:gd name="T29" fmla="*/ 0 h 99"/>
                <a:gd name="T30" fmla="*/ 11 w 412"/>
                <a:gd name="T31" fmla="*/ 0 h 99"/>
                <a:gd name="T32" fmla="*/ 11 w 412"/>
                <a:gd name="T33" fmla="*/ 0 h 99"/>
                <a:gd name="T34" fmla="*/ 8 w 412"/>
                <a:gd name="T35" fmla="*/ 0 h 99"/>
                <a:gd name="T36" fmla="*/ 7 w 412"/>
                <a:gd name="T37" fmla="*/ 0 h 99"/>
                <a:gd name="T38" fmla="*/ 7 w 412"/>
                <a:gd name="T39" fmla="*/ 0 h 99"/>
                <a:gd name="T40" fmla="*/ 6 w 412"/>
                <a:gd name="T41" fmla="*/ 1 h 99"/>
                <a:gd name="T42" fmla="*/ 6 w 412"/>
                <a:gd name="T43" fmla="*/ 1 h 99"/>
                <a:gd name="T44" fmla="*/ 5 w 412"/>
                <a:gd name="T45" fmla="*/ 1 h 99"/>
                <a:gd name="T46" fmla="*/ 5 w 412"/>
                <a:gd name="T47" fmla="*/ 1 h 99"/>
                <a:gd name="T48" fmla="*/ 4 w 412"/>
                <a:gd name="T49" fmla="*/ 2 h 99"/>
                <a:gd name="T50" fmla="*/ 4 w 412"/>
                <a:gd name="T51" fmla="*/ 2 h 99"/>
                <a:gd name="T52" fmla="*/ 3 w 412"/>
                <a:gd name="T53" fmla="*/ 2 h 99"/>
                <a:gd name="T54" fmla="*/ 3 w 412"/>
                <a:gd name="T55" fmla="*/ 2 h 99"/>
                <a:gd name="T56" fmla="*/ 2 w 412"/>
                <a:gd name="T57" fmla="*/ 3 h 99"/>
                <a:gd name="T58" fmla="*/ 2 w 412"/>
                <a:gd name="T59" fmla="*/ 3 h 99"/>
                <a:gd name="T60" fmla="*/ 1 w 412"/>
                <a:gd name="T61" fmla="*/ 3 h 99"/>
                <a:gd name="T62" fmla="*/ 1 w 412"/>
                <a:gd name="T63" fmla="*/ 3 h 99"/>
                <a:gd name="T64" fmla="*/ 1 w 412"/>
                <a:gd name="T65" fmla="*/ 4 h 99"/>
                <a:gd name="T66" fmla="*/ 1 w 412"/>
                <a:gd name="T67" fmla="*/ 4 h 99"/>
                <a:gd name="T68" fmla="*/ 1 w 412"/>
                <a:gd name="T69" fmla="*/ 4 h 99"/>
                <a:gd name="T70" fmla="*/ 1 w 412"/>
                <a:gd name="T71" fmla="*/ 4 h 99"/>
                <a:gd name="T72" fmla="*/ 0 w 412"/>
                <a:gd name="T73" fmla="*/ 4 h 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12" h="99">
                  <a:moveTo>
                    <a:pt x="412" y="90"/>
                  </a:moveTo>
                  <a:lnTo>
                    <a:pt x="397" y="86"/>
                  </a:lnTo>
                  <a:lnTo>
                    <a:pt x="394" y="82"/>
                  </a:lnTo>
                  <a:lnTo>
                    <a:pt x="382" y="76"/>
                  </a:lnTo>
                  <a:lnTo>
                    <a:pt x="378" y="68"/>
                  </a:lnTo>
                  <a:lnTo>
                    <a:pt x="368" y="65"/>
                  </a:lnTo>
                  <a:lnTo>
                    <a:pt x="363" y="57"/>
                  </a:lnTo>
                  <a:lnTo>
                    <a:pt x="352" y="53"/>
                  </a:lnTo>
                  <a:lnTo>
                    <a:pt x="347" y="47"/>
                  </a:lnTo>
                  <a:lnTo>
                    <a:pt x="337" y="44"/>
                  </a:lnTo>
                  <a:lnTo>
                    <a:pt x="331" y="33"/>
                  </a:lnTo>
                  <a:lnTo>
                    <a:pt x="321" y="29"/>
                  </a:lnTo>
                  <a:lnTo>
                    <a:pt x="316" y="22"/>
                  </a:lnTo>
                  <a:lnTo>
                    <a:pt x="301" y="18"/>
                  </a:lnTo>
                  <a:lnTo>
                    <a:pt x="294" y="10"/>
                  </a:lnTo>
                  <a:lnTo>
                    <a:pt x="283" y="8"/>
                  </a:lnTo>
                  <a:lnTo>
                    <a:pt x="265" y="0"/>
                  </a:lnTo>
                  <a:lnTo>
                    <a:pt x="202" y="0"/>
                  </a:lnTo>
                  <a:lnTo>
                    <a:pt x="182" y="8"/>
                  </a:lnTo>
                  <a:lnTo>
                    <a:pt x="168" y="10"/>
                  </a:lnTo>
                  <a:lnTo>
                    <a:pt x="160" y="18"/>
                  </a:lnTo>
                  <a:lnTo>
                    <a:pt x="144" y="22"/>
                  </a:lnTo>
                  <a:lnTo>
                    <a:pt x="135" y="29"/>
                  </a:lnTo>
                  <a:lnTo>
                    <a:pt x="115" y="33"/>
                  </a:lnTo>
                  <a:lnTo>
                    <a:pt x="106" y="44"/>
                  </a:lnTo>
                  <a:lnTo>
                    <a:pt x="90" y="47"/>
                  </a:lnTo>
                  <a:lnTo>
                    <a:pt x="82" y="53"/>
                  </a:lnTo>
                  <a:lnTo>
                    <a:pt x="66" y="57"/>
                  </a:lnTo>
                  <a:lnTo>
                    <a:pt x="58" y="65"/>
                  </a:lnTo>
                  <a:lnTo>
                    <a:pt x="42" y="68"/>
                  </a:lnTo>
                  <a:lnTo>
                    <a:pt x="36" y="76"/>
                  </a:lnTo>
                  <a:lnTo>
                    <a:pt x="27" y="80"/>
                  </a:lnTo>
                  <a:lnTo>
                    <a:pt x="22" y="87"/>
                  </a:lnTo>
                  <a:lnTo>
                    <a:pt x="19" y="90"/>
                  </a:lnTo>
                  <a:lnTo>
                    <a:pt x="18" y="92"/>
                  </a:lnTo>
                  <a:lnTo>
                    <a:pt x="13" y="96"/>
                  </a:lnTo>
                  <a:lnTo>
                    <a:pt x="0" y="9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17" name="Freeform 10"/>
            <p:cNvSpPr>
              <a:spLocks/>
            </p:cNvSpPr>
            <p:nvPr/>
          </p:nvSpPr>
          <p:spPr bwMode="auto">
            <a:xfrm>
              <a:off x="5313" y="1505"/>
              <a:ext cx="26" cy="11"/>
            </a:xfrm>
            <a:custGeom>
              <a:avLst/>
              <a:gdLst>
                <a:gd name="T0" fmla="*/ 0 w 130"/>
                <a:gd name="T1" fmla="*/ 1 h 55"/>
                <a:gd name="T2" fmla="*/ 1 w 130"/>
                <a:gd name="T3" fmla="*/ 1 h 55"/>
                <a:gd name="T4" fmla="*/ 1 w 130"/>
                <a:gd name="T5" fmla="*/ 2 h 55"/>
                <a:gd name="T6" fmla="*/ 1 w 130"/>
                <a:gd name="T7" fmla="*/ 2 h 55"/>
                <a:gd name="T8" fmla="*/ 2 w 130"/>
                <a:gd name="T9" fmla="*/ 2 h 55"/>
                <a:gd name="T10" fmla="*/ 3 w 130"/>
                <a:gd name="T11" fmla="*/ 2 h 55"/>
                <a:gd name="T12" fmla="*/ 4 w 130"/>
                <a:gd name="T13" fmla="*/ 2 h 55"/>
                <a:gd name="T14" fmla="*/ 4 w 130"/>
                <a:gd name="T15" fmla="*/ 2 h 55"/>
                <a:gd name="T16" fmla="*/ 4 w 130"/>
                <a:gd name="T17" fmla="*/ 1 h 55"/>
                <a:gd name="T18" fmla="*/ 5 w 130"/>
                <a:gd name="T19" fmla="*/ 1 h 55"/>
                <a:gd name="T20" fmla="*/ 5 w 130"/>
                <a:gd name="T21" fmla="*/ 0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0" h="55">
                  <a:moveTo>
                    <a:pt x="0" y="24"/>
                  </a:moveTo>
                  <a:lnTo>
                    <a:pt x="14" y="37"/>
                  </a:lnTo>
                  <a:lnTo>
                    <a:pt x="22" y="45"/>
                  </a:lnTo>
                  <a:lnTo>
                    <a:pt x="29" y="48"/>
                  </a:lnTo>
                  <a:lnTo>
                    <a:pt x="44" y="55"/>
                  </a:lnTo>
                  <a:lnTo>
                    <a:pt x="77" y="55"/>
                  </a:lnTo>
                  <a:lnTo>
                    <a:pt x="92" y="48"/>
                  </a:lnTo>
                  <a:lnTo>
                    <a:pt x="100" y="45"/>
                  </a:lnTo>
                  <a:lnTo>
                    <a:pt x="107" y="36"/>
                  </a:lnTo>
                  <a:lnTo>
                    <a:pt x="116" y="24"/>
                  </a:lnTo>
                  <a:lnTo>
                    <a:pt x="13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18" name="Freeform 11"/>
            <p:cNvSpPr>
              <a:spLocks/>
            </p:cNvSpPr>
            <p:nvPr/>
          </p:nvSpPr>
          <p:spPr bwMode="auto">
            <a:xfrm>
              <a:off x="5297" y="1531"/>
              <a:ext cx="27" cy="39"/>
            </a:xfrm>
            <a:custGeom>
              <a:avLst/>
              <a:gdLst>
                <a:gd name="T0" fmla="*/ 1 w 131"/>
                <a:gd name="T1" fmla="*/ 0 h 194"/>
                <a:gd name="T2" fmla="*/ 2 w 131"/>
                <a:gd name="T3" fmla="*/ 1 h 194"/>
                <a:gd name="T4" fmla="*/ 2 w 131"/>
                <a:gd name="T5" fmla="*/ 1 h 194"/>
                <a:gd name="T6" fmla="*/ 2 w 131"/>
                <a:gd name="T7" fmla="*/ 2 h 194"/>
                <a:gd name="T8" fmla="*/ 3 w 131"/>
                <a:gd name="T9" fmla="*/ 2 h 194"/>
                <a:gd name="T10" fmla="*/ 3 w 131"/>
                <a:gd name="T11" fmla="*/ 2 h 194"/>
                <a:gd name="T12" fmla="*/ 3 w 131"/>
                <a:gd name="T13" fmla="*/ 3 h 194"/>
                <a:gd name="T14" fmla="*/ 4 w 131"/>
                <a:gd name="T15" fmla="*/ 3 h 194"/>
                <a:gd name="T16" fmla="*/ 4 w 131"/>
                <a:gd name="T17" fmla="*/ 3 h 194"/>
                <a:gd name="T18" fmla="*/ 5 w 131"/>
                <a:gd name="T19" fmla="*/ 4 h 194"/>
                <a:gd name="T20" fmla="*/ 5 w 131"/>
                <a:gd name="T21" fmla="*/ 4 h 194"/>
                <a:gd name="T22" fmla="*/ 6 w 131"/>
                <a:gd name="T23" fmla="*/ 5 h 194"/>
                <a:gd name="T24" fmla="*/ 6 w 131"/>
                <a:gd name="T25" fmla="*/ 7 h 194"/>
                <a:gd name="T26" fmla="*/ 5 w 131"/>
                <a:gd name="T27" fmla="*/ 8 h 194"/>
                <a:gd name="T28" fmla="*/ 5 w 131"/>
                <a:gd name="T29" fmla="*/ 7 h 194"/>
                <a:gd name="T30" fmla="*/ 5 w 131"/>
                <a:gd name="T31" fmla="*/ 7 h 194"/>
                <a:gd name="T32" fmla="*/ 4 w 131"/>
                <a:gd name="T33" fmla="*/ 7 h 194"/>
                <a:gd name="T34" fmla="*/ 4 w 131"/>
                <a:gd name="T35" fmla="*/ 6 h 194"/>
                <a:gd name="T36" fmla="*/ 3 w 131"/>
                <a:gd name="T37" fmla="*/ 6 h 194"/>
                <a:gd name="T38" fmla="*/ 3 w 131"/>
                <a:gd name="T39" fmla="*/ 6 h 194"/>
                <a:gd name="T40" fmla="*/ 3 w 131"/>
                <a:gd name="T41" fmla="*/ 6 h 194"/>
                <a:gd name="T42" fmla="*/ 2 w 131"/>
                <a:gd name="T43" fmla="*/ 5 h 194"/>
                <a:gd name="T44" fmla="*/ 2 w 131"/>
                <a:gd name="T45" fmla="*/ 5 h 194"/>
                <a:gd name="T46" fmla="*/ 1 w 131"/>
                <a:gd name="T47" fmla="*/ 5 h 194"/>
                <a:gd name="T48" fmla="*/ 1 w 131"/>
                <a:gd name="T49" fmla="*/ 4 h 194"/>
                <a:gd name="T50" fmla="*/ 0 w 131"/>
                <a:gd name="T51" fmla="*/ 4 h 19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31" h="194">
                  <a:moveTo>
                    <a:pt x="22" y="0"/>
                  </a:moveTo>
                  <a:lnTo>
                    <a:pt x="38" y="22"/>
                  </a:lnTo>
                  <a:lnTo>
                    <a:pt x="46" y="34"/>
                  </a:lnTo>
                  <a:lnTo>
                    <a:pt x="53" y="46"/>
                  </a:lnTo>
                  <a:lnTo>
                    <a:pt x="61" y="57"/>
                  </a:lnTo>
                  <a:lnTo>
                    <a:pt x="70" y="61"/>
                  </a:lnTo>
                  <a:lnTo>
                    <a:pt x="76" y="69"/>
                  </a:lnTo>
                  <a:lnTo>
                    <a:pt x="84" y="78"/>
                  </a:lnTo>
                  <a:lnTo>
                    <a:pt x="98" y="82"/>
                  </a:lnTo>
                  <a:lnTo>
                    <a:pt x="107" y="91"/>
                  </a:lnTo>
                  <a:lnTo>
                    <a:pt x="117" y="100"/>
                  </a:lnTo>
                  <a:lnTo>
                    <a:pt x="129" y="120"/>
                  </a:lnTo>
                  <a:lnTo>
                    <a:pt x="131" y="186"/>
                  </a:lnTo>
                  <a:lnTo>
                    <a:pt x="124" y="194"/>
                  </a:lnTo>
                  <a:lnTo>
                    <a:pt x="116" y="184"/>
                  </a:lnTo>
                  <a:lnTo>
                    <a:pt x="107" y="180"/>
                  </a:lnTo>
                  <a:lnTo>
                    <a:pt x="100" y="170"/>
                  </a:lnTo>
                  <a:lnTo>
                    <a:pt x="91" y="161"/>
                  </a:lnTo>
                  <a:lnTo>
                    <a:pt x="79" y="158"/>
                  </a:lnTo>
                  <a:lnTo>
                    <a:pt x="70" y="148"/>
                  </a:lnTo>
                  <a:lnTo>
                    <a:pt x="61" y="138"/>
                  </a:lnTo>
                  <a:lnTo>
                    <a:pt x="53" y="127"/>
                  </a:lnTo>
                  <a:lnTo>
                    <a:pt x="40" y="124"/>
                  </a:lnTo>
                  <a:lnTo>
                    <a:pt x="30" y="114"/>
                  </a:lnTo>
                  <a:lnTo>
                    <a:pt x="20" y="104"/>
                  </a:lnTo>
                  <a:lnTo>
                    <a:pt x="0" y="9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19" name="Freeform 12"/>
            <p:cNvSpPr>
              <a:spLocks/>
            </p:cNvSpPr>
            <p:nvPr/>
          </p:nvSpPr>
          <p:spPr bwMode="auto">
            <a:xfrm>
              <a:off x="5328" y="1531"/>
              <a:ext cx="22" cy="18"/>
            </a:xfrm>
            <a:custGeom>
              <a:avLst/>
              <a:gdLst>
                <a:gd name="T0" fmla="*/ 0 w 110"/>
                <a:gd name="T1" fmla="*/ 4 h 91"/>
                <a:gd name="T2" fmla="*/ 1 w 110"/>
                <a:gd name="T3" fmla="*/ 3 h 91"/>
                <a:gd name="T4" fmla="*/ 1 w 110"/>
                <a:gd name="T5" fmla="*/ 3 h 91"/>
                <a:gd name="T6" fmla="*/ 1 w 110"/>
                <a:gd name="T7" fmla="*/ 3 h 91"/>
                <a:gd name="T8" fmla="*/ 2 w 110"/>
                <a:gd name="T9" fmla="*/ 2 h 91"/>
                <a:gd name="T10" fmla="*/ 2 w 110"/>
                <a:gd name="T11" fmla="*/ 2 h 91"/>
                <a:gd name="T12" fmla="*/ 2 w 110"/>
                <a:gd name="T13" fmla="*/ 2 h 91"/>
                <a:gd name="T14" fmla="*/ 3 w 110"/>
                <a:gd name="T15" fmla="*/ 2 h 91"/>
                <a:gd name="T16" fmla="*/ 3 w 110"/>
                <a:gd name="T17" fmla="*/ 1 h 91"/>
                <a:gd name="T18" fmla="*/ 3 w 110"/>
                <a:gd name="T19" fmla="*/ 1 h 91"/>
                <a:gd name="T20" fmla="*/ 3 w 110"/>
                <a:gd name="T21" fmla="*/ 1 h 91"/>
                <a:gd name="T22" fmla="*/ 4 w 110"/>
                <a:gd name="T23" fmla="*/ 1 h 91"/>
                <a:gd name="T24" fmla="*/ 4 w 110"/>
                <a:gd name="T25" fmla="*/ 0 h 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91">
                  <a:moveTo>
                    <a:pt x="0" y="91"/>
                  </a:moveTo>
                  <a:lnTo>
                    <a:pt x="18" y="78"/>
                  </a:lnTo>
                  <a:lnTo>
                    <a:pt x="26" y="70"/>
                  </a:lnTo>
                  <a:lnTo>
                    <a:pt x="32" y="67"/>
                  </a:lnTo>
                  <a:lnTo>
                    <a:pt x="42" y="61"/>
                  </a:lnTo>
                  <a:lnTo>
                    <a:pt x="49" y="56"/>
                  </a:lnTo>
                  <a:lnTo>
                    <a:pt x="55" y="49"/>
                  </a:lnTo>
                  <a:lnTo>
                    <a:pt x="63" y="45"/>
                  </a:lnTo>
                  <a:lnTo>
                    <a:pt x="72" y="36"/>
                  </a:lnTo>
                  <a:lnTo>
                    <a:pt x="79" y="33"/>
                  </a:lnTo>
                  <a:lnTo>
                    <a:pt x="87" y="25"/>
                  </a:lnTo>
                  <a:lnTo>
                    <a:pt x="95" y="19"/>
                  </a:lnTo>
                  <a:lnTo>
                    <a:pt x="11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20" name="Freeform 13"/>
            <p:cNvSpPr>
              <a:spLocks/>
            </p:cNvSpPr>
            <p:nvPr/>
          </p:nvSpPr>
          <p:spPr bwMode="auto">
            <a:xfrm>
              <a:off x="5328" y="1538"/>
              <a:ext cx="28" cy="27"/>
            </a:xfrm>
            <a:custGeom>
              <a:avLst/>
              <a:gdLst>
                <a:gd name="T0" fmla="*/ 0 w 140"/>
                <a:gd name="T1" fmla="*/ 2 h 137"/>
                <a:gd name="T2" fmla="*/ 0 w 140"/>
                <a:gd name="T3" fmla="*/ 5 h 137"/>
                <a:gd name="T4" fmla="*/ 0 w 140"/>
                <a:gd name="T5" fmla="*/ 5 h 137"/>
                <a:gd name="T6" fmla="*/ 1 w 140"/>
                <a:gd name="T7" fmla="*/ 5 h 137"/>
                <a:gd name="T8" fmla="*/ 1 w 140"/>
                <a:gd name="T9" fmla="*/ 5 h 137"/>
                <a:gd name="T10" fmla="*/ 1 w 140"/>
                <a:gd name="T11" fmla="*/ 4 h 137"/>
                <a:gd name="T12" fmla="*/ 2 w 140"/>
                <a:gd name="T13" fmla="*/ 4 h 137"/>
                <a:gd name="T14" fmla="*/ 2 w 140"/>
                <a:gd name="T15" fmla="*/ 4 h 137"/>
                <a:gd name="T16" fmla="*/ 2 w 140"/>
                <a:gd name="T17" fmla="*/ 4 h 137"/>
                <a:gd name="T18" fmla="*/ 3 w 140"/>
                <a:gd name="T19" fmla="*/ 4 h 137"/>
                <a:gd name="T20" fmla="*/ 3 w 140"/>
                <a:gd name="T21" fmla="*/ 3 h 137"/>
                <a:gd name="T22" fmla="*/ 3 w 140"/>
                <a:gd name="T23" fmla="*/ 3 h 137"/>
                <a:gd name="T24" fmla="*/ 4 w 140"/>
                <a:gd name="T25" fmla="*/ 2 h 137"/>
                <a:gd name="T26" fmla="*/ 4 w 140"/>
                <a:gd name="T27" fmla="*/ 2 h 137"/>
                <a:gd name="T28" fmla="*/ 4 w 140"/>
                <a:gd name="T29" fmla="*/ 2 h 137"/>
                <a:gd name="T30" fmla="*/ 5 w 140"/>
                <a:gd name="T31" fmla="*/ 1 h 137"/>
                <a:gd name="T32" fmla="*/ 5 w 140"/>
                <a:gd name="T33" fmla="*/ 1 h 137"/>
                <a:gd name="T34" fmla="*/ 6 w 140"/>
                <a:gd name="T35" fmla="*/ 0 h 13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0" h="137">
                  <a:moveTo>
                    <a:pt x="0" y="56"/>
                  </a:moveTo>
                  <a:lnTo>
                    <a:pt x="3" y="133"/>
                  </a:lnTo>
                  <a:lnTo>
                    <a:pt x="8" y="137"/>
                  </a:lnTo>
                  <a:lnTo>
                    <a:pt x="16" y="126"/>
                  </a:lnTo>
                  <a:lnTo>
                    <a:pt x="25" y="116"/>
                  </a:lnTo>
                  <a:lnTo>
                    <a:pt x="32" y="111"/>
                  </a:lnTo>
                  <a:lnTo>
                    <a:pt x="41" y="105"/>
                  </a:lnTo>
                  <a:lnTo>
                    <a:pt x="54" y="101"/>
                  </a:lnTo>
                  <a:lnTo>
                    <a:pt x="62" y="93"/>
                  </a:lnTo>
                  <a:lnTo>
                    <a:pt x="71" y="90"/>
                  </a:lnTo>
                  <a:lnTo>
                    <a:pt x="78" y="80"/>
                  </a:lnTo>
                  <a:lnTo>
                    <a:pt x="86" y="68"/>
                  </a:lnTo>
                  <a:lnTo>
                    <a:pt x="94" y="59"/>
                  </a:lnTo>
                  <a:lnTo>
                    <a:pt x="101" y="56"/>
                  </a:lnTo>
                  <a:lnTo>
                    <a:pt x="109" y="46"/>
                  </a:lnTo>
                  <a:lnTo>
                    <a:pt x="117" y="35"/>
                  </a:lnTo>
                  <a:lnTo>
                    <a:pt x="126" y="24"/>
                  </a:lnTo>
                  <a:lnTo>
                    <a:pt x="14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21" name="Freeform 14"/>
            <p:cNvSpPr>
              <a:spLocks/>
            </p:cNvSpPr>
            <p:nvPr/>
          </p:nvSpPr>
          <p:spPr bwMode="auto">
            <a:xfrm>
              <a:off x="5381" y="1546"/>
              <a:ext cx="10" cy="5"/>
            </a:xfrm>
            <a:custGeom>
              <a:avLst/>
              <a:gdLst>
                <a:gd name="T0" fmla="*/ 0 w 46"/>
                <a:gd name="T1" fmla="*/ 0 h 22"/>
                <a:gd name="T2" fmla="*/ 1 w 46"/>
                <a:gd name="T3" fmla="*/ 0 h 22"/>
                <a:gd name="T4" fmla="*/ 1 w 46"/>
                <a:gd name="T5" fmla="*/ 1 h 22"/>
                <a:gd name="T6" fmla="*/ 1 w 46"/>
                <a:gd name="T7" fmla="*/ 1 h 22"/>
                <a:gd name="T8" fmla="*/ 2 w 46"/>
                <a:gd name="T9" fmla="*/ 1 h 22"/>
                <a:gd name="T10" fmla="*/ 2 w 46"/>
                <a:gd name="T11" fmla="*/ 1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 h="22">
                  <a:moveTo>
                    <a:pt x="0" y="0"/>
                  </a:moveTo>
                  <a:lnTo>
                    <a:pt x="13" y="10"/>
                  </a:lnTo>
                  <a:lnTo>
                    <a:pt x="14" y="11"/>
                  </a:lnTo>
                  <a:lnTo>
                    <a:pt x="23" y="16"/>
                  </a:lnTo>
                  <a:lnTo>
                    <a:pt x="30" y="20"/>
                  </a:lnTo>
                  <a:lnTo>
                    <a:pt x="46" y="2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22" name="Freeform 15"/>
            <p:cNvSpPr>
              <a:spLocks/>
            </p:cNvSpPr>
            <p:nvPr/>
          </p:nvSpPr>
          <p:spPr bwMode="auto">
            <a:xfrm>
              <a:off x="5266" y="1572"/>
              <a:ext cx="68" cy="173"/>
            </a:xfrm>
            <a:custGeom>
              <a:avLst/>
              <a:gdLst>
                <a:gd name="T0" fmla="*/ 12 w 342"/>
                <a:gd name="T1" fmla="*/ 0 h 867"/>
                <a:gd name="T2" fmla="*/ 13 w 342"/>
                <a:gd name="T3" fmla="*/ 8 h 867"/>
                <a:gd name="T4" fmla="*/ 13 w 342"/>
                <a:gd name="T5" fmla="*/ 9 h 867"/>
                <a:gd name="T6" fmla="*/ 13 w 342"/>
                <a:gd name="T7" fmla="*/ 10 h 867"/>
                <a:gd name="T8" fmla="*/ 13 w 342"/>
                <a:gd name="T9" fmla="*/ 10 h 867"/>
                <a:gd name="T10" fmla="*/ 13 w 342"/>
                <a:gd name="T11" fmla="*/ 10 h 867"/>
                <a:gd name="T12" fmla="*/ 14 w 342"/>
                <a:gd name="T13" fmla="*/ 11 h 867"/>
                <a:gd name="T14" fmla="*/ 14 w 342"/>
                <a:gd name="T15" fmla="*/ 15 h 867"/>
                <a:gd name="T16" fmla="*/ 13 w 342"/>
                <a:gd name="T17" fmla="*/ 16 h 867"/>
                <a:gd name="T18" fmla="*/ 13 w 342"/>
                <a:gd name="T19" fmla="*/ 16 h 867"/>
                <a:gd name="T20" fmla="*/ 13 w 342"/>
                <a:gd name="T21" fmla="*/ 17 h 867"/>
                <a:gd name="T22" fmla="*/ 13 w 342"/>
                <a:gd name="T23" fmla="*/ 20 h 867"/>
                <a:gd name="T24" fmla="*/ 13 w 342"/>
                <a:gd name="T25" fmla="*/ 23 h 867"/>
                <a:gd name="T26" fmla="*/ 13 w 342"/>
                <a:gd name="T27" fmla="*/ 28 h 867"/>
                <a:gd name="T28" fmla="*/ 13 w 342"/>
                <a:gd name="T29" fmla="*/ 32 h 867"/>
                <a:gd name="T30" fmla="*/ 12 w 342"/>
                <a:gd name="T31" fmla="*/ 34 h 867"/>
                <a:gd name="T32" fmla="*/ 12 w 342"/>
                <a:gd name="T33" fmla="*/ 35 h 867"/>
                <a:gd name="T34" fmla="*/ 11 w 342"/>
                <a:gd name="T35" fmla="*/ 34 h 867"/>
                <a:gd name="T36" fmla="*/ 11 w 342"/>
                <a:gd name="T37" fmla="*/ 34 h 867"/>
                <a:gd name="T38" fmla="*/ 10 w 342"/>
                <a:gd name="T39" fmla="*/ 34 h 867"/>
                <a:gd name="T40" fmla="*/ 6 w 342"/>
                <a:gd name="T41" fmla="*/ 34 h 867"/>
                <a:gd name="T42" fmla="*/ 5 w 342"/>
                <a:gd name="T43" fmla="*/ 34 h 867"/>
                <a:gd name="T44" fmla="*/ 2 w 342"/>
                <a:gd name="T45" fmla="*/ 34 h 867"/>
                <a:gd name="T46" fmla="*/ 1 w 342"/>
                <a:gd name="T47" fmla="*/ 34 h 867"/>
                <a:gd name="T48" fmla="*/ 0 w 342"/>
                <a:gd name="T49" fmla="*/ 34 h 86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42" h="867">
                  <a:moveTo>
                    <a:pt x="310" y="0"/>
                  </a:moveTo>
                  <a:lnTo>
                    <a:pt x="315" y="190"/>
                  </a:lnTo>
                  <a:lnTo>
                    <a:pt x="324" y="224"/>
                  </a:lnTo>
                  <a:lnTo>
                    <a:pt x="328" y="245"/>
                  </a:lnTo>
                  <a:lnTo>
                    <a:pt x="334" y="253"/>
                  </a:lnTo>
                  <a:lnTo>
                    <a:pt x="336" y="261"/>
                  </a:lnTo>
                  <a:lnTo>
                    <a:pt x="342" y="285"/>
                  </a:lnTo>
                  <a:lnTo>
                    <a:pt x="342" y="369"/>
                  </a:lnTo>
                  <a:lnTo>
                    <a:pt x="336" y="390"/>
                  </a:lnTo>
                  <a:lnTo>
                    <a:pt x="334" y="398"/>
                  </a:lnTo>
                  <a:lnTo>
                    <a:pt x="328" y="420"/>
                  </a:lnTo>
                  <a:lnTo>
                    <a:pt x="328" y="497"/>
                  </a:lnTo>
                  <a:lnTo>
                    <a:pt x="334" y="575"/>
                  </a:lnTo>
                  <a:lnTo>
                    <a:pt x="333" y="692"/>
                  </a:lnTo>
                  <a:lnTo>
                    <a:pt x="326" y="811"/>
                  </a:lnTo>
                  <a:lnTo>
                    <a:pt x="308" y="861"/>
                  </a:lnTo>
                  <a:lnTo>
                    <a:pt x="290" y="867"/>
                  </a:lnTo>
                  <a:lnTo>
                    <a:pt x="280" y="862"/>
                  </a:lnTo>
                  <a:lnTo>
                    <a:pt x="274" y="857"/>
                  </a:lnTo>
                  <a:lnTo>
                    <a:pt x="250" y="851"/>
                  </a:lnTo>
                  <a:lnTo>
                    <a:pt x="162" y="851"/>
                  </a:lnTo>
                  <a:lnTo>
                    <a:pt x="122" y="857"/>
                  </a:lnTo>
                  <a:lnTo>
                    <a:pt x="48" y="857"/>
                  </a:lnTo>
                  <a:lnTo>
                    <a:pt x="28" y="851"/>
                  </a:lnTo>
                  <a:lnTo>
                    <a:pt x="0" y="84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23" name="Freeform 16"/>
            <p:cNvSpPr>
              <a:spLocks/>
            </p:cNvSpPr>
            <p:nvPr/>
          </p:nvSpPr>
          <p:spPr bwMode="auto">
            <a:xfrm>
              <a:off x="5336" y="1670"/>
              <a:ext cx="70" cy="75"/>
            </a:xfrm>
            <a:custGeom>
              <a:avLst/>
              <a:gdLst>
                <a:gd name="T0" fmla="*/ 0 w 349"/>
                <a:gd name="T1" fmla="*/ 14 h 374"/>
                <a:gd name="T2" fmla="*/ 5 w 349"/>
                <a:gd name="T3" fmla="*/ 14 h 374"/>
                <a:gd name="T4" fmla="*/ 6 w 349"/>
                <a:gd name="T5" fmla="*/ 15 h 374"/>
                <a:gd name="T6" fmla="*/ 8 w 349"/>
                <a:gd name="T7" fmla="*/ 15 h 374"/>
                <a:gd name="T8" fmla="*/ 9 w 349"/>
                <a:gd name="T9" fmla="*/ 15 h 374"/>
                <a:gd name="T10" fmla="*/ 11 w 349"/>
                <a:gd name="T11" fmla="*/ 15 h 374"/>
                <a:gd name="T12" fmla="*/ 12 w 349"/>
                <a:gd name="T13" fmla="*/ 15 h 374"/>
                <a:gd name="T14" fmla="*/ 13 w 349"/>
                <a:gd name="T15" fmla="*/ 14 h 374"/>
                <a:gd name="T16" fmla="*/ 13 w 349"/>
                <a:gd name="T17" fmla="*/ 13 h 374"/>
                <a:gd name="T18" fmla="*/ 13 w 349"/>
                <a:gd name="T19" fmla="*/ 11 h 374"/>
                <a:gd name="T20" fmla="*/ 13 w 349"/>
                <a:gd name="T21" fmla="*/ 5 h 374"/>
                <a:gd name="T22" fmla="*/ 14 w 349"/>
                <a:gd name="T23" fmla="*/ 3 h 374"/>
                <a:gd name="T24" fmla="*/ 14 w 349"/>
                <a:gd name="T25" fmla="*/ 1 h 374"/>
                <a:gd name="T26" fmla="*/ 14 w 349"/>
                <a:gd name="T27" fmla="*/ 0 h 374"/>
                <a:gd name="T28" fmla="*/ 14 w 349"/>
                <a:gd name="T29" fmla="*/ 0 h 37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49" h="374">
                  <a:moveTo>
                    <a:pt x="0" y="355"/>
                  </a:moveTo>
                  <a:lnTo>
                    <a:pt x="130" y="358"/>
                  </a:lnTo>
                  <a:lnTo>
                    <a:pt x="158" y="364"/>
                  </a:lnTo>
                  <a:lnTo>
                    <a:pt x="199" y="369"/>
                  </a:lnTo>
                  <a:lnTo>
                    <a:pt x="222" y="374"/>
                  </a:lnTo>
                  <a:lnTo>
                    <a:pt x="274" y="374"/>
                  </a:lnTo>
                  <a:lnTo>
                    <a:pt x="294" y="369"/>
                  </a:lnTo>
                  <a:lnTo>
                    <a:pt x="320" y="356"/>
                  </a:lnTo>
                  <a:lnTo>
                    <a:pt x="328" y="319"/>
                  </a:lnTo>
                  <a:lnTo>
                    <a:pt x="333" y="273"/>
                  </a:lnTo>
                  <a:lnTo>
                    <a:pt x="335" y="127"/>
                  </a:lnTo>
                  <a:lnTo>
                    <a:pt x="340" y="77"/>
                  </a:lnTo>
                  <a:lnTo>
                    <a:pt x="343" y="25"/>
                  </a:lnTo>
                  <a:lnTo>
                    <a:pt x="346" y="12"/>
                  </a:lnTo>
                  <a:lnTo>
                    <a:pt x="34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24" name="Freeform 17"/>
            <p:cNvSpPr>
              <a:spLocks/>
            </p:cNvSpPr>
            <p:nvPr/>
          </p:nvSpPr>
          <p:spPr bwMode="auto">
            <a:xfrm>
              <a:off x="5350" y="2023"/>
              <a:ext cx="30" cy="1"/>
            </a:xfrm>
            <a:custGeom>
              <a:avLst/>
              <a:gdLst>
                <a:gd name="T0" fmla="*/ 6 w 147"/>
                <a:gd name="T1" fmla="*/ 0 h 1"/>
                <a:gd name="T2" fmla="*/ 4 w 147"/>
                <a:gd name="T3" fmla="*/ 0 h 1"/>
                <a:gd name="T4" fmla="*/ 0 w 147"/>
                <a:gd name="T5" fmla="*/ 0 h 1"/>
                <a:gd name="T6" fmla="*/ 0 60000 65536"/>
                <a:gd name="T7" fmla="*/ 0 60000 65536"/>
                <a:gd name="T8" fmla="*/ 0 60000 65536"/>
              </a:gdLst>
              <a:ahLst/>
              <a:cxnLst>
                <a:cxn ang="T6">
                  <a:pos x="T0" y="T1"/>
                </a:cxn>
                <a:cxn ang="T7">
                  <a:pos x="T2" y="T3"/>
                </a:cxn>
                <a:cxn ang="T8">
                  <a:pos x="T4" y="T5"/>
                </a:cxn>
              </a:cxnLst>
              <a:rect l="0" t="0" r="r" b="b"/>
              <a:pathLst>
                <a:path w="147" h="1">
                  <a:moveTo>
                    <a:pt x="147" y="0"/>
                  </a:moveTo>
                  <a:lnTo>
                    <a:pt x="110"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25" name="Freeform 18"/>
            <p:cNvSpPr>
              <a:spLocks/>
            </p:cNvSpPr>
            <p:nvPr/>
          </p:nvSpPr>
          <p:spPr bwMode="auto">
            <a:xfrm>
              <a:off x="5252" y="2005"/>
              <a:ext cx="28" cy="9"/>
            </a:xfrm>
            <a:custGeom>
              <a:avLst/>
              <a:gdLst>
                <a:gd name="T0" fmla="*/ 6 w 139"/>
                <a:gd name="T1" fmla="*/ 2 h 46"/>
                <a:gd name="T2" fmla="*/ 4 w 139"/>
                <a:gd name="T3" fmla="*/ 2 h 46"/>
                <a:gd name="T4" fmla="*/ 4 w 139"/>
                <a:gd name="T5" fmla="*/ 1 h 46"/>
                <a:gd name="T6" fmla="*/ 3 w 139"/>
                <a:gd name="T7" fmla="*/ 1 h 46"/>
                <a:gd name="T8" fmla="*/ 2 w 139"/>
                <a:gd name="T9" fmla="*/ 1 h 46"/>
                <a:gd name="T10" fmla="*/ 1 w 139"/>
                <a:gd name="T11" fmla="*/ 1 h 46"/>
                <a:gd name="T12" fmla="*/ 1 w 139"/>
                <a:gd name="T13" fmla="*/ 1 h 46"/>
                <a:gd name="T14" fmla="*/ 1 w 139"/>
                <a:gd name="T15" fmla="*/ 0 h 46"/>
                <a:gd name="T16" fmla="*/ 1 w 139"/>
                <a:gd name="T17" fmla="*/ 0 h 46"/>
                <a:gd name="T18" fmla="*/ 1 w 139"/>
                <a:gd name="T19" fmla="*/ 0 h 46"/>
                <a:gd name="T20" fmla="*/ 0 w 139"/>
                <a:gd name="T21" fmla="*/ 0 h 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46">
                  <a:moveTo>
                    <a:pt x="139" y="46"/>
                  </a:moveTo>
                  <a:lnTo>
                    <a:pt x="98" y="42"/>
                  </a:lnTo>
                  <a:lnTo>
                    <a:pt x="88" y="38"/>
                  </a:lnTo>
                  <a:lnTo>
                    <a:pt x="68" y="32"/>
                  </a:lnTo>
                  <a:lnTo>
                    <a:pt x="59" y="24"/>
                  </a:lnTo>
                  <a:lnTo>
                    <a:pt x="36" y="21"/>
                  </a:lnTo>
                  <a:lnTo>
                    <a:pt x="30" y="14"/>
                  </a:lnTo>
                  <a:lnTo>
                    <a:pt x="26" y="12"/>
                  </a:lnTo>
                  <a:lnTo>
                    <a:pt x="24" y="10"/>
                  </a:lnTo>
                  <a:lnTo>
                    <a:pt x="19" y="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26" name="Freeform 19"/>
            <p:cNvSpPr>
              <a:spLocks/>
            </p:cNvSpPr>
            <p:nvPr/>
          </p:nvSpPr>
          <p:spPr bwMode="auto">
            <a:xfrm>
              <a:off x="5246" y="1730"/>
              <a:ext cx="12" cy="99"/>
            </a:xfrm>
            <a:custGeom>
              <a:avLst/>
              <a:gdLst>
                <a:gd name="T0" fmla="*/ 0 w 63"/>
                <a:gd name="T1" fmla="*/ 20 h 494"/>
                <a:gd name="T2" fmla="*/ 0 w 63"/>
                <a:gd name="T3" fmla="*/ 19 h 494"/>
                <a:gd name="T4" fmla="*/ 0 w 63"/>
                <a:gd name="T5" fmla="*/ 19 h 494"/>
                <a:gd name="T6" fmla="*/ 1 w 63"/>
                <a:gd name="T7" fmla="*/ 16 h 494"/>
                <a:gd name="T8" fmla="*/ 0 w 63"/>
                <a:gd name="T9" fmla="*/ 15 h 494"/>
                <a:gd name="T10" fmla="*/ 0 w 63"/>
                <a:gd name="T11" fmla="*/ 12 h 494"/>
                <a:gd name="T12" fmla="*/ 1 w 63"/>
                <a:gd name="T13" fmla="*/ 12 h 494"/>
                <a:gd name="T14" fmla="*/ 1 w 63"/>
                <a:gd name="T15" fmla="*/ 12 h 494"/>
                <a:gd name="T16" fmla="*/ 1 w 63"/>
                <a:gd name="T17" fmla="*/ 11 h 494"/>
                <a:gd name="T18" fmla="*/ 1 w 63"/>
                <a:gd name="T19" fmla="*/ 10 h 494"/>
                <a:gd name="T20" fmla="*/ 1 w 63"/>
                <a:gd name="T21" fmla="*/ 9 h 494"/>
                <a:gd name="T22" fmla="*/ 1 w 63"/>
                <a:gd name="T23" fmla="*/ 7 h 494"/>
                <a:gd name="T24" fmla="*/ 2 w 63"/>
                <a:gd name="T25" fmla="*/ 7 h 494"/>
                <a:gd name="T26" fmla="*/ 2 w 63"/>
                <a:gd name="T27" fmla="*/ 5 h 494"/>
                <a:gd name="T28" fmla="*/ 2 w 63"/>
                <a:gd name="T29" fmla="*/ 4 h 494"/>
                <a:gd name="T30" fmla="*/ 2 w 63"/>
                <a:gd name="T31" fmla="*/ 3 h 494"/>
                <a:gd name="T32" fmla="*/ 2 w 63"/>
                <a:gd name="T33" fmla="*/ 2 h 494"/>
                <a:gd name="T34" fmla="*/ 2 w 63"/>
                <a:gd name="T35" fmla="*/ 0 h 4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3" h="494">
                  <a:moveTo>
                    <a:pt x="0" y="494"/>
                  </a:moveTo>
                  <a:lnTo>
                    <a:pt x="5" y="481"/>
                  </a:lnTo>
                  <a:lnTo>
                    <a:pt x="13" y="466"/>
                  </a:lnTo>
                  <a:lnTo>
                    <a:pt x="16" y="396"/>
                  </a:lnTo>
                  <a:lnTo>
                    <a:pt x="10" y="364"/>
                  </a:lnTo>
                  <a:lnTo>
                    <a:pt x="10" y="311"/>
                  </a:lnTo>
                  <a:lnTo>
                    <a:pt x="16" y="297"/>
                  </a:lnTo>
                  <a:lnTo>
                    <a:pt x="18" y="290"/>
                  </a:lnTo>
                  <a:lnTo>
                    <a:pt x="23" y="278"/>
                  </a:lnTo>
                  <a:lnTo>
                    <a:pt x="26" y="239"/>
                  </a:lnTo>
                  <a:lnTo>
                    <a:pt x="32" y="219"/>
                  </a:lnTo>
                  <a:lnTo>
                    <a:pt x="34" y="182"/>
                  </a:lnTo>
                  <a:lnTo>
                    <a:pt x="40" y="163"/>
                  </a:lnTo>
                  <a:lnTo>
                    <a:pt x="43" y="125"/>
                  </a:lnTo>
                  <a:lnTo>
                    <a:pt x="52" y="109"/>
                  </a:lnTo>
                  <a:lnTo>
                    <a:pt x="57" y="77"/>
                  </a:lnTo>
                  <a:lnTo>
                    <a:pt x="61" y="62"/>
                  </a:lnTo>
                  <a:lnTo>
                    <a:pt x="6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27" name="Freeform 20"/>
            <p:cNvSpPr>
              <a:spLocks/>
            </p:cNvSpPr>
            <p:nvPr/>
          </p:nvSpPr>
          <p:spPr bwMode="auto">
            <a:xfrm>
              <a:off x="5254" y="1622"/>
              <a:ext cx="7" cy="67"/>
            </a:xfrm>
            <a:custGeom>
              <a:avLst/>
              <a:gdLst>
                <a:gd name="T0" fmla="*/ 0 w 37"/>
                <a:gd name="T1" fmla="*/ 13 h 333"/>
                <a:gd name="T2" fmla="*/ 0 w 37"/>
                <a:gd name="T3" fmla="*/ 12 h 333"/>
                <a:gd name="T4" fmla="*/ 0 w 37"/>
                <a:gd name="T5" fmla="*/ 11 h 333"/>
                <a:gd name="T6" fmla="*/ 0 w 37"/>
                <a:gd name="T7" fmla="*/ 9 h 333"/>
                <a:gd name="T8" fmla="*/ 1 w 37"/>
                <a:gd name="T9" fmla="*/ 8 h 333"/>
                <a:gd name="T10" fmla="*/ 1 w 37"/>
                <a:gd name="T11" fmla="*/ 6 h 333"/>
                <a:gd name="T12" fmla="*/ 1 w 37"/>
                <a:gd name="T13" fmla="*/ 5 h 333"/>
                <a:gd name="T14" fmla="*/ 1 w 37"/>
                <a:gd name="T15" fmla="*/ 3 h 333"/>
                <a:gd name="T16" fmla="*/ 1 w 37"/>
                <a:gd name="T17" fmla="*/ 2 h 333"/>
                <a:gd name="T18" fmla="*/ 1 w 37"/>
                <a:gd name="T19" fmla="*/ 0 h 3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7" h="333">
                  <a:moveTo>
                    <a:pt x="0" y="333"/>
                  </a:moveTo>
                  <a:lnTo>
                    <a:pt x="2" y="301"/>
                  </a:lnTo>
                  <a:lnTo>
                    <a:pt x="4" y="283"/>
                  </a:lnTo>
                  <a:lnTo>
                    <a:pt x="9" y="222"/>
                  </a:lnTo>
                  <a:lnTo>
                    <a:pt x="19" y="195"/>
                  </a:lnTo>
                  <a:lnTo>
                    <a:pt x="23" y="150"/>
                  </a:lnTo>
                  <a:lnTo>
                    <a:pt x="29" y="125"/>
                  </a:lnTo>
                  <a:lnTo>
                    <a:pt x="32" y="72"/>
                  </a:lnTo>
                  <a:lnTo>
                    <a:pt x="35" y="53"/>
                  </a:lnTo>
                  <a:lnTo>
                    <a:pt x="3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28" name="Freeform 21"/>
            <p:cNvSpPr>
              <a:spLocks/>
            </p:cNvSpPr>
            <p:nvPr/>
          </p:nvSpPr>
          <p:spPr bwMode="auto">
            <a:xfrm>
              <a:off x="5282" y="1599"/>
              <a:ext cx="1" cy="5"/>
            </a:xfrm>
            <a:custGeom>
              <a:avLst/>
              <a:gdLst>
                <a:gd name="T0" fmla="*/ 0 w 1"/>
                <a:gd name="T1" fmla="*/ 0 h 23"/>
                <a:gd name="T2" fmla="*/ 0 w 1"/>
                <a:gd name="T3" fmla="*/ 0 h 23"/>
                <a:gd name="T4" fmla="*/ 0 w 1"/>
                <a:gd name="T5" fmla="*/ 1 h 23"/>
                <a:gd name="T6" fmla="*/ 0 60000 65536"/>
                <a:gd name="T7" fmla="*/ 0 60000 65536"/>
                <a:gd name="T8" fmla="*/ 0 60000 65536"/>
              </a:gdLst>
              <a:ahLst/>
              <a:cxnLst>
                <a:cxn ang="T6">
                  <a:pos x="T0" y="T1"/>
                </a:cxn>
                <a:cxn ang="T7">
                  <a:pos x="T2" y="T3"/>
                </a:cxn>
                <a:cxn ang="T8">
                  <a:pos x="T4" y="T5"/>
                </a:cxn>
              </a:cxnLst>
              <a:rect l="0" t="0" r="r" b="b"/>
              <a:pathLst>
                <a:path w="1" h="23">
                  <a:moveTo>
                    <a:pt x="0" y="0"/>
                  </a:moveTo>
                  <a:lnTo>
                    <a:pt x="0" y="6"/>
                  </a:lnTo>
                  <a:lnTo>
                    <a:pt x="0" y="2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29" name="Freeform 22"/>
            <p:cNvSpPr>
              <a:spLocks/>
            </p:cNvSpPr>
            <p:nvPr/>
          </p:nvSpPr>
          <p:spPr bwMode="auto">
            <a:xfrm>
              <a:off x="5282" y="1604"/>
              <a:ext cx="28" cy="1"/>
            </a:xfrm>
            <a:custGeom>
              <a:avLst/>
              <a:gdLst>
                <a:gd name="T0" fmla="*/ 0 w 139"/>
                <a:gd name="T1" fmla="*/ 0 h 1"/>
                <a:gd name="T2" fmla="*/ 1 w 139"/>
                <a:gd name="T3" fmla="*/ 0 h 1"/>
                <a:gd name="T4" fmla="*/ 6 w 139"/>
                <a:gd name="T5" fmla="*/ 0 h 1"/>
                <a:gd name="T6" fmla="*/ 0 60000 65536"/>
                <a:gd name="T7" fmla="*/ 0 60000 65536"/>
                <a:gd name="T8" fmla="*/ 0 60000 65536"/>
              </a:gdLst>
              <a:ahLst/>
              <a:cxnLst>
                <a:cxn ang="T6">
                  <a:pos x="T0" y="T1"/>
                </a:cxn>
                <a:cxn ang="T7">
                  <a:pos x="T2" y="T3"/>
                </a:cxn>
                <a:cxn ang="T8">
                  <a:pos x="T4" y="T5"/>
                </a:cxn>
              </a:cxnLst>
              <a:rect l="0" t="0" r="r" b="b"/>
              <a:pathLst>
                <a:path w="139" h="1">
                  <a:moveTo>
                    <a:pt x="0" y="0"/>
                  </a:moveTo>
                  <a:lnTo>
                    <a:pt x="35" y="0"/>
                  </a:lnTo>
                  <a:lnTo>
                    <a:pt x="13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30" name="Freeform 23"/>
            <p:cNvSpPr>
              <a:spLocks/>
            </p:cNvSpPr>
            <p:nvPr/>
          </p:nvSpPr>
          <p:spPr bwMode="auto">
            <a:xfrm>
              <a:off x="5310" y="1599"/>
              <a:ext cx="1" cy="5"/>
            </a:xfrm>
            <a:custGeom>
              <a:avLst/>
              <a:gdLst>
                <a:gd name="T0" fmla="*/ 0 w 1"/>
                <a:gd name="T1" fmla="*/ 1 h 23"/>
                <a:gd name="T2" fmla="*/ 0 w 1"/>
                <a:gd name="T3" fmla="*/ 1 h 23"/>
                <a:gd name="T4" fmla="*/ 0 w 1"/>
                <a:gd name="T5" fmla="*/ 0 h 23"/>
                <a:gd name="T6" fmla="*/ 0 60000 65536"/>
                <a:gd name="T7" fmla="*/ 0 60000 65536"/>
                <a:gd name="T8" fmla="*/ 0 60000 65536"/>
              </a:gdLst>
              <a:ahLst/>
              <a:cxnLst>
                <a:cxn ang="T6">
                  <a:pos x="T0" y="T1"/>
                </a:cxn>
                <a:cxn ang="T7">
                  <a:pos x="T2" y="T3"/>
                </a:cxn>
                <a:cxn ang="T8">
                  <a:pos x="T4" y="T5"/>
                </a:cxn>
              </a:cxnLst>
              <a:rect l="0" t="0" r="r" b="b"/>
              <a:pathLst>
                <a:path w="1" h="23">
                  <a:moveTo>
                    <a:pt x="0" y="23"/>
                  </a:moveTo>
                  <a:lnTo>
                    <a:pt x="0" y="17"/>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31" name="Freeform 24"/>
            <p:cNvSpPr>
              <a:spLocks/>
            </p:cNvSpPr>
            <p:nvPr/>
          </p:nvSpPr>
          <p:spPr bwMode="auto">
            <a:xfrm>
              <a:off x="5282" y="1599"/>
              <a:ext cx="28" cy="1"/>
            </a:xfrm>
            <a:custGeom>
              <a:avLst/>
              <a:gdLst>
                <a:gd name="T0" fmla="*/ 6 w 139"/>
                <a:gd name="T1" fmla="*/ 0 h 1"/>
                <a:gd name="T2" fmla="*/ 4 w 139"/>
                <a:gd name="T3" fmla="*/ 0 h 1"/>
                <a:gd name="T4" fmla="*/ 0 w 139"/>
                <a:gd name="T5" fmla="*/ 0 h 1"/>
                <a:gd name="T6" fmla="*/ 0 60000 65536"/>
                <a:gd name="T7" fmla="*/ 0 60000 65536"/>
                <a:gd name="T8" fmla="*/ 0 60000 65536"/>
              </a:gdLst>
              <a:ahLst/>
              <a:cxnLst>
                <a:cxn ang="T6">
                  <a:pos x="T0" y="T1"/>
                </a:cxn>
                <a:cxn ang="T7">
                  <a:pos x="T2" y="T3"/>
                </a:cxn>
                <a:cxn ang="T8">
                  <a:pos x="T4" y="T5"/>
                </a:cxn>
              </a:cxnLst>
              <a:rect l="0" t="0" r="r" b="b"/>
              <a:pathLst>
                <a:path w="139" h="1">
                  <a:moveTo>
                    <a:pt x="139" y="0"/>
                  </a:moveTo>
                  <a:lnTo>
                    <a:pt x="104"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32" name="Freeform 25"/>
            <p:cNvSpPr>
              <a:spLocks/>
            </p:cNvSpPr>
            <p:nvPr/>
          </p:nvSpPr>
          <p:spPr bwMode="auto">
            <a:xfrm>
              <a:off x="5282" y="1611"/>
              <a:ext cx="4" cy="30"/>
            </a:xfrm>
            <a:custGeom>
              <a:avLst/>
              <a:gdLst>
                <a:gd name="T0" fmla="*/ 0 w 23"/>
                <a:gd name="T1" fmla="*/ 0 h 149"/>
                <a:gd name="T2" fmla="*/ 0 w 23"/>
                <a:gd name="T3" fmla="*/ 4 h 149"/>
                <a:gd name="T4" fmla="*/ 0 w 23"/>
                <a:gd name="T5" fmla="*/ 6 h 149"/>
                <a:gd name="T6" fmla="*/ 1 w 23"/>
                <a:gd name="T7" fmla="*/ 6 h 1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149">
                  <a:moveTo>
                    <a:pt x="0" y="0"/>
                  </a:moveTo>
                  <a:lnTo>
                    <a:pt x="1" y="107"/>
                  </a:lnTo>
                  <a:lnTo>
                    <a:pt x="8" y="138"/>
                  </a:lnTo>
                  <a:lnTo>
                    <a:pt x="23" y="14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33" name="Freeform 26"/>
            <p:cNvSpPr>
              <a:spLocks/>
            </p:cNvSpPr>
            <p:nvPr/>
          </p:nvSpPr>
          <p:spPr bwMode="auto">
            <a:xfrm>
              <a:off x="5286" y="1641"/>
              <a:ext cx="19" cy="1"/>
            </a:xfrm>
            <a:custGeom>
              <a:avLst/>
              <a:gdLst>
                <a:gd name="T0" fmla="*/ 0 w 94"/>
                <a:gd name="T1" fmla="*/ 0 h 1"/>
                <a:gd name="T2" fmla="*/ 1 w 94"/>
                <a:gd name="T3" fmla="*/ 0 h 1"/>
                <a:gd name="T4" fmla="*/ 4 w 94"/>
                <a:gd name="T5" fmla="*/ 0 h 1"/>
                <a:gd name="T6" fmla="*/ 0 60000 65536"/>
                <a:gd name="T7" fmla="*/ 0 60000 65536"/>
                <a:gd name="T8" fmla="*/ 0 60000 65536"/>
              </a:gdLst>
              <a:ahLst/>
              <a:cxnLst>
                <a:cxn ang="T6">
                  <a:pos x="T0" y="T1"/>
                </a:cxn>
                <a:cxn ang="T7">
                  <a:pos x="T2" y="T3"/>
                </a:cxn>
                <a:cxn ang="T8">
                  <a:pos x="T4" y="T5"/>
                </a:cxn>
              </a:cxnLst>
              <a:rect l="0" t="0" r="r" b="b"/>
              <a:pathLst>
                <a:path w="94" h="1">
                  <a:moveTo>
                    <a:pt x="0" y="0"/>
                  </a:moveTo>
                  <a:lnTo>
                    <a:pt x="24" y="0"/>
                  </a:lnTo>
                  <a:lnTo>
                    <a:pt x="9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34" name="Freeform 27"/>
            <p:cNvSpPr>
              <a:spLocks/>
            </p:cNvSpPr>
            <p:nvPr/>
          </p:nvSpPr>
          <p:spPr bwMode="auto">
            <a:xfrm>
              <a:off x="5305" y="1631"/>
              <a:ext cx="5" cy="10"/>
            </a:xfrm>
            <a:custGeom>
              <a:avLst/>
              <a:gdLst>
                <a:gd name="T0" fmla="*/ 0 w 23"/>
                <a:gd name="T1" fmla="*/ 2 h 46"/>
                <a:gd name="T2" fmla="*/ 0 w 23"/>
                <a:gd name="T3" fmla="*/ 2 h 46"/>
                <a:gd name="T4" fmla="*/ 1 w 23"/>
                <a:gd name="T5" fmla="*/ 1 h 46"/>
                <a:gd name="T6" fmla="*/ 1 w 23"/>
                <a:gd name="T7" fmla="*/ 0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46">
                  <a:moveTo>
                    <a:pt x="0" y="46"/>
                  </a:moveTo>
                  <a:lnTo>
                    <a:pt x="8" y="34"/>
                  </a:lnTo>
                  <a:lnTo>
                    <a:pt x="16" y="22"/>
                  </a:lnTo>
                  <a:lnTo>
                    <a:pt x="2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35" name="Freeform 28"/>
            <p:cNvSpPr>
              <a:spLocks/>
            </p:cNvSpPr>
            <p:nvPr/>
          </p:nvSpPr>
          <p:spPr bwMode="auto">
            <a:xfrm>
              <a:off x="5310" y="1609"/>
              <a:ext cx="1" cy="22"/>
            </a:xfrm>
            <a:custGeom>
              <a:avLst/>
              <a:gdLst>
                <a:gd name="T0" fmla="*/ 0 w 1"/>
                <a:gd name="T1" fmla="*/ 4 h 113"/>
                <a:gd name="T2" fmla="*/ 0 w 1"/>
                <a:gd name="T3" fmla="*/ 3 h 113"/>
                <a:gd name="T4" fmla="*/ 0 w 1"/>
                <a:gd name="T5" fmla="*/ 0 h 113"/>
                <a:gd name="T6" fmla="*/ 0 60000 65536"/>
                <a:gd name="T7" fmla="*/ 0 60000 65536"/>
                <a:gd name="T8" fmla="*/ 0 60000 65536"/>
              </a:gdLst>
              <a:ahLst/>
              <a:cxnLst>
                <a:cxn ang="T6">
                  <a:pos x="T0" y="T1"/>
                </a:cxn>
                <a:cxn ang="T7">
                  <a:pos x="T2" y="T3"/>
                </a:cxn>
                <a:cxn ang="T8">
                  <a:pos x="T4" y="T5"/>
                </a:cxn>
              </a:cxnLst>
              <a:rect l="0" t="0" r="r" b="b"/>
              <a:pathLst>
                <a:path w="1" h="113">
                  <a:moveTo>
                    <a:pt x="0" y="113"/>
                  </a:moveTo>
                  <a:lnTo>
                    <a:pt x="0" y="85"/>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36" name="Freeform 29"/>
            <p:cNvSpPr>
              <a:spLocks/>
            </p:cNvSpPr>
            <p:nvPr/>
          </p:nvSpPr>
          <p:spPr bwMode="auto">
            <a:xfrm>
              <a:off x="5280" y="1608"/>
              <a:ext cx="30" cy="1"/>
            </a:xfrm>
            <a:custGeom>
              <a:avLst/>
              <a:gdLst>
                <a:gd name="T0" fmla="*/ 6 w 147"/>
                <a:gd name="T1" fmla="*/ 0 h 1"/>
                <a:gd name="T2" fmla="*/ 4 w 147"/>
                <a:gd name="T3" fmla="*/ 0 h 1"/>
                <a:gd name="T4" fmla="*/ 0 w 147"/>
                <a:gd name="T5" fmla="*/ 0 h 1"/>
                <a:gd name="T6" fmla="*/ 0 60000 65536"/>
                <a:gd name="T7" fmla="*/ 0 60000 65536"/>
                <a:gd name="T8" fmla="*/ 0 60000 65536"/>
              </a:gdLst>
              <a:ahLst/>
              <a:cxnLst>
                <a:cxn ang="T6">
                  <a:pos x="T0" y="T1"/>
                </a:cxn>
                <a:cxn ang="T7">
                  <a:pos x="T2" y="T3"/>
                </a:cxn>
                <a:cxn ang="T8">
                  <a:pos x="T4" y="T5"/>
                </a:cxn>
              </a:cxnLst>
              <a:rect l="0" t="0" r="r" b="b"/>
              <a:pathLst>
                <a:path w="147" h="1">
                  <a:moveTo>
                    <a:pt x="147" y="0"/>
                  </a:moveTo>
                  <a:lnTo>
                    <a:pt x="110"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37" name="Freeform 30"/>
            <p:cNvSpPr>
              <a:spLocks/>
            </p:cNvSpPr>
            <p:nvPr/>
          </p:nvSpPr>
          <p:spPr bwMode="auto">
            <a:xfrm>
              <a:off x="5388" y="1608"/>
              <a:ext cx="16" cy="67"/>
            </a:xfrm>
            <a:custGeom>
              <a:avLst/>
              <a:gdLst>
                <a:gd name="T0" fmla="*/ 0 w 84"/>
                <a:gd name="T1" fmla="*/ 0 h 332"/>
                <a:gd name="T2" fmla="*/ 0 w 84"/>
                <a:gd name="T3" fmla="*/ 1 h 332"/>
                <a:gd name="T4" fmla="*/ 1 w 84"/>
                <a:gd name="T5" fmla="*/ 1 h 332"/>
                <a:gd name="T6" fmla="*/ 1 w 84"/>
                <a:gd name="T7" fmla="*/ 1 h 332"/>
                <a:gd name="T8" fmla="*/ 1 w 84"/>
                <a:gd name="T9" fmla="*/ 2 h 332"/>
                <a:gd name="T10" fmla="*/ 1 w 84"/>
                <a:gd name="T11" fmla="*/ 4 h 332"/>
                <a:gd name="T12" fmla="*/ 1 w 84"/>
                <a:gd name="T13" fmla="*/ 4 h 332"/>
                <a:gd name="T14" fmla="*/ 1 w 84"/>
                <a:gd name="T15" fmla="*/ 5 h 332"/>
                <a:gd name="T16" fmla="*/ 2 w 84"/>
                <a:gd name="T17" fmla="*/ 5 h 332"/>
                <a:gd name="T18" fmla="*/ 2 w 84"/>
                <a:gd name="T19" fmla="*/ 6 h 332"/>
                <a:gd name="T20" fmla="*/ 2 w 84"/>
                <a:gd name="T21" fmla="*/ 7 h 332"/>
                <a:gd name="T22" fmla="*/ 2 w 84"/>
                <a:gd name="T23" fmla="*/ 7 h 332"/>
                <a:gd name="T24" fmla="*/ 2 w 84"/>
                <a:gd name="T25" fmla="*/ 8 h 332"/>
                <a:gd name="T26" fmla="*/ 3 w 84"/>
                <a:gd name="T27" fmla="*/ 10 h 332"/>
                <a:gd name="T28" fmla="*/ 3 w 84"/>
                <a:gd name="T29" fmla="*/ 10 h 332"/>
                <a:gd name="T30" fmla="*/ 3 w 84"/>
                <a:gd name="T31" fmla="*/ 14 h 3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4" h="332">
                  <a:moveTo>
                    <a:pt x="0" y="0"/>
                  </a:moveTo>
                  <a:lnTo>
                    <a:pt x="5" y="15"/>
                  </a:lnTo>
                  <a:lnTo>
                    <a:pt x="15" y="24"/>
                  </a:lnTo>
                  <a:lnTo>
                    <a:pt x="22" y="34"/>
                  </a:lnTo>
                  <a:lnTo>
                    <a:pt x="31" y="52"/>
                  </a:lnTo>
                  <a:lnTo>
                    <a:pt x="32" y="87"/>
                  </a:lnTo>
                  <a:lnTo>
                    <a:pt x="36" y="104"/>
                  </a:lnTo>
                  <a:lnTo>
                    <a:pt x="39" y="115"/>
                  </a:lnTo>
                  <a:lnTo>
                    <a:pt x="45" y="126"/>
                  </a:lnTo>
                  <a:lnTo>
                    <a:pt x="52" y="142"/>
                  </a:lnTo>
                  <a:lnTo>
                    <a:pt x="54" y="168"/>
                  </a:lnTo>
                  <a:lnTo>
                    <a:pt x="61" y="185"/>
                  </a:lnTo>
                  <a:lnTo>
                    <a:pt x="68" y="201"/>
                  </a:lnTo>
                  <a:lnTo>
                    <a:pt x="71" y="236"/>
                  </a:lnTo>
                  <a:lnTo>
                    <a:pt x="77" y="254"/>
                  </a:lnTo>
                  <a:lnTo>
                    <a:pt x="84" y="33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65894" name="Rectangle 31"/>
          <p:cNvSpPr>
            <a:spLocks noChangeArrowheads="1"/>
          </p:cNvSpPr>
          <p:nvPr/>
        </p:nvSpPr>
        <p:spPr bwMode="auto">
          <a:xfrm>
            <a:off x="3481388" y="4495800"/>
            <a:ext cx="1524000" cy="1981200"/>
          </a:xfrm>
          <a:prstGeom prst="rect">
            <a:avLst/>
          </a:prstGeom>
          <a:solidFill>
            <a:schemeClr val="bg2"/>
          </a:solidFill>
          <a:ln w="9525">
            <a:miter lim="800000"/>
            <a:headEnd/>
            <a:tailEnd/>
          </a:ln>
          <a:effectLst/>
          <a:scene3d>
            <a:camera prst="legacyPerspectiveTopRight"/>
            <a:lightRig rig="legacyFlat3" dir="b"/>
          </a:scene3d>
          <a:sp3d extrusionH="121893000" prstMaterial="legacyMatte">
            <a:bevelT w="13500" h="13500" prst="angle"/>
            <a:bevelB w="13500" h="13500" prst="angle"/>
            <a:extrusionClr>
              <a:schemeClr val="bg2"/>
            </a:extrusionClr>
            <a:contourClr>
              <a:schemeClr val="bg2"/>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nvGrpSpPr>
          <p:cNvPr id="165895" name="Group 32"/>
          <p:cNvGrpSpPr>
            <a:grpSpLocks/>
          </p:cNvGrpSpPr>
          <p:nvPr/>
        </p:nvGrpSpPr>
        <p:grpSpPr bwMode="auto">
          <a:xfrm>
            <a:off x="7367588" y="4495800"/>
            <a:ext cx="404812" cy="1066800"/>
            <a:chOff x="5260" y="3120"/>
            <a:chExt cx="341" cy="1056"/>
          </a:xfrm>
        </p:grpSpPr>
        <p:sp>
          <p:nvSpPr>
            <p:cNvPr id="165908" name="Text Box 33"/>
            <p:cNvSpPr txBox="1">
              <a:spLocks noChangeArrowheads="1"/>
            </p:cNvSpPr>
            <p:nvPr/>
          </p:nvSpPr>
          <p:spPr bwMode="auto">
            <a:xfrm>
              <a:off x="5260" y="3120"/>
              <a:ext cx="155" cy="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5909" name="Rectangle 34"/>
            <p:cNvSpPr>
              <a:spLocks noChangeArrowheads="1"/>
            </p:cNvSpPr>
            <p:nvPr/>
          </p:nvSpPr>
          <p:spPr bwMode="auto">
            <a:xfrm>
              <a:off x="5437" y="3552"/>
              <a:ext cx="48" cy="624"/>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65910" name="Picture 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1" y="3354"/>
              <a:ext cx="258"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911" name="Text Box 36"/>
            <p:cNvSpPr txBox="1">
              <a:spLocks noChangeArrowheads="1"/>
            </p:cNvSpPr>
            <p:nvPr/>
          </p:nvSpPr>
          <p:spPr bwMode="auto">
            <a:xfrm>
              <a:off x="5343" y="3340"/>
              <a:ext cx="258" cy="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b="1"/>
                <a:t>7</a:t>
              </a:r>
            </a:p>
          </p:txBody>
        </p:sp>
      </p:grpSp>
      <p:sp>
        <p:nvSpPr>
          <p:cNvPr id="165896" name="Line 37"/>
          <p:cNvSpPr>
            <a:spLocks noChangeShapeType="1"/>
          </p:cNvSpPr>
          <p:nvPr/>
        </p:nvSpPr>
        <p:spPr bwMode="auto">
          <a:xfrm>
            <a:off x="1905000" y="4953000"/>
            <a:ext cx="5486400" cy="0"/>
          </a:xfrm>
          <a:prstGeom prst="line">
            <a:avLst/>
          </a:prstGeom>
          <a:noFill/>
          <a:ln w="41275" cap="rnd">
            <a:solidFill>
              <a:schemeClr val="accent2"/>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897" name="Text Box 38"/>
          <p:cNvSpPr txBox="1">
            <a:spLocks noChangeArrowheads="1"/>
          </p:cNvSpPr>
          <p:nvPr/>
        </p:nvSpPr>
        <p:spPr bwMode="auto">
          <a:xfrm>
            <a:off x="2057400" y="4572000"/>
            <a:ext cx="1295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b="1">
                <a:solidFill>
                  <a:schemeClr val="accent2"/>
                </a:solidFill>
              </a:rPr>
              <a:t>Azimuth</a:t>
            </a:r>
          </a:p>
        </p:txBody>
      </p:sp>
      <p:sp>
        <p:nvSpPr>
          <p:cNvPr id="165898" name="Text Box 45"/>
          <p:cNvSpPr txBox="1">
            <a:spLocks noChangeArrowheads="1"/>
          </p:cNvSpPr>
          <p:nvPr/>
        </p:nvSpPr>
        <p:spPr bwMode="auto">
          <a:xfrm>
            <a:off x="3498850" y="5378450"/>
            <a:ext cx="1250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FF0000"/>
                </a:solidFill>
              </a:rPr>
              <a:t>10 meters</a:t>
            </a:r>
          </a:p>
          <a:p>
            <a:pPr algn="ctr" eaLnBrk="1" hangingPunct="1">
              <a:spcBef>
                <a:spcPct val="0"/>
              </a:spcBef>
              <a:buFontTx/>
              <a:buNone/>
            </a:pPr>
            <a:r>
              <a:rPr lang="en-US" altLang="en-US" sz="1800" b="1">
                <a:solidFill>
                  <a:srgbClr val="FF0000"/>
                </a:solidFill>
              </a:rPr>
              <a:t>high</a:t>
            </a:r>
          </a:p>
        </p:txBody>
      </p:sp>
      <p:sp>
        <p:nvSpPr>
          <p:cNvPr id="165899" name="Text Box 46"/>
          <p:cNvSpPr txBox="1">
            <a:spLocks noChangeArrowheads="1"/>
          </p:cNvSpPr>
          <p:nvPr/>
        </p:nvSpPr>
        <p:spPr bwMode="auto">
          <a:xfrm rot="-1701259">
            <a:off x="4394200" y="3733800"/>
            <a:ext cx="1377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FF0000"/>
                </a:solidFill>
              </a:rPr>
              <a:t>150 meters</a:t>
            </a:r>
          </a:p>
          <a:p>
            <a:pPr algn="ctr" eaLnBrk="1" hangingPunct="1">
              <a:spcBef>
                <a:spcPct val="0"/>
              </a:spcBef>
              <a:buFontTx/>
              <a:buNone/>
            </a:pPr>
            <a:r>
              <a:rPr lang="en-US" altLang="en-US" sz="1800" b="1">
                <a:solidFill>
                  <a:srgbClr val="FF0000"/>
                </a:solidFill>
              </a:rPr>
              <a:t>long</a:t>
            </a:r>
          </a:p>
        </p:txBody>
      </p:sp>
      <p:grpSp>
        <p:nvGrpSpPr>
          <p:cNvPr id="187440" name="Group 48"/>
          <p:cNvGrpSpPr>
            <a:grpSpLocks/>
          </p:cNvGrpSpPr>
          <p:nvPr/>
        </p:nvGrpSpPr>
        <p:grpSpPr bwMode="auto">
          <a:xfrm>
            <a:off x="1828800" y="5562600"/>
            <a:ext cx="5486400" cy="990600"/>
            <a:chOff x="1152" y="3504"/>
            <a:chExt cx="3456" cy="624"/>
          </a:xfrm>
        </p:grpSpPr>
        <p:grpSp>
          <p:nvGrpSpPr>
            <p:cNvPr id="165902" name="Group 44"/>
            <p:cNvGrpSpPr>
              <a:grpSpLocks/>
            </p:cNvGrpSpPr>
            <p:nvPr/>
          </p:nvGrpSpPr>
          <p:grpSpPr bwMode="auto">
            <a:xfrm>
              <a:off x="1152" y="3504"/>
              <a:ext cx="3456" cy="624"/>
              <a:chOff x="1152" y="3504"/>
              <a:chExt cx="3456" cy="624"/>
            </a:xfrm>
          </p:grpSpPr>
          <p:sp>
            <p:nvSpPr>
              <p:cNvPr id="165904" name="Line 39"/>
              <p:cNvSpPr>
                <a:spLocks noChangeShapeType="1"/>
              </p:cNvSpPr>
              <p:nvPr/>
            </p:nvSpPr>
            <p:spPr bwMode="auto">
              <a:xfrm>
                <a:off x="1152" y="3504"/>
                <a:ext cx="0" cy="624"/>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905" name="Line 40"/>
              <p:cNvSpPr>
                <a:spLocks noChangeShapeType="1"/>
              </p:cNvSpPr>
              <p:nvPr/>
            </p:nvSpPr>
            <p:spPr bwMode="auto">
              <a:xfrm>
                <a:off x="1152" y="4128"/>
                <a:ext cx="2688" cy="0"/>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906" name="Line 42"/>
              <p:cNvSpPr>
                <a:spLocks noChangeShapeType="1"/>
              </p:cNvSpPr>
              <p:nvPr/>
            </p:nvSpPr>
            <p:spPr bwMode="auto">
              <a:xfrm>
                <a:off x="3840" y="3504"/>
                <a:ext cx="0" cy="624"/>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907" name="Line 43"/>
              <p:cNvSpPr>
                <a:spLocks noChangeShapeType="1"/>
              </p:cNvSpPr>
              <p:nvPr/>
            </p:nvSpPr>
            <p:spPr bwMode="auto">
              <a:xfrm>
                <a:off x="3840" y="3504"/>
                <a:ext cx="768" cy="0"/>
              </a:xfrm>
              <a:prstGeom prst="line">
                <a:avLst/>
              </a:prstGeom>
              <a:noFill/>
              <a:ln w="38100">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65903" name="Text Box 47"/>
            <p:cNvSpPr txBox="1">
              <a:spLocks noChangeArrowheads="1"/>
            </p:cNvSpPr>
            <p:nvPr/>
          </p:nvSpPr>
          <p:spPr bwMode="auto">
            <a:xfrm>
              <a:off x="1296" y="3849"/>
              <a:ext cx="8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b="1"/>
                <a:t>BOX IT</a:t>
              </a:r>
            </a:p>
          </p:txBody>
        </p:sp>
      </p:grpSp>
      <p:sp>
        <p:nvSpPr>
          <p:cNvPr id="165901" name="Text Box 49"/>
          <p:cNvSpPr txBox="1">
            <a:spLocks noChangeArrowheads="1"/>
          </p:cNvSpPr>
          <p:nvPr/>
        </p:nvSpPr>
        <p:spPr bwMode="auto">
          <a:xfrm>
            <a:off x="352425" y="3770313"/>
            <a:ext cx="2851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800000"/>
                </a:solidFill>
              </a:rPr>
              <a:t>I CAN’T GO OVER THIS. </a:t>
            </a:r>
          </a:p>
          <a:p>
            <a:pPr algn="ctr" eaLnBrk="1" hangingPunct="1">
              <a:spcBef>
                <a:spcPct val="0"/>
              </a:spcBef>
              <a:buFontTx/>
              <a:buNone/>
            </a:pPr>
            <a:r>
              <a:rPr lang="en-US" altLang="en-US" sz="1800" b="1">
                <a:solidFill>
                  <a:srgbClr val="800000"/>
                </a:solidFill>
              </a:rPr>
              <a:t>I GUESS I’LL BOX IT.</a:t>
            </a:r>
          </a:p>
        </p:txBody>
      </p:sp>
    </p:spTree>
  </p:cSld>
  <p:clrMapOvr>
    <a:masterClrMapping/>
  </p:clrMapOvr>
  <p:transition spd="med">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87440"/>
                                        </p:tgtEl>
                                        <p:attrNameLst>
                                          <p:attrName>style.visibility</p:attrName>
                                        </p:attrNameLst>
                                      </p:cBhvr>
                                      <p:to>
                                        <p:strVal val="visible"/>
                                      </p:to>
                                    </p:set>
                                    <p:animEffect transition="in" filter="blinds(horizontal)">
                                      <p:cBhvr>
                                        <p:cTn id="7" dur="1000"/>
                                        <p:tgtEl>
                                          <p:spTgt spid="1874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5" name="Rectangle 2"/>
          <p:cNvSpPr>
            <a:spLocks noGrp="1" noChangeArrowheads="1"/>
          </p:cNvSpPr>
          <p:nvPr>
            <p:ph type="title"/>
          </p:nvPr>
        </p:nvSpPr>
        <p:spPr>
          <a:xfrm>
            <a:off x="457200" y="0"/>
            <a:ext cx="8229600" cy="1143000"/>
          </a:xfrm>
        </p:spPr>
        <p:txBody>
          <a:bodyPr/>
          <a:lstStyle/>
          <a:p>
            <a:pPr eaLnBrk="1" hangingPunct="1"/>
            <a:r>
              <a:rPr lang="en-US" altLang="en-US" sz="4000" smtClean="0"/>
              <a:t>How to Box an Obstacle</a:t>
            </a:r>
          </a:p>
        </p:txBody>
      </p:sp>
      <p:sp>
        <p:nvSpPr>
          <p:cNvPr id="166929" name="Rectangle 3"/>
          <p:cNvSpPr>
            <a:spLocks noGrp="1" noChangeArrowheads="1"/>
          </p:cNvSpPr>
          <p:nvPr>
            <p:ph idx="1"/>
          </p:nvPr>
        </p:nvSpPr>
        <p:spPr>
          <a:xfrm>
            <a:off x="457200" y="914400"/>
            <a:ext cx="8229600" cy="2743200"/>
          </a:xfrm>
        </p:spPr>
        <p:txBody>
          <a:bodyPr/>
          <a:lstStyle/>
          <a:p>
            <a:pPr eaLnBrk="1" hangingPunct="1">
              <a:lnSpc>
                <a:spcPct val="90000"/>
              </a:lnSpc>
            </a:pPr>
            <a:r>
              <a:rPr lang="en-US" altLang="en-US" sz="2800" smtClean="0"/>
              <a:t>Take a look at the obstacle and see if it is easier to go to the left or right (i.e. right)</a:t>
            </a:r>
          </a:p>
          <a:p>
            <a:pPr eaLnBrk="1" hangingPunct="1">
              <a:lnSpc>
                <a:spcPct val="90000"/>
              </a:lnSpc>
            </a:pPr>
            <a:r>
              <a:rPr lang="en-US" altLang="en-US" sz="2800" smtClean="0"/>
              <a:t>Pull out a 3” x 5” card, draw a sketch of how you’ll box the obstacle</a:t>
            </a:r>
          </a:p>
          <a:p>
            <a:pPr eaLnBrk="1" hangingPunct="1">
              <a:lnSpc>
                <a:spcPct val="90000"/>
              </a:lnSpc>
            </a:pPr>
            <a:r>
              <a:rPr lang="en-US" altLang="en-US" sz="2800" smtClean="0"/>
              <a:t>Write your current pace count (i.e. 400 meters and 20 paces) </a:t>
            </a:r>
            <a:r>
              <a:rPr lang="en-US" altLang="en-US" sz="2800" smtClean="0">
                <a:solidFill>
                  <a:schemeClr val="accent2"/>
                </a:solidFill>
              </a:rPr>
              <a:t>[A]</a:t>
            </a:r>
          </a:p>
        </p:txBody>
      </p:sp>
      <p:sp>
        <p:nvSpPr>
          <p:cNvPr id="166914"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grpSp>
        <p:nvGrpSpPr>
          <p:cNvPr id="166916" name="Group 4"/>
          <p:cNvGrpSpPr>
            <a:grpSpLocks/>
          </p:cNvGrpSpPr>
          <p:nvPr/>
        </p:nvGrpSpPr>
        <p:grpSpPr bwMode="auto">
          <a:xfrm>
            <a:off x="1500188" y="4495800"/>
            <a:ext cx="228600" cy="776288"/>
            <a:chOff x="5216" y="1431"/>
            <a:chExt cx="225" cy="681"/>
          </a:xfrm>
        </p:grpSpPr>
        <p:sp>
          <p:nvSpPr>
            <p:cNvPr id="166938" name="Freeform 5"/>
            <p:cNvSpPr>
              <a:spLocks/>
            </p:cNvSpPr>
            <p:nvPr/>
          </p:nvSpPr>
          <p:spPr bwMode="auto">
            <a:xfrm>
              <a:off x="5232" y="1564"/>
              <a:ext cx="199" cy="273"/>
            </a:xfrm>
            <a:custGeom>
              <a:avLst/>
              <a:gdLst>
                <a:gd name="T0" fmla="*/ 36 w 994"/>
                <a:gd name="T1" fmla="*/ 30 h 1366"/>
                <a:gd name="T2" fmla="*/ 39 w 994"/>
                <a:gd name="T3" fmla="*/ 33 h 1366"/>
                <a:gd name="T4" fmla="*/ 38 w 994"/>
                <a:gd name="T5" fmla="*/ 34 h 1366"/>
                <a:gd name="T6" fmla="*/ 37 w 994"/>
                <a:gd name="T7" fmla="*/ 35 h 1366"/>
                <a:gd name="T8" fmla="*/ 38 w 994"/>
                <a:gd name="T9" fmla="*/ 41 h 1366"/>
                <a:gd name="T10" fmla="*/ 38 w 994"/>
                <a:gd name="T11" fmla="*/ 45 h 1366"/>
                <a:gd name="T12" fmla="*/ 39 w 994"/>
                <a:gd name="T13" fmla="*/ 49 h 1366"/>
                <a:gd name="T14" fmla="*/ 40 w 994"/>
                <a:gd name="T15" fmla="*/ 51 h 1366"/>
                <a:gd name="T16" fmla="*/ 39 w 994"/>
                <a:gd name="T17" fmla="*/ 52 h 1366"/>
                <a:gd name="T18" fmla="*/ 37 w 994"/>
                <a:gd name="T19" fmla="*/ 51 h 1366"/>
                <a:gd name="T20" fmla="*/ 35 w 994"/>
                <a:gd name="T21" fmla="*/ 50 h 1366"/>
                <a:gd name="T22" fmla="*/ 35 w 994"/>
                <a:gd name="T23" fmla="*/ 48 h 1366"/>
                <a:gd name="T24" fmla="*/ 35 w 994"/>
                <a:gd name="T25" fmla="*/ 42 h 1366"/>
                <a:gd name="T26" fmla="*/ 35 w 994"/>
                <a:gd name="T27" fmla="*/ 41 h 1366"/>
                <a:gd name="T28" fmla="*/ 34 w 994"/>
                <a:gd name="T29" fmla="*/ 40 h 1366"/>
                <a:gd name="T30" fmla="*/ 35 w 994"/>
                <a:gd name="T31" fmla="*/ 38 h 1366"/>
                <a:gd name="T32" fmla="*/ 33 w 994"/>
                <a:gd name="T33" fmla="*/ 36 h 1366"/>
                <a:gd name="T34" fmla="*/ 33 w 994"/>
                <a:gd name="T35" fmla="*/ 36 h 1366"/>
                <a:gd name="T36" fmla="*/ 32 w 994"/>
                <a:gd name="T37" fmla="*/ 37 h 1366"/>
                <a:gd name="T38" fmla="*/ 31 w 994"/>
                <a:gd name="T39" fmla="*/ 40 h 1366"/>
                <a:gd name="T40" fmla="*/ 32 w 994"/>
                <a:gd name="T41" fmla="*/ 44 h 1366"/>
                <a:gd name="T42" fmla="*/ 33 w 994"/>
                <a:gd name="T43" fmla="*/ 48 h 1366"/>
                <a:gd name="T44" fmla="*/ 34 w 994"/>
                <a:gd name="T45" fmla="*/ 48 h 1366"/>
                <a:gd name="T46" fmla="*/ 34 w 994"/>
                <a:gd name="T47" fmla="*/ 49 h 1366"/>
                <a:gd name="T48" fmla="*/ 34 w 994"/>
                <a:gd name="T49" fmla="*/ 51 h 1366"/>
                <a:gd name="T50" fmla="*/ 34 w 994"/>
                <a:gd name="T51" fmla="*/ 55 h 1366"/>
                <a:gd name="T52" fmla="*/ 4 w 994"/>
                <a:gd name="T53" fmla="*/ 33 h 1366"/>
                <a:gd name="T54" fmla="*/ 5 w 994"/>
                <a:gd name="T55" fmla="*/ 31 h 1366"/>
                <a:gd name="T56" fmla="*/ 5 w 994"/>
                <a:gd name="T57" fmla="*/ 30 h 1366"/>
                <a:gd name="T58" fmla="*/ 4 w 994"/>
                <a:gd name="T59" fmla="*/ 29 h 1366"/>
                <a:gd name="T60" fmla="*/ 4 w 994"/>
                <a:gd name="T61" fmla="*/ 28 h 1366"/>
                <a:gd name="T62" fmla="*/ 4 w 994"/>
                <a:gd name="T63" fmla="*/ 26 h 1366"/>
                <a:gd name="T64" fmla="*/ 3 w 994"/>
                <a:gd name="T65" fmla="*/ 25 h 1366"/>
                <a:gd name="T66" fmla="*/ 2 w 994"/>
                <a:gd name="T67" fmla="*/ 24 h 1366"/>
                <a:gd name="T68" fmla="*/ 1 w 994"/>
                <a:gd name="T69" fmla="*/ 24 h 1366"/>
                <a:gd name="T70" fmla="*/ 0 w 994"/>
                <a:gd name="T71" fmla="*/ 22 h 1366"/>
                <a:gd name="T72" fmla="*/ 0 w 994"/>
                <a:gd name="T73" fmla="*/ 20 h 1366"/>
                <a:gd name="T74" fmla="*/ 1 w 994"/>
                <a:gd name="T75" fmla="*/ 18 h 1366"/>
                <a:gd name="T76" fmla="*/ 2 w 994"/>
                <a:gd name="T77" fmla="*/ 17 h 1366"/>
                <a:gd name="T78" fmla="*/ 1 w 994"/>
                <a:gd name="T79" fmla="*/ 15 h 1366"/>
                <a:gd name="T80" fmla="*/ 2 w 994"/>
                <a:gd name="T81" fmla="*/ 13 h 1366"/>
                <a:gd name="T82" fmla="*/ 3 w 994"/>
                <a:gd name="T83" fmla="*/ 11 h 1366"/>
                <a:gd name="T84" fmla="*/ 4 w 994"/>
                <a:gd name="T85" fmla="*/ 9 h 1366"/>
                <a:gd name="T86" fmla="*/ 4 w 994"/>
                <a:gd name="T87" fmla="*/ 7 h 1366"/>
                <a:gd name="T88" fmla="*/ 6 w 994"/>
                <a:gd name="T89" fmla="*/ 3 h 1366"/>
                <a:gd name="T90" fmla="*/ 7 w 994"/>
                <a:gd name="T91" fmla="*/ 0 h 136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994" h="1366">
                  <a:moveTo>
                    <a:pt x="879" y="558"/>
                  </a:moveTo>
                  <a:lnTo>
                    <a:pt x="905" y="751"/>
                  </a:lnTo>
                  <a:lnTo>
                    <a:pt x="953" y="793"/>
                  </a:lnTo>
                  <a:lnTo>
                    <a:pt x="971" y="820"/>
                  </a:lnTo>
                  <a:lnTo>
                    <a:pt x="967" y="842"/>
                  </a:lnTo>
                  <a:lnTo>
                    <a:pt x="956" y="855"/>
                  </a:lnTo>
                  <a:lnTo>
                    <a:pt x="933" y="865"/>
                  </a:lnTo>
                  <a:lnTo>
                    <a:pt x="933" y="881"/>
                  </a:lnTo>
                  <a:lnTo>
                    <a:pt x="941" y="956"/>
                  </a:lnTo>
                  <a:lnTo>
                    <a:pt x="947" y="1026"/>
                  </a:lnTo>
                  <a:lnTo>
                    <a:pt x="956" y="1081"/>
                  </a:lnTo>
                  <a:lnTo>
                    <a:pt x="961" y="1124"/>
                  </a:lnTo>
                  <a:lnTo>
                    <a:pt x="967" y="1154"/>
                  </a:lnTo>
                  <a:lnTo>
                    <a:pt x="975" y="1220"/>
                  </a:lnTo>
                  <a:lnTo>
                    <a:pt x="984" y="1251"/>
                  </a:lnTo>
                  <a:lnTo>
                    <a:pt x="994" y="1283"/>
                  </a:lnTo>
                  <a:lnTo>
                    <a:pt x="994" y="1298"/>
                  </a:lnTo>
                  <a:lnTo>
                    <a:pt x="971" y="1304"/>
                  </a:lnTo>
                  <a:lnTo>
                    <a:pt x="947" y="1295"/>
                  </a:lnTo>
                  <a:lnTo>
                    <a:pt x="918" y="1274"/>
                  </a:lnTo>
                  <a:lnTo>
                    <a:pt x="905" y="1261"/>
                  </a:lnTo>
                  <a:lnTo>
                    <a:pt x="885" y="1246"/>
                  </a:lnTo>
                  <a:lnTo>
                    <a:pt x="879" y="1232"/>
                  </a:lnTo>
                  <a:lnTo>
                    <a:pt x="879" y="1205"/>
                  </a:lnTo>
                  <a:lnTo>
                    <a:pt x="879" y="1091"/>
                  </a:lnTo>
                  <a:lnTo>
                    <a:pt x="871" y="1049"/>
                  </a:lnTo>
                  <a:lnTo>
                    <a:pt x="863" y="1043"/>
                  </a:lnTo>
                  <a:lnTo>
                    <a:pt x="868" y="1021"/>
                  </a:lnTo>
                  <a:lnTo>
                    <a:pt x="857" y="1010"/>
                  </a:lnTo>
                  <a:lnTo>
                    <a:pt x="861" y="999"/>
                  </a:lnTo>
                  <a:lnTo>
                    <a:pt x="865" y="977"/>
                  </a:lnTo>
                  <a:lnTo>
                    <a:pt x="862" y="945"/>
                  </a:lnTo>
                  <a:lnTo>
                    <a:pt x="849" y="914"/>
                  </a:lnTo>
                  <a:lnTo>
                    <a:pt x="836" y="901"/>
                  </a:lnTo>
                  <a:lnTo>
                    <a:pt x="823" y="901"/>
                  </a:lnTo>
                  <a:lnTo>
                    <a:pt x="812" y="911"/>
                  </a:lnTo>
                  <a:lnTo>
                    <a:pt x="798" y="923"/>
                  </a:lnTo>
                  <a:lnTo>
                    <a:pt x="791" y="937"/>
                  </a:lnTo>
                  <a:lnTo>
                    <a:pt x="780" y="962"/>
                  </a:lnTo>
                  <a:lnTo>
                    <a:pt x="775" y="995"/>
                  </a:lnTo>
                  <a:lnTo>
                    <a:pt x="780" y="1043"/>
                  </a:lnTo>
                  <a:lnTo>
                    <a:pt x="794" y="1108"/>
                  </a:lnTo>
                  <a:lnTo>
                    <a:pt x="802" y="1135"/>
                  </a:lnTo>
                  <a:lnTo>
                    <a:pt x="822" y="1205"/>
                  </a:lnTo>
                  <a:lnTo>
                    <a:pt x="844" y="1201"/>
                  </a:lnTo>
                  <a:lnTo>
                    <a:pt x="855" y="1210"/>
                  </a:lnTo>
                  <a:lnTo>
                    <a:pt x="857" y="1225"/>
                  </a:lnTo>
                  <a:lnTo>
                    <a:pt x="849" y="1238"/>
                  </a:lnTo>
                  <a:lnTo>
                    <a:pt x="830" y="1243"/>
                  </a:lnTo>
                  <a:lnTo>
                    <a:pt x="840" y="1286"/>
                  </a:lnTo>
                  <a:lnTo>
                    <a:pt x="849" y="1350"/>
                  </a:lnTo>
                  <a:lnTo>
                    <a:pt x="849" y="1366"/>
                  </a:lnTo>
                  <a:lnTo>
                    <a:pt x="92" y="829"/>
                  </a:lnTo>
                  <a:lnTo>
                    <a:pt x="110" y="817"/>
                  </a:lnTo>
                  <a:lnTo>
                    <a:pt x="123" y="800"/>
                  </a:lnTo>
                  <a:lnTo>
                    <a:pt x="137" y="775"/>
                  </a:lnTo>
                  <a:lnTo>
                    <a:pt x="140" y="754"/>
                  </a:lnTo>
                  <a:lnTo>
                    <a:pt x="123" y="743"/>
                  </a:lnTo>
                  <a:lnTo>
                    <a:pt x="114" y="737"/>
                  </a:lnTo>
                  <a:lnTo>
                    <a:pt x="111" y="721"/>
                  </a:lnTo>
                  <a:lnTo>
                    <a:pt x="110" y="704"/>
                  </a:lnTo>
                  <a:lnTo>
                    <a:pt x="112" y="691"/>
                  </a:lnTo>
                  <a:lnTo>
                    <a:pt x="110" y="671"/>
                  </a:lnTo>
                  <a:lnTo>
                    <a:pt x="103" y="650"/>
                  </a:lnTo>
                  <a:lnTo>
                    <a:pt x="101" y="631"/>
                  </a:lnTo>
                  <a:lnTo>
                    <a:pt x="87" y="613"/>
                  </a:lnTo>
                  <a:lnTo>
                    <a:pt x="69" y="606"/>
                  </a:lnTo>
                  <a:lnTo>
                    <a:pt x="57" y="604"/>
                  </a:lnTo>
                  <a:lnTo>
                    <a:pt x="42" y="604"/>
                  </a:lnTo>
                  <a:lnTo>
                    <a:pt x="24" y="597"/>
                  </a:lnTo>
                  <a:lnTo>
                    <a:pt x="13" y="578"/>
                  </a:lnTo>
                  <a:lnTo>
                    <a:pt x="6" y="545"/>
                  </a:lnTo>
                  <a:lnTo>
                    <a:pt x="4" y="520"/>
                  </a:lnTo>
                  <a:lnTo>
                    <a:pt x="0" y="490"/>
                  </a:lnTo>
                  <a:lnTo>
                    <a:pt x="4" y="464"/>
                  </a:lnTo>
                  <a:lnTo>
                    <a:pt x="13" y="442"/>
                  </a:lnTo>
                  <a:lnTo>
                    <a:pt x="27" y="426"/>
                  </a:lnTo>
                  <a:lnTo>
                    <a:pt x="41" y="413"/>
                  </a:lnTo>
                  <a:lnTo>
                    <a:pt x="41" y="388"/>
                  </a:lnTo>
                  <a:lnTo>
                    <a:pt x="34" y="368"/>
                  </a:lnTo>
                  <a:lnTo>
                    <a:pt x="37" y="342"/>
                  </a:lnTo>
                  <a:lnTo>
                    <a:pt x="54" y="316"/>
                  </a:lnTo>
                  <a:lnTo>
                    <a:pt x="62" y="300"/>
                  </a:lnTo>
                  <a:lnTo>
                    <a:pt x="69" y="283"/>
                  </a:lnTo>
                  <a:lnTo>
                    <a:pt x="83" y="251"/>
                  </a:lnTo>
                  <a:lnTo>
                    <a:pt x="91" y="229"/>
                  </a:lnTo>
                  <a:lnTo>
                    <a:pt x="93" y="220"/>
                  </a:lnTo>
                  <a:lnTo>
                    <a:pt x="110" y="172"/>
                  </a:lnTo>
                  <a:lnTo>
                    <a:pt x="123" y="121"/>
                  </a:lnTo>
                  <a:lnTo>
                    <a:pt x="138" y="74"/>
                  </a:lnTo>
                  <a:lnTo>
                    <a:pt x="152" y="40"/>
                  </a:lnTo>
                  <a:lnTo>
                    <a:pt x="174" y="0"/>
                  </a:lnTo>
                  <a:lnTo>
                    <a:pt x="879" y="558"/>
                  </a:lnTo>
                  <a:close/>
                </a:path>
              </a:pathLst>
            </a:custGeom>
            <a:solidFill>
              <a:srgbClr val="404000"/>
            </a:solidFill>
            <a:ln w="0">
              <a:solidFill>
                <a:srgbClr val="000000"/>
              </a:solidFill>
              <a:prstDash val="solid"/>
              <a:round/>
              <a:headEnd/>
              <a:tailEnd/>
            </a:ln>
          </p:spPr>
          <p:txBody>
            <a:bodyPr/>
            <a:lstStyle/>
            <a:p>
              <a:endParaRPr lang="en-US"/>
            </a:p>
          </p:txBody>
        </p:sp>
        <p:sp>
          <p:nvSpPr>
            <p:cNvPr id="166939" name="Freeform 6"/>
            <p:cNvSpPr>
              <a:spLocks/>
            </p:cNvSpPr>
            <p:nvPr/>
          </p:nvSpPr>
          <p:spPr bwMode="auto">
            <a:xfrm>
              <a:off x="5267" y="1431"/>
              <a:ext cx="174" cy="245"/>
            </a:xfrm>
            <a:custGeom>
              <a:avLst/>
              <a:gdLst>
                <a:gd name="T0" fmla="*/ 2 w 874"/>
                <a:gd name="T1" fmla="*/ 25 h 1222"/>
                <a:gd name="T2" fmla="*/ 5 w 874"/>
                <a:gd name="T3" fmla="*/ 24 h 1222"/>
                <a:gd name="T4" fmla="*/ 6 w 874"/>
                <a:gd name="T5" fmla="*/ 23 h 1222"/>
                <a:gd name="T6" fmla="*/ 7 w 874"/>
                <a:gd name="T7" fmla="*/ 21 h 1222"/>
                <a:gd name="T8" fmla="*/ 7 w 874"/>
                <a:gd name="T9" fmla="*/ 17 h 1222"/>
                <a:gd name="T10" fmla="*/ 5 w 874"/>
                <a:gd name="T11" fmla="*/ 17 h 1222"/>
                <a:gd name="T12" fmla="*/ 3 w 874"/>
                <a:gd name="T13" fmla="*/ 15 h 1222"/>
                <a:gd name="T14" fmla="*/ 2 w 874"/>
                <a:gd name="T15" fmla="*/ 13 h 1222"/>
                <a:gd name="T16" fmla="*/ 3 w 874"/>
                <a:gd name="T17" fmla="*/ 10 h 1222"/>
                <a:gd name="T18" fmla="*/ 4 w 874"/>
                <a:gd name="T19" fmla="*/ 6 h 1222"/>
                <a:gd name="T20" fmla="*/ 5 w 874"/>
                <a:gd name="T21" fmla="*/ 4 h 1222"/>
                <a:gd name="T22" fmla="*/ 6 w 874"/>
                <a:gd name="T23" fmla="*/ 2 h 1222"/>
                <a:gd name="T24" fmla="*/ 9 w 874"/>
                <a:gd name="T25" fmla="*/ 0 h 1222"/>
                <a:gd name="T26" fmla="*/ 12 w 874"/>
                <a:gd name="T27" fmla="*/ 0 h 1222"/>
                <a:gd name="T28" fmla="*/ 15 w 874"/>
                <a:gd name="T29" fmla="*/ 1 h 1222"/>
                <a:gd name="T30" fmla="*/ 17 w 874"/>
                <a:gd name="T31" fmla="*/ 3 h 1222"/>
                <a:gd name="T32" fmla="*/ 18 w 874"/>
                <a:gd name="T33" fmla="*/ 5 h 1222"/>
                <a:gd name="T34" fmla="*/ 19 w 874"/>
                <a:gd name="T35" fmla="*/ 8 h 1222"/>
                <a:gd name="T36" fmla="*/ 20 w 874"/>
                <a:gd name="T37" fmla="*/ 11 h 1222"/>
                <a:gd name="T38" fmla="*/ 20 w 874"/>
                <a:gd name="T39" fmla="*/ 13 h 1222"/>
                <a:gd name="T40" fmla="*/ 20 w 874"/>
                <a:gd name="T41" fmla="*/ 15 h 1222"/>
                <a:gd name="T42" fmla="*/ 18 w 874"/>
                <a:gd name="T43" fmla="*/ 17 h 1222"/>
                <a:gd name="T44" fmla="*/ 16 w 874"/>
                <a:gd name="T45" fmla="*/ 17 h 1222"/>
                <a:gd name="T46" fmla="*/ 17 w 874"/>
                <a:gd name="T47" fmla="*/ 20 h 1222"/>
                <a:gd name="T48" fmla="*/ 18 w 874"/>
                <a:gd name="T49" fmla="*/ 21 h 1222"/>
                <a:gd name="T50" fmla="*/ 20 w 874"/>
                <a:gd name="T51" fmla="*/ 22 h 1222"/>
                <a:gd name="T52" fmla="*/ 21 w 874"/>
                <a:gd name="T53" fmla="*/ 23 h 1222"/>
                <a:gd name="T54" fmla="*/ 22 w 874"/>
                <a:gd name="T55" fmla="*/ 21 h 1222"/>
                <a:gd name="T56" fmla="*/ 22 w 874"/>
                <a:gd name="T57" fmla="*/ 19 h 1222"/>
                <a:gd name="T58" fmla="*/ 24 w 874"/>
                <a:gd name="T59" fmla="*/ 19 h 1222"/>
                <a:gd name="T60" fmla="*/ 23 w 874"/>
                <a:gd name="T61" fmla="*/ 21 h 1222"/>
                <a:gd name="T62" fmla="*/ 24 w 874"/>
                <a:gd name="T63" fmla="*/ 24 h 1222"/>
                <a:gd name="T64" fmla="*/ 27 w 874"/>
                <a:gd name="T65" fmla="*/ 27 h 1222"/>
                <a:gd name="T66" fmla="*/ 29 w 874"/>
                <a:gd name="T67" fmla="*/ 31 h 1222"/>
                <a:gd name="T68" fmla="*/ 30 w 874"/>
                <a:gd name="T69" fmla="*/ 34 h 1222"/>
                <a:gd name="T70" fmla="*/ 32 w 874"/>
                <a:gd name="T71" fmla="*/ 36 h 1222"/>
                <a:gd name="T72" fmla="*/ 34 w 874"/>
                <a:gd name="T73" fmla="*/ 39 h 1222"/>
                <a:gd name="T74" fmla="*/ 33 w 874"/>
                <a:gd name="T75" fmla="*/ 41 h 1222"/>
                <a:gd name="T76" fmla="*/ 32 w 874"/>
                <a:gd name="T77" fmla="*/ 43 h 1222"/>
                <a:gd name="T78" fmla="*/ 33 w 874"/>
                <a:gd name="T79" fmla="*/ 47 h 1222"/>
                <a:gd name="T80" fmla="*/ 32 w 874"/>
                <a:gd name="T81" fmla="*/ 49 h 1222"/>
                <a:gd name="T82" fmla="*/ 30 w 874"/>
                <a:gd name="T83" fmla="*/ 49 h 1222"/>
                <a:gd name="T84" fmla="*/ 28 w 874"/>
                <a:gd name="T85" fmla="*/ 49 h 122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74" h="1222">
                  <a:moveTo>
                    <a:pt x="0" y="664"/>
                  </a:moveTo>
                  <a:lnTo>
                    <a:pt x="19" y="640"/>
                  </a:lnTo>
                  <a:lnTo>
                    <a:pt x="48" y="624"/>
                  </a:lnTo>
                  <a:lnTo>
                    <a:pt x="78" y="612"/>
                  </a:lnTo>
                  <a:lnTo>
                    <a:pt x="103" y="609"/>
                  </a:lnTo>
                  <a:lnTo>
                    <a:pt x="121" y="602"/>
                  </a:lnTo>
                  <a:lnTo>
                    <a:pt x="128" y="602"/>
                  </a:lnTo>
                  <a:lnTo>
                    <a:pt x="141" y="593"/>
                  </a:lnTo>
                  <a:lnTo>
                    <a:pt x="150" y="575"/>
                  </a:lnTo>
                  <a:lnTo>
                    <a:pt x="160" y="560"/>
                  </a:lnTo>
                  <a:lnTo>
                    <a:pt x="168" y="540"/>
                  </a:lnTo>
                  <a:lnTo>
                    <a:pt x="173" y="528"/>
                  </a:lnTo>
                  <a:lnTo>
                    <a:pt x="173" y="511"/>
                  </a:lnTo>
                  <a:lnTo>
                    <a:pt x="187" y="430"/>
                  </a:lnTo>
                  <a:lnTo>
                    <a:pt x="173" y="413"/>
                  </a:lnTo>
                  <a:lnTo>
                    <a:pt x="160" y="413"/>
                  </a:lnTo>
                  <a:lnTo>
                    <a:pt x="146" y="413"/>
                  </a:lnTo>
                  <a:lnTo>
                    <a:pt x="132" y="412"/>
                  </a:lnTo>
                  <a:lnTo>
                    <a:pt x="108" y="405"/>
                  </a:lnTo>
                  <a:lnTo>
                    <a:pt x="85" y="393"/>
                  </a:lnTo>
                  <a:lnTo>
                    <a:pt x="73" y="379"/>
                  </a:lnTo>
                  <a:lnTo>
                    <a:pt x="62" y="366"/>
                  </a:lnTo>
                  <a:lnTo>
                    <a:pt x="60" y="344"/>
                  </a:lnTo>
                  <a:lnTo>
                    <a:pt x="60" y="327"/>
                  </a:lnTo>
                  <a:lnTo>
                    <a:pt x="63" y="302"/>
                  </a:lnTo>
                  <a:lnTo>
                    <a:pt x="71" y="270"/>
                  </a:lnTo>
                  <a:lnTo>
                    <a:pt x="76" y="249"/>
                  </a:lnTo>
                  <a:lnTo>
                    <a:pt x="83" y="222"/>
                  </a:lnTo>
                  <a:lnTo>
                    <a:pt x="90" y="188"/>
                  </a:lnTo>
                  <a:lnTo>
                    <a:pt x="98" y="161"/>
                  </a:lnTo>
                  <a:lnTo>
                    <a:pt x="103" y="138"/>
                  </a:lnTo>
                  <a:lnTo>
                    <a:pt x="112" y="113"/>
                  </a:lnTo>
                  <a:lnTo>
                    <a:pt x="114" y="101"/>
                  </a:lnTo>
                  <a:lnTo>
                    <a:pt x="124" y="74"/>
                  </a:lnTo>
                  <a:lnTo>
                    <a:pt x="132" y="59"/>
                  </a:lnTo>
                  <a:lnTo>
                    <a:pt x="146" y="43"/>
                  </a:lnTo>
                  <a:lnTo>
                    <a:pt x="175" y="21"/>
                  </a:lnTo>
                  <a:lnTo>
                    <a:pt x="197" y="15"/>
                  </a:lnTo>
                  <a:lnTo>
                    <a:pt x="217" y="8"/>
                  </a:lnTo>
                  <a:lnTo>
                    <a:pt x="250" y="0"/>
                  </a:lnTo>
                  <a:lnTo>
                    <a:pt x="288" y="0"/>
                  </a:lnTo>
                  <a:lnTo>
                    <a:pt x="303" y="0"/>
                  </a:lnTo>
                  <a:lnTo>
                    <a:pt x="315" y="3"/>
                  </a:lnTo>
                  <a:lnTo>
                    <a:pt x="348" y="11"/>
                  </a:lnTo>
                  <a:lnTo>
                    <a:pt x="369" y="21"/>
                  </a:lnTo>
                  <a:lnTo>
                    <a:pt x="396" y="42"/>
                  </a:lnTo>
                  <a:lnTo>
                    <a:pt x="413" y="56"/>
                  </a:lnTo>
                  <a:lnTo>
                    <a:pt x="427" y="71"/>
                  </a:lnTo>
                  <a:lnTo>
                    <a:pt x="438" y="92"/>
                  </a:lnTo>
                  <a:lnTo>
                    <a:pt x="457" y="119"/>
                  </a:lnTo>
                  <a:lnTo>
                    <a:pt x="463" y="134"/>
                  </a:lnTo>
                  <a:lnTo>
                    <a:pt x="474" y="159"/>
                  </a:lnTo>
                  <a:lnTo>
                    <a:pt x="478" y="173"/>
                  </a:lnTo>
                  <a:lnTo>
                    <a:pt x="480" y="190"/>
                  </a:lnTo>
                  <a:lnTo>
                    <a:pt x="486" y="219"/>
                  </a:lnTo>
                  <a:lnTo>
                    <a:pt x="491" y="250"/>
                  </a:lnTo>
                  <a:lnTo>
                    <a:pt x="496" y="266"/>
                  </a:lnTo>
                  <a:lnTo>
                    <a:pt x="499" y="288"/>
                  </a:lnTo>
                  <a:lnTo>
                    <a:pt x="501" y="312"/>
                  </a:lnTo>
                  <a:lnTo>
                    <a:pt x="499" y="333"/>
                  </a:lnTo>
                  <a:lnTo>
                    <a:pt x="499" y="351"/>
                  </a:lnTo>
                  <a:lnTo>
                    <a:pt x="495" y="366"/>
                  </a:lnTo>
                  <a:lnTo>
                    <a:pt x="491" y="379"/>
                  </a:lnTo>
                  <a:lnTo>
                    <a:pt x="480" y="399"/>
                  </a:lnTo>
                  <a:lnTo>
                    <a:pt x="466" y="413"/>
                  </a:lnTo>
                  <a:lnTo>
                    <a:pt x="449" y="424"/>
                  </a:lnTo>
                  <a:lnTo>
                    <a:pt x="429" y="429"/>
                  </a:lnTo>
                  <a:lnTo>
                    <a:pt x="410" y="430"/>
                  </a:lnTo>
                  <a:lnTo>
                    <a:pt x="396" y="430"/>
                  </a:lnTo>
                  <a:lnTo>
                    <a:pt x="396" y="494"/>
                  </a:lnTo>
                  <a:lnTo>
                    <a:pt x="413" y="496"/>
                  </a:lnTo>
                  <a:lnTo>
                    <a:pt x="421" y="502"/>
                  </a:lnTo>
                  <a:lnTo>
                    <a:pt x="427" y="512"/>
                  </a:lnTo>
                  <a:lnTo>
                    <a:pt x="435" y="521"/>
                  </a:lnTo>
                  <a:lnTo>
                    <a:pt x="447" y="531"/>
                  </a:lnTo>
                  <a:lnTo>
                    <a:pt x="462" y="540"/>
                  </a:lnTo>
                  <a:lnTo>
                    <a:pt x="480" y="543"/>
                  </a:lnTo>
                  <a:lnTo>
                    <a:pt x="495" y="543"/>
                  </a:lnTo>
                  <a:lnTo>
                    <a:pt x="513" y="557"/>
                  </a:lnTo>
                  <a:lnTo>
                    <a:pt x="522" y="575"/>
                  </a:lnTo>
                  <a:lnTo>
                    <a:pt x="539" y="575"/>
                  </a:lnTo>
                  <a:lnTo>
                    <a:pt x="551" y="575"/>
                  </a:lnTo>
                  <a:lnTo>
                    <a:pt x="567" y="578"/>
                  </a:lnTo>
                  <a:lnTo>
                    <a:pt x="568" y="531"/>
                  </a:lnTo>
                  <a:lnTo>
                    <a:pt x="557" y="522"/>
                  </a:lnTo>
                  <a:lnTo>
                    <a:pt x="557" y="485"/>
                  </a:lnTo>
                  <a:lnTo>
                    <a:pt x="559" y="476"/>
                  </a:lnTo>
                  <a:lnTo>
                    <a:pt x="567" y="460"/>
                  </a:lnTo>
                  <a:lnTo>
                    <a:pt x="592" y="460"/>
                  </a:lnTo>
                  <a:lnTo>
                    <a:pt x="601" y="479"/>
                  </a:lnTo>
                  <a:lnTo>
                    <a:pt x="602" y="521"/>
                  </a:lnTo>
                  <a:lnTo>
                    <a:pt x="593" y="530"/>
                  </a:lnTo>
                  <a:lnTo>
                    <a:pt x="593" y="527"/>
                  </a:lnTo>
                  <a:lnTo>
                    <a:pt x="592" y="575"/>
                  </a:lnTo>
                  <a:lnTo>
                    <a:pt x="592" y="592"/>
                  </a:lnTo>
                  <a:lnTo>
                    <a:pt x="606" y="609"/>
                  </a:lnTo>
                  <a:lnTo>
                    <a:pt x="638" y="628"/>
                  </a:lnTo>
                  <a:lnTo>
                    <a:pt x="659" y="654"/>
                  </a:lnTo>
                  <a:lnTo>
                    <a:pt x="677" y="677"/>
                  </a:lnTo>
                  <a:lnTo>
                    <a:pt x="697" y="716"/>
                  </a:lnTo>
                  <a:lnTo>
                    <a:pt x="705" y="738"/>
                  </a:lnTo>
                  <a:lnTo>
                    <a:pt x="731" y="785"/>
                  </a:lnTo>
                  <a:lnTo>
                    <a:pt x="746" y="817"/>
                  </a:lnTo>
                  <a:lnTo>
                    <a:pt x="755" y="830"/>
                  </a:lnTo>
                  <a:lnTo>
                    <a:pt x="767" y="848"/>
                  </a:lnTo>
                  <a:lnTo>
                    <a:pt x="770" y="862"/>
                  </a:lnTo>
                  <a:lnTo>
                    <a:pt x="788" y="881"/>
                  </a:lnTo>
                  <a:lnTo>
                    <a:pt x="801" y="900"/>
                  </a:lnTo>
                  <a:lnTo>
                    <a:pt x="832" y="921"/>
                  </a:lnTo>
                  <a:lnTo>
                    <a:pt x="854" y="952"/>
                  </a:lnTo>
                  <a:lnTo>
                    <a:pt x="868" y="978"/>
                  </a:lnTo>
                  <a:lnTo>
                    <a:pt x="874" y="993"/>
                  </a:lnTo>
                  <a:lnTo>
                    <a:pt x="868" y="1002"/>
                  </a:lnTo>
                  <a:lnTo>
                    <a:pt x="829" y="1028"/>
                  </a:lnTo>
                  <a:lnTo>
                    <a:pt x="821" y="1034"/>
                  </a:lnTo>
                  <a:lnTo>
                    <a:pt x="815" y="1045"/>
                  </a:lnTo>
                  <a:lnTo>
                    <a:pt x="817" y="1065"/>
                  </a:lnTo>
                  <a:lnTo>
                    <a:pt x="838" y="1098"/>
                  </a:lnTo>
                  <a:lnTo>
                    <a:pt x="843" y="1141"/>
                  </a:lnTo>
                  <a:lnTo>
                    <a:pt x="842" y="1159"/>
                  </a:lnTo>
                  <a:lnTo>
                    <a:pt x="837" y="1180"/>
                  </a:lnTo>
                  <a:lnTo>
                    <a:pt x="829" y="1205"/>
                  </a:lnTo>
                  <a:lnTo>
                    <a:pt x="817" y="1213"/>
                  </a:lnTo>
                  <a:lnTo>
                    <a:pt x="785" y="1213"/>
                  </a:lnTo>
                  <a:lnTo>
                    <a:pt x="767" y="1213"/>
                  </a:lnTo>
                  <a:lnTo>
                    <a:pt x="747" y="1213"/>
                  </a:lnTo>
                  <a:lnTo>
                    <a:pt x="731" y="1217"/>
                  </a:lnTo>
                  <a:lnTo>
                    <a:pt x="723" y="1217"/>
                  </a:lnTo>
                  <a:lnTo>
                    <a:pt x="718" y="1222"/>
                  </a:lnTo>
                  <a:lnTo>
                    <a:pt x="705" y="1222"/>
                  </a:lnTo>
                  <a:lnTo>
                    <a:pt x="0" y="664"/>
                  </a:lnTo>
                  <a:close/>
                </a:path>
              </a:pathLst>
            </a:custGeom>
            <a:solidFill>
              <a:srgbClr val="404000"/>
            </a:solidFill>
            <a:ln w="0">
              <a:solidFill>
                <a:srgbClr val="000000"/>
              </a:solidFill>
              <a:prstDash val="solid"/>
              <a:round/>
              <a:headEnd/>
              <a:tailEnd/>
            </a:ln>
          </p:spPr>
          <p:txBody>
            <a:bodyPr/>
            <a:lstStyle/>
            <a:p>
              <a:endParaRPr lang="en-US"/>
            </a:p>
          </p:txBody>
        </p:sp>
        <p:sp>
          <p:nvSpPr>
            <p:cNvPr id="166940" name="Freeform 7"/>
            <p:cNvSpPr>
              <a:spLocks/>
            </p:cNvSpPr>
            <p:nvPr/>
          </p:nvSpPr>
          <p:spPr bwMode="auto">
            <a:xfrm>
              <a:off x="5232" y="1728"/>
              <a:ext cx="170" cy="384"/>
            </a:xfrm>
            <a:custGeom>
              <a:avLst/>
              <a:gdLst>
                <a:gd name="T0" fmla="*/ 1 w 848"/>
                <a:gd name="T1" fmla="*/ 4 h 1920"/>
                <a:gd name="T2" fmla="*/ 4 w 848"/>
                <a:gd name="T3" fmla="*/ 0 h 1920"/>
                <a:gd name="T4" fmla="*/ 34 w 848"/>
                <a:gd name="T5" fmla="*/ 24 h 1920"/>
                <a:gd name="T6" fmla="*/ 32 w 848"/>
                <a:gd name="T7" fmla="*/ 28 h 1920"/>
                <a:gd name="T8" fmla="*/ 31 w 848"/>
                <a:gd name="T9" fmla="*/ 31 h 1920"/>
                <a:gd name="T10" fmla="*/ 31 w 848"/>
                <a:gd name="T11" fmla="*/ 35 h 1920"/>
                <a:gd name="T12" fmla="*/ 31 w 848"/>
                <a:gd name="T13" fmla="*/ 38 h 1920"/>
                <a:gd name="T14" fmla="*/ 32 w 848"/>
                <a:gd name="T15" fmla="*/ 43 h 1920"/>
                <a:gd name="T16" fmla="*/ 32 w 848"/>
                <a:gd name="T17" fmla="*/ 47 h 1920"/>
                <a:gd name="T18" fmla="*/ 32 w 848"/>
                <a:gd name="T19" fmla="*/ 51 h 1920"/>
                <a:gd name="T20" fmla="*/ 34 w 848"/>
                <a:gd name="T21" fmla="*/ 56 h 1920"/>
                <a:gd name="T22" fmla="*/ 33 w 848"/>
                <a:gd name="T23" fmla="*/ 58 h 1920"/>
                <a:gd name="T24" fmla="*/ 31 w 848"/>
                <a:gd name="T25" fmla="*/ 59 h 1920"/>
                <a:gd name="T26" fmla="*/ 29 w 848"/>
                <a:gd name="T27" fmla="*/ 60 h 1920"/>
                <a:gd name="T28" fmla="*/ 29 w 848"/>
                <a:gd name="T29" fmla="*/ 63 h 1920"/>
                <a:gd name="T30" fmla="*/ 29 w 848"/>
                <a:gd name="T31" fmla="*/ 66 h 1920"/>
                <a:gd name="T32" fmla="*/ 29 w 848"/>
                <a:gd name="T33" fmla="*/ 69 h 1920"/>
                <a:gd name="T34" fmla="*/ 31 w 848"/>
                <a:gd name="T35" fmla="*/ 72 h 1920"/>
                <a:gd name="T36" fmla="*/ 33 w 848"/>
                <a:gd name="T37" fmla="*/ 73 h 1920"/>
                <a:gd name="T38" fmla="*/ 34 w 848"/>
                <a:gd name="T39" fmla="*/ 76 h 1920"/>
                <a:gd name="T40" fmla="*/ 28 w 848"/>
                <a:gd name="T41" fmla="*/ 77 h 1920"/>
                <a:gd name="T42" fmla="*/ 26 w 848"/>
                <a:gd name="T43" fmla="*/ 76 h 1920"/>
                <a:gd name="T44" fmla="*/ 24 w 848"/>
                <a:gd name="T45" fmla="*/ 75 h 1920"/>
                <a:gd name="T46" fmla="*/ 23 w 848"/>
                <a:gd name="T47" fmla="*/ 73 h 1920"/>
                <a:gd name="T48" fmla="*/ 23 w 848"/>
                <a:gd name="T49" fmla="*/ 68 h 1920"/>
                <a:gd name="T50" fmla="*/ 24 w 848"/>
                <a:gd name="T51" fmla="*/ 63 h 1920"/>
                <a:gd name="T52" fmla="*/ 24 w 848"/>
                <a:gd name="T53" fmla="*/ 61 h 1920"/>
                <a:gd name="T54" fmla="*/ 24 w 848"/>
                <a:gd name="T55" fmla="*/ 59 h 1920"/>
                <a:gd name="T56" fmla="*/ 23 w 848"/>
                <a:gd name="T57" fmla="*/ 59 h 1920"/>
                <a:gd name="T58" fmla="*/ 21 w 848"/>
                <a:gd name="T59" fmla="*/ 58 h 1920"/>
                <a:gd name="T60" fmla="*/ 21 w 848"/>
                <a:gd name="T61" fmla="*/ 56 h 1920"/>
                <a:gd name="T62" fmla="*/ 21 w 848"/>
                <a:gd name="T63" fmla="*/ 53 h 1920"/>
                <a:gd name="T64" fmla="*/ 22 w 848"/>
                <a:gd name="T65" fmla="*/ 51 h 1920"/>
                <a:gd name="T66" fmla="*/ 22 w 848"/>
                <a:gd name="T67" fmla="*/ 48 h 1920"/>
                <a:gd name="T68" fmla="*/ 21 w 848"/>
                <a:gd name="T69" fmla="*/ 44 h 1920"/>
                <a:gd name="T70" fmla="*/ 22 w 848"/>
                <a:gd name="T71" fmla="*/ 41 h 1920"/>
                <a:gd name="T72" fmla="*/ 21 w 848"/>
                <a:gd name="T73" fmla="*/ 38 h 1920"/>
                <a:gd name="T74" fmla="*/ 21 w 848"/>
                <a:gd name="T75" fmla="*/ 36 h 1920"/>
                <a:gd name="T76" fmla="*/ 21 w 848"/>
                <a:gd name="T77" fmla="*/ 33 h 1920"/>
                <a:gd name="T78" fmla="*/ 20 w 848"/>
                <a:gd name="T79" fmla="*/ 30 h 1920"/>
                <a:gd name="T80" fmla="*/ 20 w 848"/>
                <a:gd name="T81" fmla="*/ 28 h 1920"/>
                <a:gd name="T82" fmla="*/ 19 w 848"/>
                <a:gd name="T83" fmla="*/ 25 h 1920"/>
                <a:gd name="T84" fmla="*/ 19 w 848"/>
                <a:gd name="T85" fmla="*/ 23 h 1920"/>
                <a:gd name="T86" fmla="*/ 17 w 848"/>
                <a:gd name="T87" fmla="*/ 22 h 1920"/>
                <a:gd name="T88" fmla="*/ 0 w 848"/>
                <a:gd name="T89" fmla="*/ 5 h 192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848" h="1920">
                  <a:moveTo>
                    <a:pt x="0" y="124"/>
                  </a:moveTo>
                  <a:lnTo>
                    <a:pt x="20" y="103"/>
                  </a:lnTo>
                  <a:lnTo>
                    <a:pt x="26" y="94"/>
                  </a:lnTo>
                  <a:lnTo>
                    <a:pt x="36" y="82"/>
                  </a:lnTo>
                  <a:lnTo>
                    <a:pt x="67" y="39"/>
                  </a:lnTo>
                  <a:lnTo>
                    <a:pt x="109" y="0"/>
                  </a:lnTo>
                  <a:lnTo>
                    <a:pt x="848" y="533"/>
                  </a:lnTo>
                  <a:lnTo>
                    <a:pt x="848" y="562"/>
                  </a:lnTo>
                  <a:lnTo>
                    <a:pt x="839" y="599"/>
                  </a:lnTo>
                  <a:lnTo>
                    <a:pt x="830" y="637"/>
                  </a:lnTo>
                  <a:lnTo>
                    <a:pt x="819" y="675"/>
                  </a:lnTo>
                  <a:lnTo>
                    <a:pt x="808" y="709"/>
                  </a:lnTo>
                  <a:lnTo>
                    <a:pt x="802" y="721"/>
                  </a:lnTo>
                  <a:lnTo>
                    <a:pt x="793" y="743"/>
                  </a:lnTo>
                  <a:lnTo>
                    <a:pt x="783" y="767"/>
                  </a:lnTo>
                  <a:lnTo>
                    <a:pt x="774" y="781"/>
                  </a:lnTo>
                  <a:lnTo>
                    <a:pt x="777" y="816"/>
                  </a:lnTo>
                  <a:lnTo>
                    <a:pt x="780" y="869"/>
                  </a:lnTo>
                  <a:lnTo>
                    <a:pt x="783" y="904"/>
                  </a:lnTo>
                  <a:lnTo>
                    <a:pt x="783" y="933"/>
                  </a:lnTo>
                  <a:lnTo>
                    <a:pt x="783" y="947"/>
                  </a:lnTo>
                  <a:lnTo>
                    <a:pt x="786" y="979"/>
                  </a:lnTo>
                  <a:lnTo>
                    <a:pt x="793" y="1017"/>
                  </a:lnTo>
                  <a:lnTo>
                    <a:pt x="801" y="1078"/>
                  </a:lnTo>
                  <a:lnTo>
                    <a:pt x="800" y="1119"/>
                  </a:lnTo>
                  <a:lnTo>
                    <a:pt x="800" y="1156"/>
                  </a:lnTo>
                  <a:lnTo>
                    <a:pt x="802" y="1185"/>
                  </a:lnTo>
                  <a:lnTo>
                    <a:pt x="797" y="1242"/>
                  </a:lnTo>
                  <a:lnTo>
                    <a:pt x="793" y="1276"/>
                  </a:lnTo>
                  <a:lnTo>
                    <a:pt x="795" y="1284"/>
                  </a:lnTo>
                  <a:lnTo>
                    <a:pt x="790" y="1318"/>
                  </a:lnTo>
                  <a:lnTo>
                    <a:pt x="795" y="1357"/>
                  </a:lnTo>
                  <a:lnTo>
                    <a:pt x="836" y="1399"/>
                  </a:lnTo>
                  <a:lnTo>
                    <a:pt x="843" y="1422"/>
                  </a:lnTo>
                  <a:lnTo>
                    <a:pt x="836" y="1432"/>
                  </a:lnTo>
                  <a:lnTo>
                    <a:pt x="826" y="1441"/>
                  </a:lnTo>
                  <a:lnTo>
                    <a:pt x="811" y="1454"/>
                  </a:lnTo>
                  <a:lnTo>
                    <a:pt x="797" y="1464"/>
                  </a:lnTo>
                  <a:lnTo>
                    <a:pt x="765" y="1469"/>
                  </a:lnTo>
                  <a:lnTo>
                    <a:pt x="755" y="1470"/>
                  </a:lnTo>
                  <a:lnTo>
                    <a:pt x="741" y="1479"/>
                  </a:lnTo>
                  <a:lnTo>
                    <a:pt x="733" y="1503"/>
                  </a:lnTo>
                  <a:lnTo>
                    <a:pt x="724" y="1533"/>
                  </a:lnTo>
                  <a:lnTo>
                    <a:pt x="724" y="1564"/>
                  </a:lnTo>
                  <a:lnTo>
                    <a:pt x="725" y="1586"/>
                  </a:lnTo>
                  <a:lnTo>
                    <a:pt x="724" y="1614"/>
                  </a:lnTo>
                  <a:lnTo>
                    <a:pt x="724" y="1631"/>
                  </a:lnTo>
                  <a:lnTo>
                    <a:pt x="724" y="1662"/>
                  </a:lnTo>
                  <a:lnTo>
                    <a:pt x="724" y="1679"/>
                  </a:lnTo>
                  <a:lnTo>
                    <a:pt x="724" y="1695"/>
                  </a:lnTo>
                  <a:lnTo>
                    <a:pt x="724" y="1728"/>
                  </a:lnTo>
                  <a:lnTo>
                    <a:pt x="729" y="1752"/>
                  </a:lnTo>
                  <a:lnTo>
                    <a:pt x="755" y="1789"/>
                  </a:lnTo>
                  <a:lnTo>
                    <a:pt x="780" y="1802"/>
                  </a:lnTo>
                  <a:lnTo>
                    <a:pt x="800" y="1813"/>
                  </a:lnTo>
                  <a:lnTo>
                    <a:pt x="815" y="1823"/>
                  </a:lnTo>
                  <a:lnTo>
                    <a:pt x="828" y="1834"/>
                  </a:lnTo>
                  <a:lnTo>
                    <a:pt x="835" y="1857"/>
                  </a:lnTo>
                  <a:lnTo>
                    <a:pt x="843" y="1876"/>
                  </a:lnTo>
                  <a:lnTo>
                    <a:pt x="844" y="1902"/>
                  </a:lnTo>
                  <a:lnTo>
                    <a:pt x="844" y="1920"/>
                  </a:lnTo>
                  <a:lnTo>
                    <a:pt x="738" y="1920"/>
                  </a:lnTo>
                  <a:lnTo>
                    <a:pt x="709" y="1920"/>
                  </a:lnTo>
                  <a:lnTo>
                    <a:pt x="692" y="1915"/>
                  </a:lnTo>
                  <a:lnTo>
                    <a:pt x="665" y="1900"/>
                  </a:lnTo>
                  <a:lnTo>
                    <a:pt x="655" y="1890"/>
                  </a:lnTo>
                  <a:lnTo>
                    <a:pt x="635" y="1870"/>
                  </a:lnTo>
                  <a:lnTo>
                    <a:pt x="626" y="1888"/>
                  </a:lnTo>
                  <a:lnTo>
                    <a:pt x="608" y="1887"/>
                  </a:lnTo>
                  <a:lnTo>
                    <a:pt x="575" y="1875"/>
                  </a:lnTo>
                  <a:lnTo>
                    <a:pt x="560" y="1864"/>
                  </a:lnTo>
                  <a:lnTo>
                    <a:pt x="566" y="1820"/>
                  </a:lnTo>
                  <a:lnTo>
                    <a:pt x="568" y="1770"/>
                  </a:lnTo>
                  <a:lnTo>
                    <a:pt x="569" y="1743"/>
                  </a:lnTo>
                  <a:lnTo>
                    <a:pt x="578" y="1710"/>
                  </a:lnTo>
                  <a:lnTo>
                    <a:pt x="584" y="1657"/>
                  </a:lnTo>
                  <a:lnTo>
                    <a:pt x="590" y="1614"/>
                  </a:lnTo>
                  <a:lnTo>
                    <a:pt x="593" y="1577"/>
                  </a:lnTo>
                  <a:lnTo>
                    <a:pt x="595" y="1553"/>
                  </a:lnTo>
                  <a:lnTo>
                    <a:pt x="598" y="1533"/>
                  </a:lnTo>
                  <a:lnTo>
                    <a:pt x="598" y="1517"/>
                  </a:lnTo>
                  <a:lnTo>
                    <a:pt x="598" y="1501"/>
                  </a:lnTo>
                  <a:lnTo>
                    <a:pt x="598" y="1474"/>
                  </a:lnTo>
                  <a:lnTo>
                    <a:pt x="595" y="1470"/>
                  </a:lnTo>
                  <a:lnTo>
                    <a:pt x="598" y="1468"/>
                  </a:lnTo>
                  <a:lnTo>
                    <a:pt x="583" y="1469"/>
                  </a:lnTo>
                  <a:lnTo>
                    <a:pt x="569" y="1469"/>
                  </a:lnTo>
                  <a:lnTo>
                    <a:pt x="557" y="1463"/>
                  </a:lnTo>
                  <a:lnTo>
                    <a:pt x="541" y="1459"/>
                  </a:lnTo>
                  <a:lnTo>
                    <a:pt x="521" y="1444"/>
                  </a:lnTo>
                  <a:lnTo>
                    <a:pt x="514" y="1420"/>
                  </a:lnTo>
                  <a:lnTo>
                    <a:pt x="514" y="1405"/>
                  </a:lnTo>
                  <a:lnTo>
                    <a:pt x="513" y="1390"/>
                  </a:lnTo>
                  <a:lnTo>
                    <a:pt x="521" y="1353"/>
                  </a:lnTo>
                  <a:lnTo>
                    <a:pt x="524" y="1341"/>
                  </a:lnTo>
                  <a:lnTo>
                    <a:pt x="528" y="1328"/>
                  </a:lnTo>
                  <a:lnTo>
                    <a:pt x="528" y="1324"/>
                  </a:lnTo>
                  <a:lnTo>
                    <a:pt x="534" y="1294"/>
                  </a:lnTo>
                  <a:lnTo>
                    <a:pt x="538" y="1271"/>
                  </a:lnTo>
                  <a:lnTo>
                    <a:pt x="541" y="1247"/>
                  </a:lnTo>
                  <a:lnTo>
                    <a:pt x="542" y="1235"/>
                  </a:lnTo>
                  <a:lnTo>
                    <a:pt x="547" y="1190"/>
                  </a:lnTo>
                  <a:lnTo>
                    <a:pt x="543" y="1154"/>
                  </a:lnTo>
                  <a:lnTo>
                    <a:pt x="541" y="1137"/>
                  </a:lnTo>
                  <a:lnTo>
                    <a:pt x="534" y="1110"/>
                  </a:lnTo>
                  <a:lnTo>
                    <a:pt x="538" y="1083"/>
                  </a:lnTo>
                  <a:lnTo>
                    <a:pt x="541" y="1055"/>
                  </a:lnTo>
                  <a:lnTo>
                    <a:pt x="541" y="1032"/>
                  </a:lnTo>
                  <a:lnTo>
                    <a:pt x="541" y="1017"/>
                  </a:lnTo>
                  <a:lnTo>
                    <a:pt x="539" y="983"/>
                  </a:lnTo>
                  <a:lnTo>
                    <a:pt x="525" y="948"/>
                  </a:lnTo>
                  <a:lnTo>
                    <a:pt x="523" y="938"/>
                  </a:lnTo>
                  <a:lnTo>
                    <a:pt x="517" y="918"/>
                  </a:lnTo>
                  <a:lnTo>
                    <a:pt x="520" y="892"/>
                  </a:lnTo>
                  <a:lnTo>
                    <a:pt x="521" y="867"/>
                  </a:lnTo>
                  <a:lnTo>
                    <a:pt x="524" y="840"/>
                  </a:lnTo>
                  <a:lnTo>
                    <a:pt x="524" y="828"/>
                  </a:lnTo>
                  <a:lnTo>
                    <a:pt x="520" y="794"/>
                  </a:lnTo>
                  <a:lnTo>
                    <a:pt x="514" y="775"/>
                  </a:lnTo>
                  <a:lnTo>
                    <a:pt x="510" y="753"/>
                  </a:lnTo>
                  <a:lnTo>
                    <a:pt x="502" y="725"/>
                  </a:lnTo>
                  <a:lnTo>
                    <a:pt x="498" y="709"/>
                  </a:lnTo>
                  <a:lnTo>
                    <a:pt x="493" y="690"/>
                  </a:lnTo>
                  <a:lnTo>
                    <a:pt x="489" y="668"/>
                  </a:lnTo>
                  <a:lnTo>
                    <a:pt x="488" y="661"/>
                  </a:lnTo>
                  <a:lnTo>
                    <a:pt x="479" y="634"/>
                  </a:lnTo>
                  <a:lnTo>
                    <a:pt x="477" y="615"/>
                  </a:lnTo>
                  <a:lnTo>
                    <a:pt x="471" y="598"/>
                  </a:lnTo>
                  <a:lnTo>
                    <a:pt x="465" y="574"/>
                  </a:lnTo>
                  <a:lnTo>
                    <a:pt x="459" y="549"/>
                  </a:lnTo>
                  <a:lnTo>
                    <a:pt x="445" y="516"/>
                  </a:lnTo>
                  <a:lnTo>
                    <a:pt x="430" y="549"/>
                  </a:lnTo>
                  <a:lnTo>
                    <a:pt x="416" y="574"/>
                  </a:lnTo>
                  <a:lnTo>
                    <a:pt x="402" y="598"/>
                  </a:lnTo>
                  <a:lnTo>
                    <a:pt x="0" y="124"/>
                  </a:lnTo>
                  <a:close/>
                </a:path>
              </a:pathLst>
            </a:custGeom>
            <a:solidFill>
              <a:srgbClr val="404000"/>
            </a:solidFill>
            <a:ln w="0">
              <a:solidFill>
                <a:srgbClr val="000000"/>
              </a:solidFill>
              <a:prstDash val="solid"/>
              <a:round/>
              <a:headEnd/>
              <a:tailEnd/>
            </a:ln>
          </p:spPr>
          <p:txBody>
            <a:bodyPr/>
            <a:lstStyle/>
            <a:p>
              <a:endParaRPr lang="en-US"/>
            </a:p>
          </p:txBody>
        </p:sp>
        <p:sp>
          <p:nvSpPr>
            <p:cNvPr id="166941" name="Freeform 8"/>
            <p:cNvSpPr>
              <a:spLocks/>
            </p:cNvSpPr>
            <p:nvPr/>
          </p:nvSpPr>
          <p:spPr bwMode="auto">
            <a:xfrm>
              <a:off x="5216" y="1753"/>
              <a:ext cx="96" cy="355"/>
            </a:xfrm>
            <a:custGeom>
              <a:avLst/>
              <a:gdLst>
                <a:gd name="T0" fmla="*/ 18 w 480"/>
                <a:gd name="T1" fmla="*/ 20 h 1777"/>
                <a:gd name="T2" fmla="*/ 18 w 480"/>
                <a:gd name="T3" fmla="*/ 22 h 1777"/>
                <a:gd name="T4" fmla="*/ 18 w 480"/>
                <a:gd name="T5" fmla="*/ 26 h 1777"/>
                <a:gd name="T6" fmla="*/ 17 w 480"/>
                <a:gd name="T7" fmla="*/ 28 h 1777"/>
                <a:gd name="T8" fmla="*/ 17 w 480"/>
                <a:gd name="T9" fmla="*/ 31 h 1777"/>
                <a:gd name="T10" fmla="*/ 16 w 480"/>
                <a:gd name="T11" fmla="*/ 33 h 1777"/>
                <a:gd name="T12" fmla="*/ 16 w 480"/>
                <a:gd name="T13" fmla="*/ 36 h 1777"/>
                <a:gd name="T14" fmla="*/ 16 w 480"/>
                <a:gd name="T15" fmla="*/ 39 h 1777"/>
                <a:gd name="T16" fmla="*/ 16 w 480"/>
                <a:gd name="T17" fmla="*/ 42 h 1777"/>
                <a:gd name="T18" fmla="*/ 16 w 480"/>
                <a:gd name="T19" fmla="*/ 45 h 1777"/>
                <a:gd name="T20" fmla="*/ 16 w 480"/>
                <a:gd name="T21" fmla="*/ 49 h 1777"/>
                <a:gd name="T22" fmla="*/ 16 w 480"/>
                <a:gd name="T23" fmla="*/ 51 h 1777"/>
                <a:gd name="T24" fmla="*/ 14 w 480"/>
                <a:gd name="T25" fmla="*/ 52 h 1777"/>
                <a:gd name="T26" fmla="*/ 13 w 480"/>
                <a:gd name="T27" fmla="*/ 53 h 1777"/>
                <a:gd name="T28" fmla="*/ 13 w 480"/>
                <a:gd name="T29" fmla="*/ 56 h 1777"/>
                <a:gd name="T30" fmla="*/ 13 w 480"/>
                <a:gd name="T31" fmla="*/ 59 h 1777"/>
                <a:gd name="T32" fmla="*/ 13 w 480"/>
                <a:gd name="T33" fmla="*/ 61 h 1777"/>
                <a:gd name="T34" fmla="*/ 13 w 480"/>
                <a:gd name="T35" fmla="*/ 64 h 1777"/>
                <a:gd name="T36" fmla="*/ 13 w 480"/>
                <a:gd name="T37" fmla="*/ 67 h 1777"/>
                <a:gd name="T38" fmla="*/ 13 w 480"/>
                <a:gd name="T39" fmla="*/ 69 h 1777"/>
                <a:gd name="T40" fmla="*/ 11 w 480"/>
                <a:gd name="T41" fmla="*/ 69 h 1777"/>
                <a:gd name="T42" fmla="*/ 10 w 480"/>
                <a:gd name="T43" fmla="*/ 68 h 1777"/>
                <a:gd name="T44" fmla="*/ 10 w 480"/>
                <a:gd name="T45" fmla="*/ 69 h 1777"/>
                <a:gd name="T46" fmla="*/ 9 w 480"/>
                <a:gd name="T47" fmla="*/ 70 h 1777"/>
                <a:gd name="T48" fmla="*/ 2 w 480"/>
                <a:gd name="T49" fmla="*/ 71 h 1777"/>
                <a:gd name="T50" fmla="*/ 3 w 480"/>
                <a:gd name="T51" fmla="*/ 68 h 1777"/>
                <a:gd name="T52" fmla="*/ 3 w 480"/>
                <a:gd name="T53" fmla="*/ 67 h 1777"/>
                <a:gd name="T54" fmla="*/ 4 w 480"/>
                <a:gd name="T55" fmla="*/ 66 h 1777"/>
                <a:gd name="T56" fmla="*/ 6 w 480"/>
                <a:gd name="T57" fmla="*/ 65 h 1777"/>
                <a:gd name="T58" fmla="*/ 6 w 480"/>
                <a:gd name="T59" fmla="*/ 63 h 1777"/>
                <a:gd name="T60" fmla="*/ 7 w 480"/>
                <a:gd name="T61" fmla="*/ 62 h 1777"/>
                <a:gd name="T62" fmla="*/ 7 w 480"/>
                <a:gd name="T63" fmla="*/ 59 h 1777"/>
                <a:gd name="T64" fmla="*/ 7 w 480"/>
                <a:gd name="T65" fmla="*/ 55 h 1777"/>
                <a:gd name="T66" fmla="*/ 7 w 480"/>
                <a:gd name="T67" fmla="*/ 52 h 1777"/>
                <a:gd name="T68" fmla="*/ 6 w 480"/>
                <a:gd name="T69" fmla="*/ 50 h 1777"/>
                <a:gd name="T70" fmla="*/ 5 w 480"/>
                <a:gd name="T71" fmla="*/ 49 h 1777"/>
                <a:gd name="T72" fmla="*/ 5 w 480"/>
                <a:gd name="T73" fmla="*/ 47 h 1777"/>
                <a:gd name="T74" fmla="*/ 5 w 480"/>
                <a:gd name="T75" fmla="*/ 43 h 1777"/>
                <a:gd name="T76" fmla="*/ 6 w 480"/>
                <a:gd name="T77" fmla="*/ 40 h 1777"/>
                <a:gd name="T78" fmla="*/ 7 w 480"/>
                <a:gd name="T79" fmla="*/ 36 h 1777"/>
                <a:gd name="T80" fmla="*/ 8 w 480"/>
                <a:gd name="T81" fmla="*/ 33 h 1777"/>
                <a:gd name="T82" fmla="*/ 8 w 480"/>
                <a:gd name="T83" fmla="*/ 30 h 1777"/>
                <a:gd name="T84" fmla="*/ 7 w 480"/>
                <a:gd name="T85" fmla="*/ 27 h 1777"/>
                <a:gd name="T86" fmla="*/ 7 w 480"/>
                <a:gd name="T87" fmla="*/ 26 h 1777"/>
                <a:gd name="T88" fmla="*/ 5 w 480"/>
                <a:gd name="T89" fmla="*/ 24 h 1777"/>
                <a:gd name="T90" fmla="*/ 5 w 480"/>
                <a:gd name="T91" fmla="*/ 22 h 1777"/>
                <a:gd name="T92" fmla="*/ 5 w 480"/>
                <a:gd name="T93" fmla="*/ 20 h 1777"/>
                <a:gd name="T94" fmla="*/ 6 w 480"/>
                <a:gd name="T95" fmla="*/ 16 h 1777"/>
                <a:gd name="T96" fmla="*/ 5 w 480"/>
                <a:gd name="T97" fmla="*/ 16 h 1777"/>
                <a:gd name="T98" fmla="*/ 3 w 480"/>
                <a:gd name="T99" fmla="*/ 15 h 1777"/>
                <a:gd name="T100" fmla="*/ 1 w 480"/>
                <a:gd name="T101" fmla="*/ 13 h 1777"/>
                <a:gd name="T102" fmla="*/ 0 w 480"/>
                <a:gd name="T103" fmla="*/ 11 h 1777"/>
                <a:gd name="T104" fmla="*/ 0 w 480"/>
                <a:gd name="T105" fmla="*/ 7 h 1777"/>
                <a:gd name="T106" fmla="*/ 1 w 480"/>
                <a:gd name="T107" fmla="*/ 6 h 1777"/>
                <a:gd name="T108" fmla="*/ 1 w 480"/>
                <a:gd name="T109" fmla="*/ 3 h 1777"/>
                <a:gd name="T110" fmla="*/ 2 w 480"/>
                <a:gd name="T111" fmla="*/ 2 h 1777"/>
                <a:gd name="T112" fmla="*/ 3 w 480"/>
                <a:gd name="T113" fmla="*/ 0 h 177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80" h="1777">
                  <a:moveTo>
                    <a:pt x="480" y="471"/>
                  </a:moveTo>
                  <a:lnTo>
                    <a:pt x="461" y="497"/>
                  </a:lnTo>
                  <a:lnTo>
                    <a:pt x="452" y="518"/>
                  </a:lnTo>
                  <a:lnTo>
                    <a:pt x="448" y="548"/>
                  </a:lnTo>
                  <a:lnTo>
                    <a:pt x="451" y="600"/>
                  </a:lnTo>
                  <a:lnTo>
                    <a:pt x="448" y="654"/>
                  </a:lnTo>
                  <a:lnTo>
                    <a:pt x="438" y="695"/>
                  </a:lnTo>
                  <a:lnTo>
                    <a:pt x="435" y="708"/>
                  </a:lnTo>
                  <a:lnTo>
                    <a:pt x="424" y="744"/>
                  </a:lnTo>
                  <a:lnTo>
                    <a:pt x="417" y="771"/>
                  </a:lnTo>
                  <a:lnTo>
                    <a:pt x="409" y="814"/>
                  </a:lnTo>
                  <a:lnTo>
                    <a:pt x="406" y="833"/>
                  </a:lnTo>
                  <a:lnTo>
                    <a:pt x="406" y="852"/>
                  </a:lnTo>
                  <a:lnTo>
                    <a:pt x="403" y="892"/>
                  </a:lnTo>
                  <a:lnTo>
                    <a:pt x="401" y="923"/>
                  </a:lnTo>
                  <a:lnTo>
                    <a:pt x="397" y="985"/>
                  </a:lnTo>
                  <a:lnTo>
                    <a:pt x="396" y="1010"/>
                  </a:lnTo>
                  <a:lnTo>
                    <a:pt x="396" y="1052"/>
                  </a:lnTo>
                  <a:lnTo>
                    <a:pt x="396" y="1077"/>
                  </a:lnTo>
                  <a:lnTo>
                    <a:pt x="397" y="1133"/>
                  </a:lnTo>
                  <a:lnTo>
                    <a:pt x="392" y="1183"/>
                  </a:lnTo>
                  <a:lnTo>
                    <a:pt x="388" y="1226"/>
                  </a:lnTo>
                  <a:lnTo>
                    <a:pt x="392" y="1264"/>
                  </a:lnTo>
                  <a:lnTo>
                    <a:pt x="397" y="1282"/>
                  </a:lnTo>
                  <a:lnTo>
                    <a:pt x="383" y="1293"/>
                  </a:lnTo>
                  <a:lnTo>
                    <a:pt x="347" y="1305"/>
                  </a:lnTo>
                  <a:lnTo>
                    <a:pt x="326" y="1309"/>
                  </a:lnTo>
                  <a:lnTo>
                    <a:pt x="318" y="1334"/>
                  </a:lnTo>
                  <a:lnTo>
                    <a:pt x="313" y="1376"/>
                  </a:lnTo>
                  <a:lnTo>
                    <a:pt x="313" y="1406"/>
                  </a:lnTo>
                  <a:lnTo>
                    <a:pt x="313" y="1437"/>
                  </a:lnTo>
                  <a:lnTo>
                    <a:pt x="313" y="1487"/>
                  </a:lnTo>
                  <a:lnTo>
                    <a:pt x="313" y="1504"/>
                  </a:lnTo>
                  <a:lnTo>
                    <a:pt x="313" y="1518"/>
                  </a:lnTo>
                  <a:lnTo>
                    <a:pt x="313" y="1552"/>
                  </a:lnTo>
                  <a:lnTo>
                    <a:pt x="324" y="1595"/>
                  </a:lnTo>
                  <a:lnTo>
                    <a:pt x="330" y="1631"/>
                  </a:lnTo>
                  <a:lnTo>
                    <a:pt x="336" y="1668"/>
                  </a:lnTo>
                  <a:lnTo>
                    <a:pt x="338" y="1723"/>
                  </a:lnTo>
                  <a:lnTo>
                    <a:pt x="320" y="1734"/>
                  </a:lnTo>
                  <a:lnTo>
                    <a:pt x="288" y="1737"/>
                  </a:lnTo>
                  <a:lnTo>
                    <a:pt x="266" y="1734"/>
                  </a:lnTo>
                  <a:lnTo>
                    <a:pt x="265" y="1721"/>
                  </a:lnTo>
                  <a:lnTo>
                    <a:pt x="260" y="1701"/>
                  </a:lnTo>
                  <a:lnTo>
                    <a:pt x="253" y="1692"/>
                  </a:lnTo>
                  <a:lnTo>
                    <a:pt x="243" y="1730"/>
                  </a:lnTo>
                  <a:lnTo>
                    <a:pt x="230" y="1746"/>
                  </a:lnTo>
                  <a:lnTo>
                    <a:pt x="214" y="1761"/>
                  </a:lnTo>
                  <a:lnTo>
                    <a:pt x="187" y="1777"/>
                  </a:lnTo>
                  <a:lnTo>
                    <a:pt x="61" y="1775"/>
                  </a:lnTo>
                  <a:lnTo>
                    <a:pt x="56" y="1749"/>
                  </a:lnTo>
                  <a:lnTo>
                    <a:pt x="63" y="1713"/>
                  </a:lnTo>
                  <a:lnTo>
                    <a:pt x="66" y="1705"/>
                  </a:lnTo>
                  <a:lnTo>
                    <a:pt x="70" y="1688"/>
                  </a:lnTo>
                  <a:lnTo>
                    <a:pt x="83" y="1669"/>
                  </a:lnTo>
                  <a:lnTo>
                    <a:pt x="103" y="1647"/>
                  </a:lnTo>
                  <a:lnTo>
                    <a:pt x="122" y="1631"/>
                  </a:lnTo>
                  <a:lnTo>
                    <a:pt x="138" y="1617"/>
                  </a:lnTo>
                  <a:lnTo>
                    <a:pt x="146" y="1601"/>
                  </a:lnTo>
                  <a:lnTo>
                    <a:pt x="160" y="1587"/>
                  </a:lnTo>
                  <a:lnTo>
                    <a:pt x="169" y="1569"/>
                  </a:lnTo>
                  <a:lnTo>
                    <a:pt x="173" y="1552"/>
                  </a:lnTo>
                  <a:lnTo>
                    <a:pt x="173" y="1535"/>
                  </a:lnTo>
                  <a:lnTo>
                    <a:pt x="173" y="1487"/>
                  </a:lnTo>
                  <a:lnTo>
                    <a:pt x="173" y="1424"/>
                  </a:lnTo>
                  <a:lnTo>
                    <a:pt x="173" y="1376"/>
                  </a:lnTo>
                  <a:lnTo>
                    <a:pt x="173" y="1342"/>
                  </a:lnTo>
                  <a:lnTo>
                    <a:pt x="173" y="1293"/>
                  </a:lnTo>
                  <a:lnTo>
                    <a:pt x="173" y="1261"/>
                  </a:lnTo>
                  <a:lnTo>
                    <a:pt x="159" y="1263"/>
                  </a:lnTo>
                  <a:lnTo>
                    <a:pt x="138" y="1259"/>
                  </a:lnTo>
                  <a:lnTo>
                    <a:pt x="124" y="1237"/>
                  </a:lnTo>
                  <a:lnTo>
                    <a:pt x="116" y="1214"/>
                  </a:lnTo>
                  <a:lnTo>
                    <a:pt x="113" y="1175"/>
                  </a:lnTo>
                  <a:lnTo>
                    <a:pt x="116" y="1137"/>
                  </a:lnTo>
                  <a:lnTo>
                    <a:pt x="131" y="1077"/>
                  </a:lnTo>
                  <a:lnTo>
                    <a:pt x="146" y="1035"/>
                  </a:lnTo>
                  <a:lnTo>
                    <a:pt x="159" y="996"/>
                  </a:lnTo>
                  <a:lnTo>
                    <a:pt x="173" y="939"/>
                  </a:lnTo>
                  <a:lnTo>
                    <a:pt x="187" y="890"/>
                  </a:lnTo>
                  <a:lnTo>
                    <a:pt x="194" y="852"/>
                  </a:lnTo>
                  <a:lnTo>
                    <a:pt x="200" y="816"/>
                  </a:lnTo>
                  <a:lnTo>
                    <a:pt x="208" y="780"/>
                  </a:lnTo>
                  <a:lnTo>
                    <a:pt x="208" y="749"/>
                  </a:lnTo>
                  <a:lnTo>
                    <a:pt x="196" y="713"/>
                  </a:lnTo>
                  <a:lnTo>
                    <a:pt x="187" y="681"/>
                  </a:lnTo>
                  <a:lnTo>
                    <a:pt x="175" y="653"/>
                  </a:lnTo>
                  <a:lnTo>
                    <a:pt x="164" y="654"/>
                  </a:lnTo>
                  <a:lnTo>
                    <a:pt x="146" y="648"/>
                  </a:lnTo>
                  <a:lnTo>
                    <a:pt x="124" y="609"/>
                  </a:lnTo>
                  <a:lnTo>
                    <a:pt x="116" y="578"/>
                  </a:lnTo>
                  <a:lnTo>
                    <a:pt x="114" y="542"/>
                  </a:lnTo>
                  <a:lnTo>
                    <a:pt x="116" y="519"/>
                  </a:lnTo>
                  <a:lnTo>
                    <a:pt x="122" y="490"/>
                  </a:lnTo>
                  <a:lnTo>
                    <a:pt x="131" y="437"/>
                  </a:lnTo>
                  <a:lnTo>
                    <a:pt x="146" y="406"/>
                  </a:lnTo>
                  <a:lnTo>
                    <a:pt x="146" y="389"/>
                  </a:lnTo>
                  <a:lnTo>
                    <a:pt x="118" y="389"/>
                  </a:lnTo>
                  <a:lnTo>
                    <a:pt x="95" y="380"/>
                  </a:lnTo>
                  <a:lnTo>
                    <a:pt x="66" y="364"/>
                  </a:lnTo>
                  <a:lnTo>
                    <a:pt x="37" y="344"/>
                  </a:lnTo>
                  <a:lnTo>
                    <a:pt x="16" y="318"/>
                  </a:lnTo>
                  <a:lnTo>
                    <a:pt x="6" y="291"/>
                  </a:lnTo>
                  <a:lnTo>
                    <a:pt x="2" y="270"/>
                  </a:lnTo>
                  <a:lnTo>
                    <a:pt x="0" y="231"/>
                  </a:lnTo>
                  <a:lnTo>
                    <a:pt x="0" y="186"/>
                  </a:lnTo>
                  <a:lnTo>
                    <a:pt x="2" y="167"/>
                  </a:lnTo>
                  <a:lnTo>
                    <a:pt x="14" y="146"/>
                  </a:lnTo>
                  <a:lnTo>
                    <a:pt x="19" y="116"/>
                  </a:lnTo>
                  <a:lnTo>
                    <a:pt x="31" y="82"/>
                  </a:lnTo>
                  <a:lnTo>
                    <a:pt x="39" y="66"/>
                  </a:lnTo>
                  <a:lnTo>
                    <a:pt x="49" y="46"/>
                  </a:lnTo>
                  <a:lnTo>
                    <a:pt x="61" y="27"/>
                  </a:lnTo>
                  <a:lnTo>
                    <a:pt x="77" y="0"/>
                  </a:lnTo>
                  <a:lnTo>
                    <a:pt x="480" y="471"/>
                  </a:lnTo>
                  <a:close/>
                </a:path>
              </a:pathLst>
            </a:custGeom>
            <a:solidFill>
              <a:srgbClr val="404000"/>
            </a:solidFill>
            <a:ln w="0">
              <a:solidFill>
                <a:srgbClr val="000000"/>
              </a:solidFill>
              <a:prstDash val="solid"/>
              <a:round/>
              <a:headEnd/>
              <a:tailEnd/>
            </a:ln>
          </p:spPr>
          <p:txBody>
            <a:bodyPr/>
            <a:lstStyle/>
            <a:p>
              <a:endParaRPr lang="en-US"/>
            </a:p>
          </p:txBody>
        </p:sp>
        <p:sp>
          <p:nvSpPr>
            <p:cNvPr id="166942" name="Freeform 9"/>
            <p:cNvSpPr>
              <a:spLocks/>
            </p:cNvSpPr>
            <p:nvPr/>
          </p:nvSpPr>
          <p:spPr bwMode="auto">
            <a:xfrm>
              <a:off x="5283" y="1458"/>
              <a:ext cx="83" cy="20"/>
            </a:xfrm>
            <a:custGeom>
              <a:avLst/>
              <a:gdLst>
                <a:gd name="T0" fmla="*/ 17 w 412"/>
                <a:gd name="T1" fmla="*/ 4 h 99"/>
                <a:gd name="T2" fmla="*/ 16 w 412"/>
                <a:gd name="T3" fmla="*/ 3 h 99"/>
                <a:gd name="T4" fmla="*/ 16 w 412"/>
                <a:gd name="T5" fmla="*/ 3 h 99"/>
                <a:gd name="T6" fmla="*/ 16 w 412"/>
                <a:gd name="T7" fmla="*/ 3 h 99"/>
                <a:gd name="T8" fmla="*/ 15 w 412"/>
                <a:gd name="T9" fmla="*/ 3 h 99"/>
                <a:gd name="T10" fmla="*/ 15 w 412"/>
                <a:gd name="T11" fmla="*/ 3 h 99"/>
                <a:gd name="T12" fmla="*/ 15 w 412"/>
                <a:gd name="T13" fmla="*/ 2 h 99"/>
                <a:gd name="T14" fmla="*/ 14 w 412"/>
                <a:gd name="T15" fmla="*/ 2 h 99"/>
                <a:gd name="T16" fmla="*/ 14 w 412"/>
                <a:gd name="T17" fmla="*/ 2 h 99"/>
                <a:gd name="T18" fmla="*/ 14 w 412"/>
                <a:gd name="T19" fmla="*/ 2 h 99"/>
                <a:gd name="T20" fmla="*/ 13 w 412"/>
                <a:gd name="T21" fmla="*/ 1 h 99"/>
                <a:gd name="T22" fmla="*/ 13 w 412"/>
                <a:gd name="T23" fmla="*/ 1 h 99"/>
                <a:gd name="T24" fmla="*/ 13 w 412"/>
                <a:gd name="T25" fmla="*/ 1 h 99"/>
                <a:gd name="T26" fmla="*/ 12 w 412"/>
                <a:gd name="T27" fmla="*/ 1 h 99"/>
                <a:gd name="T28" fmla="*/ 12 w 412"/>
                <a:gd name="T29" fmla="*/ 0 h 99"/>
                <a:gd name="T30" fmla="*/ 11 w 412"/>
                <a:gd name="T31" fmla="*/ 0 h 99"/>
                <a:gd name="T32" fmla="*/ 11 w 412"/>
                <a:gd name="T33" fmla="*/ 0 h 99"/>
                <a:gd name="T34" fmla="*/ 8 w 412"/>
                <a:gd name="T35" fmla="*/ 0 h 99"/>
                <a:gd name="T36" fmla="*/ 7 w 412"/>
                <a:gd name="T37" fmla="*/ 0 h 99"/>
                <a:gd name="T38" fmla="*/ 7 w 412"/>
                <a:gd name="T39" fmla="*/ 0 h 99"/>
                <a:gd name="T40" fmla="*/ 6 w 412"/>
                <a:gd name="T41" fmla="*/ 1 h 99"/>
                <a:gd name="T42" fmla="*/ 6 w 412"/>
                <a:gd name="T43" fmla="*/ 1 h 99"/>
                <a:gd name="T44" fmla="*/ 5 w 412"/>
                <a:gd name="T45" fmla="*/ 1 h 99"/>
                <a:gd name="T46" fmla="*/ 5 w 412"/>
                <a:gd name="T47" fmla="*/ 1 h 99"/>
                <a:gd name="T48" fmla="*/ 4 w 412"/>
                <a:gd name="T49" fmla="*/ 2 h 99"/>
                <a:gd name="T50" fmla="*/ 4 w 412"/>
                <a:gd name="T51" fmla="*/ 2 h 99"/>
                <a:gd name="T52" fmla="*/ 3 w 412"/>
                <a:gd name="T53" fmla="*/ 2 h 99"/>
                <a:gd name="T54" fmla="*/ 3 w 412"/>
                <a:gd name="T55" fmla="*/ 2 h 99"/>
                <a:gd name="T56" fmla="*/ 2 w 412"/>
                <a:gd name="T57" fmla="*/ 3 h 99"/>
                <a:gd name="T58" fmla="*/ 2 w 412"/>
                <a:gd name="T59" fmla="*/ 3 h 99"/>
                <a:gd name="T60" fmla="*/ 1 w 412"/>
                <a:gd name="T61" fmla="*/ 3 h 99"/>
                <a:gd name="T62" fmla="*/ 1 w 412"/>
                <a:gd name="T63" fmla="*/ 3 h 99"/>
                <a:gd name="T64" fmla="*/ 1 w 412"/>
                <a:gd name="T65" fmla="*/ 4 h 99"/>
                <a:gd name="T66" fmla="*/ 1 w 412"/>
                <a:gd name="T67" fmla="*/ 4 h 99"/>
                <a:gd name="T68" fmla="*/ 1 w 412"/>
                <a:gd name="T69" fmla="*/ 4 h 99"/>
                <a:gd name="T70" fmla="*/ 1 w 412"/>
                <a:gd name="T71" fmla="*/ 4 h 99"/>
                <a:gd name="T72" fmla="*/ 0 w 412"/>
                <a:gd name="T73" fmla="*/ 4 h 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12" h="99">
                  <a:moveTo>
                    <a:pt x="412" y="90"/>
                  </a:moveTo>
                  <a:lnTo>
                    <a:pt x="397" y="86"/>
                  </a:lnTo>
                  <a:lnTo>
                    <a:pt x="394" y="82"/>
                  </a:lnTo>
                  <a:lnTo>
                    <a:pt x="382" y="76"/>
                  </a:lnTo>
                  <a:lnTo>
                    <a:pt x="378" y="68"/>
                  </a:lnTo>
                  <a:lnTo>
                    <a:pt x="368" y="65"/>
                  </a:lnTo>
                  <a:lnTo>
                    <a:pt x="363" y="57"/>
                  </a:lnTo>
                  <a:lnTo>
                    <a:pt x="352" y="53"/>
                  </a:lnTo>
                  <a:lnTo>
                    <a:pt x="347" y="47"/>
                  </a:lnTo>
                  <a:lnTo>
                    <a:pt x="337" y="44"/>
                  </a:lnTo>
                  <a:lnTo>
                    <a:pt x="331" y="33"/>
                  </a:lnTo>
                  <a:lnTo>
                    <a:pt x="321" y="29"/>
                  </a:lnTo>
                  <a:lnTo>
                    <a:pt x="316" y="22"/>
                  </a:lnTo>
                  <a:lnTo>
                    <a:pt x="301" y="18"/>
                  </a:lnTo>
                  <a:lnTo>
                    <a:pt x="294" y="10"/>
                  </a:lnTo>
                  <a:lnTo>
                    <a:pt x="283" y="8"/>
                  </a:lnTo>
                  <a:lnTo>
                    <a:pt x="265" y="0"/>
                  </a:lnTo>
                  <a:lnTo>
                    <a:pt x="202" y="0"/>
                  </a:lnTo>
                  <a:lnTo>
                    <a:pt x="182" y="8"/>
                  </a:lnTo>
                  <a:lnTo>
                    <a:pt x="168" y="10"/>
                  </a:lnTo>
                  <a:lnTo>
                    <a:pt x="160" y="18"/>
                  </a:lnTo>
                  <a:lnTo>
                    <a:pt x="144" y="22"/>
                  </a:lnTo>
                  <a:lnTo>
                    <a:pt x="135" y="29"/>
                  </a:lnTo>
                  <a:lnTo>
                    <a:pt x="115" y="33"/>
                  </a:lnTo>
                  <a:lnTo>
                    <a:pt x="106" y="44"/>
                  </a:lnTo>
                  <a:lnTo>
                    <a:pt x="90" y="47"/>
                  </a:lnTo>
                  <a:lnTo>
                    <a:pt x="82" y="53"/>
                  </a:lnTo>
                  <a:lnTo>
                    <a:pt x="66" y="57"/>
                  </a:lnTo>
                  <a:lnTo>
                    <a:pt x="58" y="65"/>
                  </a:lnTo>
                  <a:lnTo>
                    <a:pt x="42" y="68"/>
                  </a:lnTo>
                  <a:lnTo>
                    <a:pt x="36" y="76"/>
                  </a:lnTo>
                  <a:lnTo>
                    <a:pt x="27" y="80"/>
                  </a:lnTo>
                  <a:lnTo>
                    <a:pt x="22" y="87"/>
                  </a:lnTo>
                  <a:lnTo>
                    <a:pt x="19" y="90"/>
                  </a:lnTo>
                  <a:lnTo>
                    <a:pt x="18" y="92"/>
                  </a:lnTo>
                  <a:lnTo>
                    <a:pt x="13" y="96"/>
                  </a:lnTo>
                  <a:lnTo>
                    <a:pt x="0" y="9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6943" name="Freeform 10"/>
            <p:cNvSpPr>
              <a:spLocks/>
            </p:cNvSpPr>
            <p:nvPr/>
          </p:nvSpPr>
          <p:spPr bwMode="auto">
            <a:xfrm>
              <a:off x="5313" y="1505"/>
              <a:ext cx="26" cy="11"/>
            </a:xfrm>
            <a:custGeom>
              <a:avLst/>
              <a:gdLst>
                <a:gd name="T0" fmla="*/ 0 w 130"/>
                <a:gd name="T1" fmla="*/ 1 h 55"/>
                <a:gd name="T2" fmla="*/ 1 w 130"/>
                <a:gd name="T3" fmla="*/ 1 h 55"/>
                <a:gd name="T4" fmla="*/ 1 w 130"/>
                <a:gd name="T5" fmla="*/ 2 h 55"/>
                <a:gd name="T6" fmla="*/ 1 w 130"/>
                <a:gd name="T7" fmla="*/ 2 h 55"/>
                <a:gd name="T8" fmla="*/ 2 w 130"/>
                <a:gd name="T9" fmla="*/ 2 h 55"/>
                <a:gd name="T10" fmla="*/ 3 w 130"/>
                <a:gd name="T11" fmla="*/ 2 h 55"/>
                <a:gd name="T12" fmla="*/ 4 w 130"/>
                <a:gd name="T13" fmla="*/ 2 h 55"/>
                <a:gd name="T14" fmla="*/ 4 w 130"/>
                <a:gd name="T15" fmla="*/ 2 h 55"/>
                <a:gd name="T16" fmla="*/ 4 w 130"/>
                <a:gd name="T17" fmla="*/ 1 h 55"/>
                <a:gd name="T18" fmla="*/ 5 w 130"/>
                <a:gd name="T19" fmla="*/ 1 h 55"/>
                <a:gd name="T20" fmla="*/ 5 w 130"/>
                <a:gd name="T21" fmla="*/ 0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0" h="55">
                  <a:moveTo>
                    <a:pt x="0" y="24"/>
                  </a:moveTo>
                  <a:lnTo>
                    <a:pt x="14" y="37"/>
                  </a:lnTo>
                  <a:lnTo>
                    <a:pt x="22" y="45"/>
                  </a:lnTo>
                  <a:lnTo>
                    <a:pt x="29" y="48"/>
                  </a:lnTo>
                  <a:lnTo>
                    <a:pt x="44" y="55"/>
                  </a:lnTo>
                  <a:lnTo>
                    <a:pt x="77" y="55"/>
                  </a:lnTo>
                  <a:lnTo>
                    <a:pt x="92" y="48"/>
                  </a:lnTo>
                  <a:lnTo>
                    <a:pt x="100" y="45"/>
                  </a:lnTo>
                  <a:lnTo>
                    <a:pt x="107" y="36"/>
                  </a:lnTo>
                  <a:lnTo>
                    <a:pt x="116" y="24"/>
                  </a:lnTo>
                  <a:lnTo>
                    <a:pt x="13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6944" name="Freeform 11"/>
            <p:cNvSpPr>
              <a:spLocks/>
            </p:cNvSpPr>
            <p:nvPr/>
          </p:nvSpPr>
          <p:spPr bwMode="auto">
            <a:xfrm>
              <a:off x="5297" y="1531"/>
              <a:ext cx="27" cy="39"/>
            </a:xfrm>
            <a:custGeom>
              <a:avLst/>
              <a:gdLst>
                <a:gd name="T0" fmla="*/ 1 w 131"/>
                <a:gd name="T1" fmla="*/ 0 h 194"/>
                <a:gd name="T2" fmla="*/ 2 w 131"/>
                <a:gd name="T3" fmla="*/ 1 h 194"/>
                <a:gd name="T4" fmla="*/ 2 w 131"/>
                <a:gd name="T5" fmla="*/ 1 h 194"/>
                <a:gd name="T6" fmla="*/ 2 w 131"/>
                <a:gd name="T7" fmla="*/ 2 h 194"/>
                <a:gd name="T8" fmla="*/ 3 w 131"/>
                <a:gd name="T9" fmla="*/ 2 h 194"/>
                <a:gd name="T10" fmla="*/ 3 w 131"/>
                <a:gd name="T11" fmla="*/ 2 h 194"/>
                <a:gd name="T12" fmla="*/ 3 w 131"/>
                <a:gd name="T13" fmla="*/ 3 h 194"/>
                <a:gd name="T14" fmla="*/ 4 w 131"/>
                <a:gd name="T15" fmla="*/ 3 h 194"/>
                <a:gd name="T16" fmla="*/ 4 w 131"/>
                <a:gd name="T17" fmla="*/ 3 h 194"/>
                <a:gd name="T18" fmla="*/ 5 w 131"/>
                <a:gd name="T19" fmla="*/ 4 h 194"/>
                <a:gd name="T20" fmla="*/ 5 w 131"/>
                <a:gd name="T21" fmla="*/ 4 h 194"/>
                <a:gd name="T22" fmla="*/ 6 w 131"/>
                <a:gd name="T23" fmla="*/ 5 h 194"/>
                <a:gd name="T24" fmla="*/ 6 w 131"/>
                <a:gd name="T25" fmla="*/ 7 h 194"/>
                <a:gd name="T26" fmla="*/ 5 w 131"/>
                <a:gd name="T27" fmla="*/ 8 h 194"/>
                <a:gd name="T28" fmla="*/ 5 w 131"/>
                <a:gd name="T29" fmla="*/ 7 h 194"/>
                <a:gd name="T30" fmla="*/ 5 w 131"/>
                <a:gd name="T31" fmla="*/ 7 h 194"/>
                <a:gd name="T32" fmla="*/ 4 w 131"/>
                <a:gd name="T33" fmla="*/ 7 h 194"/>
                <a:gd name="T34" fmla="*/ 4 w 131"/>
                <a:gd name="T35" fmla="*/ 6 h 194"/>
                <a:gd name="T36" fmla="*/ 3 w 131"/>
                <a:gd name="T37" fmla="*/ 6 h 194"/>
                <a:gd name="T38" fmla="*/ 3 w 131"/>
                <a:gd name="T39" fmla="*/ 6 h 194"/>
                <a:gd name="T40" fmla="*/ 3 w 131"/>
                <a:gd name="T41" fmla="*/ 6 h 194"/>
                <a:gd name="T42" fmla="*/ 2 w 131"/>
                <a:gd name="T43" fmla="*/ 5 h 194"/>
                <a:gd name="T44" fmla="*/ 2 w 131"/>
                <a:gd name="T45" fmla="*/ 5 h 194"/>
                <a:gd name="T46" fmla="*/ 1 w 131"/>
                <a:gd name="T47" fmla="*/ 5 h 194"/>
                <a:gd name="T48" fmla="*/ 1 w 131"/>
                <a:gd name="T49" fmla="*/ 4 h 194"/>
                <a:gd name="T50" fmla="*/ 0 w 131"/>
                <a:gd name="T51" fmla="*/ 4 h 19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31" h="194">
                  <a:moveTo>
                    <a:pt x="22" y="0"/>
                  </a:moveTo>
                  <a:lnTo>
                    <a:pt x="38" y="22"/>
                  </a:lnTo>
                  <a:lnTo>
                    <a:pt x="46" y="34"/>
                  </a:lnTo>
                  <a:lnTo>
                    <a:pt x="53" y="46"/>
                  </a:lnTo>
                  <a:lnTo>
                    <a:pt x="61" y="57"/>
                  </a:lnTo>
                  <a:lnTo>
                    <a:pt x="70" y="61"/>
                  </a:lnTo>
                  <a:lnTo>
                    <a:pt x="76" y="69"/>
                  </a:lnTo>
                  <a:lnTo>
                    <a:pt x="84" y="78"/>
                  </a:lnTo>
                  <a:lnTo>
                    <a:pt x="98" y="82"/>
                  </a:lnTo>
                  <a:lnTo>
                    <a:pt x="107" y="91"/>
                  </a:lnTo>
                  <a:lnTo>
                    <a:pt x="117" y="100"/>
                  </a:lnTo>
                  <a:lnTo>
                    <a:pt x="129" y="120"/>
                  </a:lnTo>
                  <a:lnTo>
                    <a:pt x="131" y="186"/>
                  </a:lnTo>
                  <a:lnTo>
                    <a:pt x="124" y="194"/>
                  </a:lnTo>
                  <a:lnTo>
                    <a:pt x="116" y="184"/>
                  </a:lnTo>
                  <a:lnTo>
                    <a:pt x="107" y="180"/>
                  </a:lnTo>
                  <a:lnTo>
                    <a:pt x="100" y="170"/>
                  </a:lnTo>
                  <a:lnTo>
                    <a:pt x="91" y="161"/>
                  </a:lnTo>
                  <a:lnTo>
                    <a:pt x="79" y="158"/>
                  </a:lnTo>
                  <a:lnTo>
                    <a:pt x="70" y="148"/>
                  </a:lnTo>
                  <a:lnTo>
                    <a:pt x="61" y="138"/>
                  </a:lnTo>
                  <a:lnTo>
                    <a:pt x="53" y="127"/>
                  </a:lnTo>
                  <a:lnTo>
                    <a:pt x="40" y="124"/>
                  </a:lnTo>
                  <a:lnTo>
                    <a:pt x="30" y="114"/>
                  </a:lnTo>
                  <a:lnTo>
                    <a:pt x="20" y="104"/>
                  </a:lnTo>
                  <a:lnTo>
                    <a:pt x="0" y="9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6945" name="Freeform 12"/>
            <p:cNvSpPr>
              <a:spLocks/>
            </p:cNvSpPr>
            <p:nvPr/>
          </p:nvSpPr>
          <p:spPr bwMode="auto">
            <a:xfrm>
              <a:off x="5328" y="1531"/>
              <a:ext cx="22" cy="18"/>
            </a:xfrm>
            <a:custGeom>
              <a:avLst/>
              <a:gdLst>
                <a:gd name="T0" fmla="*/ 0 w 110"/>
                <a:gd name="T1" fmla="*/ 4 h 91"/>
                <a:gd name="T2" fmla="*/ 1 w 110"/>
                <a:gd name="T3" fmla="*/ 3 h 91"/>
                <a:gd name="T4" fmla="*/ 1 w 110"/>
                <a:gd name="T5" fmla="*/ 3 h 91"/>
                <a:gd name="T6" fmla="*/ 1 w 110"/>
                <a:gd name="T7" fmla="*/ 3 h 91"/>
                <a:gd name="T8" fmla="*/ 2 w 110"/>
                <a:gd name="T9" fmla="*/ 2 h 91"/>
                <a:gd name="T10" fmla="*/ 2 w 110"/>
                <a:gd name="T11" fmla="*/ 2 h 91"/>
                <a:gd name="T12" fmla="*/ 2 w 110"/>
                <a:gd name="T13" fmla="*/ 2 h 91"/>
                <a:gd name="T14" fmla="*/ 3 w 110"/>
                <a:gd name="T15" fmla="*/ 2 h 91"/>
                <a:gd name="T16" fmla="*/ 3 w 110"/>
                <a:gd name="T17" fmla="*/ 1 h 91"/>
                <a:gd name="T18" fmla="*/ 3 w 110"/>
                <a:gd name="T19" fmla="*/ 1 h 91"/>
                <a:gd name="T20" fmla="*/ 3 w 110"/>
                <a:gd name="T21" fmla="*/ 1 h 91"/>
                <a:gd name="T22" fmla="*/ 4 w 110"/>
                <a:gd name="T23" fmla="*/ 1 h 91"/>
                <a:gd name="T24" fmla="*/ 4 w 110"/>
                <a:gd name="T25" fmla="*/ 0 h 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91">
                  <a:moveTo>
                    <a:pt x="0" y="91"/>
                  </a:moveTo>
                  <a:lnTo>
                    <a:pt x="18" y="78"/>
                  </a:lnTo>
                  <a:lnTo>
                    <a:pt x="26" y="70"/>
                  </a:lnTo>
                  <a:lnTo>
                    <a:pt x="32" y="67"/>
                  </a:lnTo>
                  <a:lnTo>
                    <a:pt x="42" y="61"/>
                  </a:lnTo>
                  <a:lnTo>
                    <a:pt x="49" y="56"/>
                  </a:lnTo>
                  <a:lnTo>
                    <a:pt x="55" y="49"/>
                  </a:lnTo>
                  <a:lnTo>
                    <a:pt x="63" y="45"/>
                  </a:lnTo>
                  <a:lnTo>
                    <a:pt x="72" y="36"/>
                  </a:lnTo>
                  <a:lnTo>
                    <a:pt x="79" y="33"/>
                  </a:lnTo>
                  <a:lnTo>
                    <a:pt x="87" y="25"/>
                  </a:lnTo>
                  <a:lnTo>
                    <a:pt x="95" y="19"/>
                  </a:lnTo>
                  <a:lnTo>
                    <a:pt x="11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6946" name="Freeform 13"/>
            <p:cNvSpPr>
              <a:spLocks/>
            </p:cNvSpPr>
            <p:nvPr/>
          </p:nvSpPr>
          <p:spPr bwMode="auto">
            <a:xfrm>
              <a:off x="5328" y="1538"/>
              <a:ext cx="28" cy="27"/>
            </a:xfrm>
            <a:custGeom>
              <a:avLst/>
              <a:gdLst>
                <a:gd name="T0" fmla="*/ 0 w 140"/>
                <a:gd name="T1" fmla="*/ 2 h 137"/>
                <a:gd name="T2" fmla="*/ 0 w 140"/>
                <a:gd name="T3" fmla="*/ 5 h 137"/>
                <a:gd name="T4" fmla="*/ 0 w 140"/>
                <a:gd name="T5" fmla="*/ 5 h 137"/>
                <a:gd name="T6" fmla="*/ 1 w 140"/>
                <a:gd name="T7" fmla="*/ 5 h 137"/>
                <a:gd name="T8" fmla="*/ 1 w 140"/>
                <a:gd name="T9" fmla="*/ 5 h 137"/>
                <a:gd name="T10" fmla="*/ 1 w 140"/>
                <a:gd name="T11" fmla="*/ 4 h 137"/>
                <a:gd name="T12" fmla="*/ 2 w 140"/>
                <a:gd name="T13" fmla="*/ 4 h 137"/>
                <a:gd name="T14" fmla="*/ 2 w 140"/>
                <a:gd name="T15" fmla="*/ 4 h 137"/>
                <a:gd name="T16" fmla="*/ 2 w 140"/>
                <a:gd name="T17" fmla="*/ 4 h 137"/>
                <a:gd name="T18" fmla="*/ 3 w 140"/>
                <a:gd name="T19" fmla="*/ 4 h 137"/>
                <a:gd name="T20" fmla="*/ 3 w 140"/>
                <a:gd name="T21" fmla="*/ 3 h 137"/>
                <a:gd name="T22" fmla="*/ 3 w 140"/>
                <a:gd name="T23" fmla="*/ 3 h 137"/>
                <a:gd name="T24" fmla="*/ 4 w 140"/>
                <a:gd name="T25" fmla="*/ 2 h 137"/>
                <a:gd name="T26" fmla="*/ 4 w 140"/>
                <a:gd name="T27" fmla="*/ 2 h 137"/>
                <a:gd name="T28" fmla="*/ 4 w 140"/>
                <a:gd name="T29" fmla="*/ 2 h 137"/>
                <a:gd name="T30" fmla="*/ 5 w 140"/>
                <a:gd name="T31" fmla="*/ 1 h 137"/>
                <a:gd name="T32" fmla="*/ 5 w 140"/>
                <a:gd name="T33" fmla="*/ 1 h 137"/>
                <a:gd name="T34" fmla="*/ 6 w 140"/>
                <a:gd name="T35" fmla="*/ 0 h 13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0" h="137">
                  <a:moveTo>
                    <a:pt x="0" y="56"/>
                  </a:moveTo>
                  <a:lnTo>
                    <a:pt x="3" y="133"/>
                  </a:lnTo>
                  <a:lnTo>
                    <a:pt x="8" y="137"/>
                  </a:lnTo>
                  <a:lnTo>
                    <a:pt x="16" y="126"/>
                  </a:lnTo>
                  <a:lnTo>
                    <a:pt x="25" y="116"/>
                  </a:lnTo>
                  <a:lnTo>
                    <a:pt x="32" y="111"/>
                  </a:lnTo>
                  <a:lnTo>
                    <a:pt x="41" y="105"/>
                  </a:lnTo>
                  <a:lnTo>
                    <a:pt x="54" y="101"/>
                  </a:lnTo>
                  <a:lnTo>
                    <a:pt x="62" y="93"/>
                  </a:lnTo>
                  <a:lnTo>
                    <a:pt x="71" y="90"/>
                  </a:lnTo>
                  <a:lnTo>
                    <a:pt x="78" y="80"/>
                  </a:lnTo>
                  <a:lnTo>
                    <a:pt x="86" y="68"/>
                  </a:lnTo>
                  <a:lnTo>
                    <a:pt x="94" y="59"/>
                  </a:lnTo>
                  <a:lnTo>
                    <a:pt x="101" y="56"/>
                  </a:lnTo>
                  <a:lnTo>
                    <a:pt x="109" y="46"/>
                  </a:lnTo>
                  <a:lnTo>
                    <a:pt x="117" y="35"/>
                  </a:lnTo>
                  <a:lnTo>
                    <a:pt x="126" y="24"/>
                  </a:lnTo>
                  <a:lnTo>
                    <a:pt x="14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6947" name="Freeform 14"/>
            <p:cNvSpPr>
              <a:spLocks/>
            </p:cNvSpPr>
            <p:nvPr/>
          </p:nvSpPr>
          <p:spPr bwMode="auto">
            <a:xfrm>
              <a:off x="5381" y="1546"/>
              <a:ext cx="10" cy="5"/>
            </a:xfrm>
            <a:custGeom>
              <a:avLst/>
              <a:gdLst>
                <a:gd name="T0" fmla="*/ 0 w 46"/>
                <a:gd name="T1" fmla="*/ 0 h 22"/>
                <a:gd name="T2" fmla="*/ 1 w 46"/>
                <a:gd name="T3" fmla="*/ 0 h 22"/>
                <a:gd name="T4" fmla="*/ 1 w 46"/>
                <a:gd name="T5" fmla="*/ 1 h 22"/>
                <a:gd name="T6" fmla="*/ 1 w 46"/>
                <a:gd name="T7" fmla="*/ 1 h 22"/>
                <a:gd name="T8" fmla="*/ 2 w 46"/>
                <a:gd name="T9" fmla="*/ 1 h 22"/>
                <a:gd name="T10" fmla="*/ 2 w 46"/>
                <a:gd name="T11" fmla="*/ 1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 h="22">
                  <a:moveTo>
                    <a:pt x="0" y="0"/>
                  </a:moveTo>
                  <a:lnTo>
                    <a:pt x="13" y="10"/>
                  </a:lnTo>
                  <a:lnTo>
                    <a:pt x="14" y="11"/>
                  </a:lnTo>
                  <a:lnTo>
                    <a:pt x="23" y="16"/>
                  </a:lnTo>
                  <a:lnTo>
                    <a:pt x="30" y="20"/>
                  </a:lnTo>
                  <a:lnTo>
                    <a:pt x="46" y="2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6948" name="Freeform 15"/>
            <p:cNvSpPr>
              <a:spLocks/>
            </p:cNvSpPr>
            <p:nvPr/>
          </p:nvSpPr>
          <p:spPr bwMode="auto">
            <a:xfrm>
              <a:off x="5266" y="1572"/>
              <a:ext cx="68" cy="173"/>
            </a:xfrm>
            <a:custGeom>
              <a:avLst/>
              <a:gdLst>
                <a:gd name="T0" fmla="*/ 12 w 342"/>
                <a:gd name="T1" fmla="*/ 0 h 867"/>
                <a:gd name="T2" fmla="*/ 13 w 342"/>
                <a:gd name="T3" fmla="*/ 8 h 867"/>
                <a:gd name="T4" fmla="*/ 13 w 342"/>
                <a:gd name="T5" fmla="*/ 9 h 867"/>
                <a:gd name="T6" fmla="*/ 13 w 342"/>
                <a:gd name="T7" fmla="*/ 10 h 867"/>
                <a:gd name="T8" fmla="*/ 13 w 342"/>
                <a:gd name="T9" fmla="*/ 10 h 867"/>
                <a:gd name="T10" fmla="*/ 13 w 342"/>
                <a:gd name="T11" fmla="*/ 10 h 867"/>
                <a:gd name="T12" fmla="*/ 14 w 342"/>
                <a:gd name="T13" fmla="*/ 11 h 867"/>
                <a:gd name="T14" fmla="*/ 14 w 342"/>
                <a:gd name="T15" fmla="*/ 15 h 867"/>
                <a:gd name="T16" fmla="*/ 13 w 342"/>
                <a:gd name="T17" fmla="*/ 16 h 867"/>
                <a:gd name="T18" fmla="*/ 13 w 342"/>
                <a:gd name="T19" fmla="*/ 16 h 867"/>
                <a:gd name="T20" fmla="*/ 13 w 342"/>
                <a:gd name="T21" fmla="*/ 17 h 867"/>
                <a:gd name="T22" fmla="*/ 13 w 342"/>
                <a:gd name="T23" fmla="*/ 20 h 867"/>
                <a:gd name="T24" fmla="*/ 13 w 342"/>
                <a:gd name="T25" fmla="*/ 23 h 867"/>
                <a:gd name="T26" fmla="*/ 13 w 342"/>
                <a:gd name="T27" fmla="*/ 28 h 867"/>
                <a:gd name="T28" fmla="*/ 13 w 342"/>
                <a:gd name="T29" fmla="*/ 32 h 867"/>
                <a:gd name="T30" fmla="*/ 12 w 342"/>
                <a:gd name="T31" fmla="*/ 34 h 867"/>
                <a:gd name="T32" fmla="*/ 12 w 342"/>
                <a:gd name="T33" fmla="*/ 35 h 867"/>
                <a:gd name="T34" fmla="*/ 11 w 342"/>
                <a:gd name="T35" fmla="*/ 34 h 867"/>
                <a:gd name="T36" fmla="*/ 11 w 342"/>
                <a:gd name="T37" fmla="*/ 34 h 867"/>
                <a:gd name="T38" fmla="*/ 10 w 342"/>
                <a:gd name="T39" fmla="*/ 34 h 867"/>
                <a:gd name="T40" fmla="*/ 6 w 342"/>
                <a:gd name="T41" fmla="*/ 34 h 867"/>
                <a:gd name="T42" fmla="*/ 5 w 342"/>
                <a:gd name="T43" fmla="*/ 34 h 867"/>
                <a:gd name="T44" fmla="*/ 2 w 342"/>
                <a:gd name="T45" fmla="*/ 34 h 867"/>
                <a:gd name="T46" fmla="*/ 1 w 342"/>
                <a:gd name="T47" fmla="*/ 34 h 867"/>
                <a:gd name="T48" fmla="*/ 0 w 342"/>
                <a:gd name="T49" fmla="*/ 34 h 86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42" h="867">
                  <a:moveTo>
                    <a:pt x="310" y="0"/>
                  </a:moveTo>
                  <a:lnTo>
                    <a:pt x="315" y="190"/>
                  </a:lnTo>
                  <a:lnTo>
                    <a:pt x="324" y="224"/>
                  </a:lnTo>
                  <a:lnTo>
                    <a:pt x="328" y="245"/>
                  </a:lnTo>
                  <a:lnTo>
                    <a:pt x="334" y="253"/>
                  </a:lnTo>
                  <a:lnTo>
                    <a:pt x="336" y="261"/>
                  </a:lnTo>
                  <a:lnTo>
                    <a:pt x="342" y="285"/>
                  </a:lnTo>
                  <a:lnTo>
                    <a:pt x="342" y="369"/>
                  </a:lnTo>
                  <a:lnTo>
                    <a:pt x="336" y="390"/>
                  </a:lnTo>
                  <a:lnTo>
                    <a:pt x="334" y="398"/>
                  </a:lnTo>
                  <a:lnTo>
                    <a:pt x="328" y="420"/>
                  </a:lnTo>
                  <a:lnTo>
                    <a:pt x="328" y="497"/>
                  </a:lnTo>
                  <a:lnTo>
                    <a:pt x="334" y="575"/>
                  </a:lnTo>
                  <a:lnTo>
                    <a:pt x="333" y="692"/>
                  </a:lnTo>
                  <a:lnTo>
                    <a:pt x="326" y="811"/>
                  </a:lnTo>
                  <a:lnTo>
                    <a:pt x="308" y="861"/>
                  </a:lnTo>
                  <a:lnTo>
                    <a:pt x="290" y="867"/>
                  </a:lnTo>
                  <a:lnTo>
                    <a:pt x="280" y="862"/>
                  </a:lnTo>
                  <a:lnTo>
                    <a:pt x="274" y="857"/>
                  </a:lnTo>
                  <a:lnTo>
                    <a:pt x="250" y="851"/>
                  </a:lnTo>
                  <a:lnTo>
                    <a:pt x="162" y="851"/>
                  </a:lnTo>
                  <a:lnTo>
                    <a:pt x="122" y="857"/>
                  </a:lnTo>
                  <a:lnTo>
                    <a:pt x="48" y="857"/>
                  </a:lnTo>
                  <a:lnTo>
                    <a:pt x="28" y="851"/>
                  </a:lnTo>
                  <a:lnTo>
                    <a:pt x="0" y="84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6949" name="Freeform 16"/>
            <p:cNvSpPr>
              <a:spLocks/>
            </p:cNvSpPr>
            <p:nvPr/>
          </p:nvSpPr>
          <p:spPr bwMode="auto">
            <a:xfrm>
              <a:off x="5336" y="1670"/>
              <a:ext cx="70" cy="75"/>
            </a:xfrm>
            <a:custGeom>
              <a:avLst/>
              <a:gdLst>
                <a:gd name="T0" fmla="*/ 0 w 349"/>
                <a:gd name="T1" fmla="*/ 14 h 374"/>
                <a:gd name="T2" fmla="*/ 5 w 349"/>
                <a:gd name="T3" fmla="*/ 14 h 374"/>
                <a:gd name="T4" fmla="*/ 6 w 349"/>
                <a:gd name="T5" fmla="*/ 15 h 374"/>
                <a:gd name="T6" fmla="*/ 8 w 349"/>
                <a:gd name="T7" fmla="*/ 15 h 374"/>
                <a:gd name="T8" fmla="*/ 9 w 349"/>
                <a:gd name="T9" fmla="*/ 15 h 374"/>
                <a:gd name="T10" fmla="*/ 11 w 349"/>
                <a:gd name="T11" fmla="*/ 15 h 374"/>
                <a:gd name="T12" fmla="*/ 12 w 349"/>
                <a:gd name="T13" fmla="*/ 15 h 374"/>
                <a:gd name="T14" fmla="*/ 13 w 349"/>
                <a:gd name="T15" fmla="*/ 14 h 374"/>
                <a:gd name="T16" fmla="*/ 13 w 349"/>
                <a:gd name="T17" fmla="*/ 13 h 374"/>
                <a:gd name="T18" fmla="*/ 13 w 349"/>
                <a:gd name="T19" fmla="*/ 11 h 374"/>
                <a:gd name="T20" fmla="*/ 13 w 349"/>
                <a:gd name="T21" fmla="*/ 5 h 374"/>
                <a:gd name="T22" fmla="*/ 14 w 349"/>
                <a:gd name="T23" fmla="*/ 3 h 374"/>
                <a:gd name="T24" fmla="*/ 14 w 349"/>
                <a:gd name="T25" fmla="*/ 1 h 374"/>
                <a:gd name="T26" fmla="*/ 14 w 349"/>
                <a:gd name="T27" fmla="*/ 0 h 374"/>
                <a:gd name="T28" fmla="*/ 14 w 349"/>
                <a:gd name="T29" fmla="*/ 0 h 37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49" h="374">
                  <a:moveTo>
                    <a:pt x="0" y="355"/>
                  </a:moveTo>
                  <a:lnTo>
                    <a:pt x="130" y="358"/>
                  </a:lnTo>
                  <a:lnTo>
                    <a:pt x="158" y="364"/>
                  </a:lnTo>
                  <a:lnTo>
                    <a:pt x="199" y="369"/>
                  </a:lnTo>
                  <a:lnTo>
                    <a:pt x="222" y="374"/>
                  </a:lnTo>
                  <a:lnTo>
                    <a:pt x="274" y="374"/>
                  </a:lnTo>
                  <a:lnTo>
                    <a:pt x="294" y="369"/>
                  </a:lnTo>
                  <a:lnTo>
                    <a:pt x="320" y="356"/>
                  </a:lnTo>
                  <a:lnTo>
                    <a:pt x="328" y="319"/>
                  </a:lnTo>
                  <a:lnTo>
                    <a:pt x="333" y="273"/>
                  </a:lnTo>
                  <a:lnTo>
                    <a:pt x="335" y="127"/>
                  </a:lnTo>
                  <a:lnTo>
                    <a:pt x="340" y="77"/>
                  </a:lnTo>
                  <a:lnTo>
                    <a:pt x="343" y="25"/>
                  </a:lnTo>
                  <a:lnTo>
                    <a:pt x="346" y="12"/>
                  </a:lnTo>
                  <a:lnTo>
                    <a:pt x="34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6950" name="Freeform 17"/>
            <p:cNvSpPr>
              <a:spLocks/>
            </p:cNvSpPr>
            <p:nvPr/>
          </p:nvSpPr>
          <p:spPr bwMode="auto">
            <a:xfrm>
              <a:off x="5350" y="2023"/>
              <a:ext cx="30" cy="1"/>
            </a:xfrm>
            <a:custGeom>
              <a:avLst/>
              <a:gdLst>
                <a:gd name="T0" fmla="*/ 6 w 147"/>
                <a:gd name="T1" fmla="*/ 0 h 1"/>
                <a:gd name="T2" fmla="*/ 4 w 147"/>
                <a:gd name="T3" fmla="*/ 0 h 1"/>
                <a:gd name="T4" fmla="*/ 0 w 147"/>
                <a:gd name="T5" fmla="*/ 0 h 1"/>
                <a:gd name="T6" fmla="*/ 0 60000 65536"/>
                <a:gd name="T7" fmla="*/ 0 60000 65536"/>
                <a:gd name="T8" fmla="*/ 0 60000 65536"/>
              </a:gdLst>
              <a:ahLst/>
              <a:cxnLst>
                <a:cxn ang="T6">
                  <a:pos x="T0" y="T1"/>
                </a:cxn>
                <a:cxn ang="T7">
                  <a:pos x="T2" y="T3"/>
                </a:cxn>
                <a:cxn ang="T8">
                  <a:pos x="T4" y="T5"/>
                </a:cxn>
              </a:cxnLst>
              <a:rect l="0" t="0" r="r" b="b"/>
              <a:pathLst>
                <a:path w="147" h="1">
                  <a:moveTo>
                    <a:pt x="147" y="0"/>
                  </a:moveTo>
                  <a:lnTo>
                    <a:pt x="110"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6951" name="Freeform 18"/>
            <p:cNvSpPr>
              <a:spLocks/>
            </p:cNvSpPr>
            <p:nvPr/>
          </p:nvSpPr>
          <p:spPr bwMode="auto">
            <a:xfrm>
              <a:off x="5252" y="2005"/>
              <a:ext cx="28" cy="9"/>
            </a:xfrm>
            <a:custGeom>
              <a:avLst/>
              <a:gdLst>
                <a:gd name="T0" fmla="*/ 6 w 139"/>
                <a:gd name="T1" fmla="*/ 2 h 46"/>
                <a:gd name="T2" fmla="*/ 4 w 139"/>
                <a:gd name="T3" fmla="*/ 2 h 46"/>
                <a:gd name="T4" fmla="*/ 4 w 139"/>
                <a:gd name="T5" fmla="*/ 1 h 46"/>
                <a:gd name="T6" fmla="*/ 3 w 139"/>
                <a:gd name="T7" fmla="*/ 1 h 46"/>
                <a:gd name="T8" fmla="*/ 2 w 139"/>
                <a:gd name="T9" fmla="*/ 1 h 46"/>
                <a:gd name="T10" fmla="*/ 1 w 139"/>
                <a:gd name="T11" fmla="*/ 1 h 46"/>
                <a:gd name="T12" fmla="*/ 1 w 139"/>
                <a:gd name="T13" fmla="*/ 1 h 46"/>
                <a:gd name="T14" fmla="*/ 1 w 139"/>
                <a:gd name="T15" fmla="*/ 0 h 46"/>
                <a:gd name="T16" fmla="*/ 1 w 139"/>
                <a:gd name="T17" fmla="*/ 0 h 46"/>
                <a:gd name="T18" fmla="*/ 1 w 139"/>
                <a:gd name="T19" fmla="*/ 0 h 46"/>
                <a:gd name="T20" fmla="*/ 0 w 139"/>
                <a:gd name="T21" fmla="*/ 0 h 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46">
                  <a:moveTo>
                    <a:pt x="139" y="46"/>
                  </a:moveTo>
                  <a:lnTo>
                    <a:pt x="98" y="42"/>
                  </a:lnTo>
                  <a:lnTo>
                    <a:pt x="88" y="38"/>
                  </a:lnTo>
                  <a:lnTo>
                    <a:pt x="68" y="32"/>
                  </a:lnTo>
                  <a:lnTo>
                    <a:pt x="59" y="24"/>
                  </a:lnTo>
                  <a:lnTo>
                    <a:pt x="36" y="21"/>
                  </a:lnTo>
                  <a:lnTo>
                    <a:pt x="30" y="14"/>
                  </a:lnTo>
                  <a:lnTo>
                    <a:pt x="26" y="12"/>
                  </a:lnTo>
                  <a:lnTo>
                    <a:pt x="24" y="10"/>
                  </a:lnTo>
                  <a:lnTo>
                    <a:pt x="19" y="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6952" name="Freeform 19"/>
            <p:cNvSpPr>
              <a:spLocks/>
            </p:cNvSpPr>
            <p:nvPr/>
          </p:nvSpPr>
          <p:spPr bwMode="auto">
            <a:xfrm>
              <a:off x="5246" y="1730"/>
              <a:ext cx="12" cy="99"/>
            </a:xfrm>
            <a:custGeom>
              <a:avLst/>
              <a:gdLst>
                <a:gd name="T0" fmla="*/ 0 w 63"/>
                <a:gd name="T1" fmla="*/ 20 h 494"/>
                <a:gd name="T2" fmla="*/ 0 w 63"/>
                <a:gd name="T3" fmla="*/ 19 h 494"/>
                <a:gd name="T4" fmla="*/ 0 w 63"/>
                <a:gd name="T5" fmla="*/ 19 h 494"/>
                <a:gd name="T6" fmla="*/ 1 w 63"/>
                <a:gd name="T7" fmla="*/ 16 h 494"/>
                <a:gd name="T8" fmla="*/ 0 w 63"/>
                <a:gd name="T9" fmla="*/ 15 h 494"/>
                <a:gd name="T10" fmla="*/ 0 w 63"/>
                <a:gd name="T11" fmla="*/ 12 h 494"/>
                <a:gd name="T12" fmla="*/ 1 w 63"/>
                <a:gd name="T13" fmla="*/ 12 h 494"/>
                <a:gd name="T14" fmla="*/ 1 w 63"/>
                <a:gd name="T15" fmla="*/ 12 h 494"/>
                <a:gd name="T16" fmla="*/ 1 w 63"/>
                <a:gd name="T17" fmla="*/ 11 h 494"/>
                <a:gd name="T18" fmla="*/ 1 w 63"/>
                <a:gd name="T19" fmla="*/ 10 h 494"/>
                <a:gd name="T20" fmla="*/ 1 w 63"/>
                <a:gd name="T21" fmla="*/ 9 h 494"/>
                <a:gd name="T22" fmla="*/ 1 w 63"/>
                <a:gd name="T23" fmla="*/ 7 h 494"/>
                <a:gd name="T24" fmla="*/ 2 w 63"/>
                <a:gd name="T25" fmla="*/ 7 h 494"/>
                <a:gd name="T26" fmla="*/ 2 w 63"/>
                <a:gd name="T27" fmla="*/ 5 h 494"/>
                <a:gd name="T28" fmla="*/ 2 w 63"/>
                <a:gd name="T29" fmla="*/ 4 h 494"/>
                <a:gd name="T30" fmla="*/ 2 w 63"/>
                <a:gd name="T31" fmla="*/ 3 h 494"/>
                <a:gd name="T32" fmla="*/ 2 w 63"/>
                <a:gd name="T33" fmla="*/ 2 h 494"/>
                <a:gd name="T34" fmla="*/ 2 w 63"/>
                <a:gd name="T35" fmla="*/ 0 h 4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3" h="494">
                  <a:moveTo>
                    <a:pt x="0" y="494"/>
                  </a:moveTo>
                  <a:lnTo>
                    <a:pt x="5" y="481"/>
                  </a:lnTo>
                  <a:lnTo>
                    <a:pt x="13" y="466"/>
                  </a:lnTo>
                  <a:lnTo>
                    <a:pt x="16" y="396"/>
                  </a:lnTo>
                  <a:lnTo>
                    <a:pt x="10" y="364"/>
                  </a:lnTo>
                  <a:lnTo>
                    <a:pt x="10" y="311"/>
                  </a:lnTo>
                  <a:lnTo>
                    <a:pt x="16" y="297"/>
                  </a:lnTo>
                  <a:lnTo>
                    <a:pt x="18" y="290"/>
                  </a:lnTo>
                  <a:lnTo>
                    <a:pt x="23" y="278"/>
                  </a:lnTo>
                  <a:lnTo>
                    <a:pt x="26" y="239"/>
                  </a:lnTo>
                  <a:lnTo>
                    <a:pt x="32" y="219"/>
                  </a:lnTo>
                  <a:lnTo>
                    <a:pt x="34" y="182"/>
                  </a:lnTo>
                  <a:lnTo>
                    <a:pt x="40" y="163"/>
                  </a:lnTo>
                  <a:lnTo>
                    <a:pt x="43" y="125"/>
                  </a:lnTo>
                  <a:lnTo>
                    <a:pt x="52" y="109"/>
                  </a:lnTo>
                  <a:lnTo>
                    <a:pt x="57" y="77"/>
                  </a:lnTo>
                  <a:lnTo>
                    <a:pt x="61" y="62"/>
                  </a:lnTo>
                  <a:lnTo>
                    <a:pt x="6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6953" name="Freeform 20"/>
            <p:cNvSpPr>
              <a:spLocks/>
            </p:cNvSpPr>
            <p:nvPr/>
          </p:nvSpPr>
          <p:spPr bwMode="auto">
            <a:xfrm>
              <a:off x="5254" y="1622"/>
              <a:ext cx="7" cy="67"/>
            </a:xfrm>
            <a:custGeom>
              <a:avLst/>
              <a:gdLst>
                <a:gd name="T0" fmla="*/ 0 w 37"/>
                <a:gd name="T1" fmla="*/ 13 h 333"/>
                <a:gd name="T2" fmla="*/ 0 w 37"/>
                <a:gd name="T3" fmla="*/ 12 h 333"/>
                <a:gd name="T4" fmla="*/ 0 w 37"/>
                <a:gd name="T5" fmla="*/ 11 h 333"/>
                <a:gd name="T6" fmla="*/ 0 w 37"/>
                <a:gd name="T7" fmla="*/ 9 h 333"/>
                <a:gd name="T8" fmla="*/ 1 w 37"/>
                <a:gd name="T9" fmla="*/ 8 h 333"/>
                <a:gd name="T10" fmla="*/ 1 w 37"/>
                <a:gd name="T11" fmla="*/ 6 h 333"/>
                <a:gd name="T12" fmla="*/ 1 w 37"/>
                <a:gd name="T13" fmla="*/ 5 h 333"/>
                <a:gd name="T14" fmla="*/ 1 w 37"/>
                <a:gd name="T15" fmla="*/ 3 h 333"/>
                <a:gd name="T16" fmla="*/ 1 w 37"/>
                <a:gd name="T17" fmla="*/ 2 h 333"/>
                <a:gd name="T18" fmla="*/ 1 w 37"/>
                <a:gd name="T19" fmla="*/ 0 h 3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7" h="333">
                  <a:moveTo>
                    <a:pt x="0" y="333"/>
                  </a:moveTo>
                  <a:lnTo>
                    <a:pt x="2" y="301"/>
                  </a:lnTo>
                  <a:lnTo>
                    <a:pt x="4" y="283"/>
                  </a:lnTo>
                  <a:lnTo>
                    <a:pt x="9" y="222"/>
                  </a:lnTo>
                  <a:lnTo>
                    <a:pt x="19" y="195"/>
                  </a:lnTo>
                  <a:lnTo>
                    <a:pt x="23" y="150"/>
                  </a:lnTo>
                  <a:lnTo>
                    <a:pt x="29" y="125"/>
                  </a:lnTo>
                  <a:lnTo>
                    <a:pt x="32" y="72"/>
                  </a:lnTo>
                  <a:lnTo>
                    <a:pt x="35" y="53"/>
                  </a:lnTo>
                  <a:lnTo>
                    <a:pt x="3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6954" name="Freeform 21"/>
            <p:cNvSpPr>
              <a:spLocks/>
            </p:cNvSpPr>
            <p:nvPr/>
          </p:nvSpPr>
          <p:spPr bwMode="auto">
            <a:xfrm>
              <a:off x="5282" y="1599"/>
              <a:ext cx="1" cy="5"/>
            </a:xfrm>
            <a:custGeom>
              <a:avLst/>
              <a:gdLst>
                <a:gd name="T0" fmla="*/ 0 w 1"/>
                <a:gd name="T1" fmla="*/ 0 h 23"/>
                <a:gd name="T2" fmla="*/ 0 w 1"/>
                <a:gd name="T3" fmla="*/ 0 h 23"/>
                <a:gd name="T4" fmla="*/ 0 w 1"/>
                <a:gd name="T5" fmla="*/ 1 h 23"/>
                <a:gd name="T6" fmla="*/ 0 60000 65536"/>
                <a:gd name="T7" fmla="*/ 0 60000 65536"/>
                <a:gd name="T8" fmla="*/ 0 60000 65536"/>
              </a:gdLst>
              <a:ahLst/>
              <a:cxnLst>
                <a:cxn ang="T6">
                  <a:pos x="T0" y="T1"/>
                </a:cxn>
                <a:cxn ang="T7">
                  <a:pos x="T2" y="T3"/>
                </a:cxn>
                <a:cxn ang="T8">
                  <a:pos x="T4" y="T5"/>
                </a:cxn>
              </a:cxnLst>
              <a:rect l="0" t="0" r="r" b="b"/>
              <a:pathLst>
                <a:path w="1" h="23">
                  <a:moveTo>
                    <a:pt x="0" y="0"/>
                  </a:moveTo>
                  <a:lnTo>
                    <a:pt x="0" y="6"/>
                  </a:lnTo>
                  <a:lnTo>
                    <a:pt x="0" y="2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6955" name="Freeform 22"/>
            <p:cNvSpPr>
              <a:spLocks/>
            </p:cNvSpPr>
            <p:nvPr/>
          </p:nvSpPr>
          <p:spPr bwMode="auto">
            <a:xfrm>
              <a:off x="5282" y="1604"/>
              <a:ext cx="28" cy="1"/>
            </a:xfrm>
            <a:custGeom>
              <a:avLst/>
              <a:gdLst>
                <a:gd name="T0" fmla="*/ 0 w 139"/>
                <a:gd name="T1" fmla="*/ 0 h 1"/>
                <a:gd name="T2" fmla="*/ 1 w 139"/>
                <a:gd name="T3" fmla="*/ 0 h 1"/>
                <a:gd name="T4" fmla="*/ 6 w 139"/>
                <a:gd name="T5" fmla="*/ 0 h 1"/>
                <a:gd name="T6" fmla="*/ 0 60000 65536"/>
                <a:gd name="T7" fmla="*/ 0 60000 65536"/>
                <a:gd name="T8" fmla="*/ 0 60000 65536"/>
              </a:gdLst>
              <a:ahLst/>
              <a:cxnLst>
                <a:cxn ang="T6">
                  <a:pos x="T0" y="T1"/>
                </a:cxn>
                <a:cxn ang="T7">
                  <a:pos x="T2" y="T3"/>
                </a:cxn>
                <a:cxn ang="T8">
                  <a:pos x="T4" y="T5"/>
                </a:cxn>
              </a:cxnLst>
              <a:rect l="0" t="0" r="r" b="b"/>
              <a:pathLst>
                <a:path w="139" h="1">
                  <a:moveTo>
                    <a:pt x="0" y="0"/>
                  </a:moveTo>
                  <a:lnTo>
                    <a:pt x="35" y="0"/>
                  </a:lnTo>
                  <a:lnTo>
                    <a:pt x="13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6956" name="Freeform 23"/>
            <p:cNvSpPr>
              <a:spLocks/>
            </p:cNvSpPr>
            <p:nvPr/>
          </p:nvSpPr>
          <p:spPr bwMode="auto">
            <a:xfrm>
              <a:off x="5310" y="1599"/>
              <a:ext cx="1" cy="5"/>
            </a:xfrm>
            <a:custGeom>
              <a:avLst/>
              <a:gdLst>
                <a:gd name="T0" fmla="*/ 0 w 1"/>
                <a:gd name="T1" fmla="*/ 1 h 23"/>
                <a:gd name="T2" fmla="*/ 0 w 1"/>
                <a:gd name="T3" fmla="*/ 1 h 23"/>
                <a:gd name="T4" fmla="*/ 0 w 1"/>
                <a:gd name="T5" fmla="*/ 0 h 23"/>
                <a:gd name="T6" fmla="*/ 0 60000 65536"/>
                <a:gd name="T7" fmla="*/ 0 60000 65536"/>
                <a:gd name="T8" fmla="*/ 0 60000 65536"/>
              </a:gdLst>
              <a:ahLst/>
              <a:cxnLst>
                <a:cxn ang="T6">
                  <a:pos x="T0" y="T1"/>
                </a:cxn>
                <a:cxn ang="T7">
                  <a:pos x="T2" y="T3"/>
                </a:cxn>
                <a:cxn ang="T8">
                  <a:pos x="T4" y="T5"/>
                </a:cxn>
              </a:cxnLst>
              <a:rect l="0" t="0" r="r" b="b"/>
              <a:pathLst>
                <a:path w="1" h="23">
                  <a:moveTo>
                    <a:pt x="0" y="23"/>
                  </a:moveTo>
                  <a:lnTo>
                    <a:pt x="0" y="17"/>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6957" name="Freeform 24"/>
            <p:cNvSpPr>
              <a:spLocks/>
            </p:cNvSpPr>
            <p:nvPr/>
          </p:nvSpPr>
          <p:spPr bwMode="auto">
            <a:xfrm>
              <a:off x="5282" y="1599"/>
              <a:ext cx="28" cy="1"/>
            </a:xfrm>
            <a:custGeom>
              <a:avLst/>
              <a:gdLst>
                <a:gd name="T0" fmla="*/ 6 w 139"/>
                <a:gd name="T1" fmla="*/ 0 h 1"/>
                <a:gd name="T2" fmla="*/ 4 w 139"/>
                <a:gd name="T3" fmla="*/ 0 h 1"/>
                <a:gd name="T4" fmla="*/ 0 w 139"/>
                <a:gd name="T5" fmla="*/ 0 h 1"/>
                <a:gd name="T6" fmla="*/ 0 60000 65536"/>
                <a:gd name="T7" fmla="*/ 0 60000 65536"/>
                <a:gd name="T8" fmla="*/ 0 60000 65536"/>
              </a:gdLst>
              <a:ahLst/>
              <a:cxnLst>
                <a:cxn ang="T6">
                  <a:pos x="T0" y="T1"/>
                </a:cxn>
                <a:cxn ang="T7">
                  <a:pos x="T2" y="T3"/>
                </a:cxn>
                <a:cxn ang="T8">
                  <a:pos x="T4" y="T5"/>
                </a:cxn>
              </a:cxnLst>
              <a:rect l="0" t="0" r="r" b="b"/>
              <a:pathLst>
                <a:path w="139" h="1">
                  <a:moveTo>
                    <a:pt x="139" y="0"/>
                  </a:moveTo>
                  <a:lnTo>
                    <a:pt x="104"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6958" name="Freeform 25"/>
            <p:cNvSpPr>
              <a:spLocks/>
            </p:cNvSpPr>
            <p:nvPr/>
          </p:nvSpPr>
          <p:spPr bwMode="auto">
            <a:xfrm>
              <a:off x="5282" y="1611"/>
              <a:ext cx="4" cy="30"/>
            </a:xfrm>
            <a:custGeom>
              <a:avLst/>
              <a:gdLst>
                <a:gd name="T0" fmla="*/ 0 w 23"/>
                <a:gd name="T1" fmla="*/ 0 h 149"/>
                <a:gd name="T2" fmla="*/ 0 w 23"/>
                <a:gd name="T3" fmla="*/ 4 h 149"/>
                <a:gd name="T4" fmla="*/ 0 w 23"/>
                <a:gd name="T5" fmla="*/ 6 h 149"/>
                <a:gd name="T6" fmla="*/ 1 w 23"/>
                <a:gd name="T7" fmla="*/ 6 h 1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149">
                  <a:moveTo>
                    <a:pt x="0" y="0"/>
                  </a:moveTo>
                  <a:lnTo>
                    <a:pt x="1" y="107"/>
                  </a:lnTo>
                  <a:lnTo>
                    <a:pt x="8" y="138"/>
                  </a:lnTo>
                  <a:lnTo>
                    <a:pt x="23" y="14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6959" name="Freeform 26"/>
            <p:cNvSpPr>
              <a:spLocks/>
            </p:cNvSpPr>
            <p:nvPr/>
          </p:nvSpPr>
          <p:spPr bwMode="auto">
            <a:xfrm>
              <a:off x="5286" y="1641"/>
              <a:ext cx="19" cy="1"/>
            </a:xfrm>
            <a:custGeom>
              <a:avLst/>
              <a:gdLst>
                <a:gd name="T0" fmla="*/ 0 w 94"/>
                <a:gd name="T1" fmla="*/ 0 h 1"/>
                <a:gd name="T2" fmla="*/ 1 w 94"/>
                <a:gd name="T3" fmla="*/ 0 h 1"/>
                <a:gd name="T4" fmla="*/ 4 w 94"/>
                <a:gd name="T5" fmla="*/ 0 h 1"/>
                <a:gd name="T6" fmla="*/ 0 60000 65536"/>
                <a:gd name="T7" fmla="*/ 0 60000 65536"/>
                <a:gd name="T8" fmla="*/ 0 60000 65536"/>
              </a:gdLst>
              <a:ahLst/>
              <a:cxnLst>
                <a:cxn ang="T6">
                  <a:pos x="T0" y="T1"/>
                </a:cxn>
                <a:cxn ang="T7">
                  <a:pos x="T2" y="T3"/>
                </a:cxn>
                <a:cxn ang="T8">
                  <a:pos x="T4" y="T5"/>
                </a:cxn>
              </a:cxnLst>
              <a:rect l="0" t="0" r="r" b="b"/>
              <a:pathLst>
                <a:path w="94" h="1">
                  <a:moveTo>
                    <a:pt x="0" y="0"/>
                  </a:moveTo>
                  <a:lnTo>
                    <a:pt x="24" y="0"/>
                  </a:lnTo>
                  <a:lnTo>
                    <a:pt x="9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6960" name="Freeform 27"/>
            <p:cNvSpPr>
              <a:spLocks/>
            </p:cNvSpPr>
            <p:nvPr/>
          </p:nvSpPr>
          <p:spPr bwMode="auto">
            <a:xfrm>
              <a:off x="5305" y="1631"/>
              <a:ext cx="5" cy="10"/>
            </a:xfrm>
            <a:custGeom>
              <a:avLst/>
              <a:gdLst>
                <a:gd name="T0" fmla="*/ 0 w 23"/>
                <a:gd name="T1" fmla="*/ 2 h 46"/>
                <a:gd name="T2" fmla="*/ 0 w 23"/>
                <a:gd name="T3" fmla="*/ 2 h 46"/>
                <a:gd name="T4" fmla="*/ 1 w 23"/>
                <a:gd name="T5" fmla="*/ 1 h 46"/>
                <a:gd name="T6" fmla="*/ 1 w 23"/>
                <a:gd name="T7" fmla="*/ 0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46">
                  <a:moveTo>
                    <a:pt x="0" y="46"/>
                  </a:moveTo>
                  <a:lnTo>
                    <a:pt x="8" y="34"/>
                  </a:lnTo>
                  <a:lnTo>
                    <a:pt x="16" y="22"/>
                  </a:lnTo>
                  <a:lnTo>
                    <a:pt x="2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6961" name="Freeform 28"/>
            <p:cNvSpPr>
              <a:spLocks/>
            </p:cNvSpPr>
            <p:nvPr/>
          </p:nvSpPr>
          <p:spPr bwMode="auto">
            <a:xfrm>
              <a:off x="5310" y="1609"/>
              <a:ext cx="1" cy="22"/>
            </a:xfrm>
            <a:custGeom>
              <a:avLst/>
              <a:gdLst>
                <a:gd name="T0" fmla="*/ 0 w 1"/>
                <a:gd name="T1" fmla="*/ 4 h 113"/>
                <a:gd name="T2" fmla="*/ 0 w 1"/>
                <a:gd name="T3" fmla="*/ 3 h 113"/>
                <a:gd name="T4" fmla="*/ 0 w 1"/>
                <a:gd name="T5" fmla="*/ 0 h 113"/>
                <a:gd name="T6" fmla="*/ 0 60000 65536"/>
                <a:gd name="T7" fmla="*/ 0 60000 65536"/>
                <a:gd name="T8" fmla="*/ 0 60000 65536"/>
              </a:gdLst>
              <a:ahLst/>
              <a:cxnLst>
                <a:cxn ang="T6">
                  <a:pos x="T0" y="T1"/>
                </a:cxn>
                <a:cxn ang="T7">
                  <a:pos x="T2" y="T3"/>
                </a:cxn>
                <a:cxn ang="T8">
                  <a:pos x="T4" y="T5"/>
                </a:cxn>
              </a:cxnLst>
              <a:rect l="0" t="0" r="r" b="b"/>
              <a:pathLst>
                <a:path w="1" h="113">
                  <a:moveTo>
                    <a:pt x="0" y="113"/>
                  </a:moveTo>
                  <a:lnTo>
                    <a:pt x="0" y="85"/>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6962" name="Freeform 29"/>
            <p:cNvSpPr>
              <a:spLocks/>
            </p:cNvSpPr>
            <p:nvPr/>
          </p:nvSpPr>
          <p:spPr bwMode="auto">
            <a:xfrm>
              <a:off x="5280" y="1608"/>
              <a:ext cx="30" cy="1"/>
            </a:xfrm>
            <a:custGeom>
              <a:avLst/>
              <a:gdLst>
                <a:gd name="T0" fmla="*/ 6 w 147"/>
                <a:gd name="T1" fmla="*/ 0 h 1"/>
                <a:gd name="T2" fmla="*/ 4 w 147"/>
                <a:gd name="T3" fmla="*/ 0 h 1"/>
                <a:gd name="T4" fmla="*/ 0 w 147"/>
                <a:gd name="T5" fmla="*/ 0 h 1"/>
                <a:gd name="T6" fmla="*/ 0 60000 65536"/>
                <a:gd name="T7" fmla="*/ 0 60000 65536"/>
                <a:gd name="T8" fmla="*/ 0 60000 65536"/>
              </a:gdLst>
              <a:ahLst/>
              <a:cxnLst>
                <a:cxn ang="T6">
                  <a:pos x="T0" y="T1"/>
                </a:cxn>
                <a:cxn ang="T7">
                  <a:pos x="T2" y="T3"/>
                </a:cxn>
                <a:cxn ang="T8">
                  <a:pos x="T4" y="T5"/>
                </a:cxn>
              </a:cxnLst>
              <a:rect l="0" t="0" r="r" b="b"/>
              <a:pathLst>
                <a:path w="147" h="1">
                  <a:moveTo>
                    <a:pt x="147" y="0"/>
                  </a:moveTo>
                  <a:lnTo>
                    <a:pt x="110"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6963" name="Freeform 30"/>
            <p:cNvSpPr>
              <a:spLocks/>
            </p:cNvSpPr>
            <p:nvPr/>
          </p:nvSpPr>
          <p:spPr bwMode="auto">
            <a:xfrm>
              <a:off x="5388" y="1608"/>
              <a:ext cx="16" cy="67"/>
            </a:xfrm>
            <a:custGeom>
              <a:avLst/>
              <a:gdLst>
                <a:gd name="T0" fmla="*/ 0 w 84"/>
                <a:gd name="T1" fmla="*/ 0 h 332"/>
                <a:gd name="T2" fmla="*/ 0 w 84"/>
                <a:gd name="T3" fmla="*/ 1 h 332"/>
                <a:gd name="T4" fmla="*/ 1 w 84"/>
                <a:gd name="T5" fmla="*/ 1 h 332"/>
                <a:gd name="T6" fmla="*/ 1 w 84"/>
                <a:gd name="T7" fmla="*/ 1 h 332"/>
                <a:gd name="T8" fmla="*/ 1 w 84"/>
                <a:gd name="T9" fmla="*/ 2 h 332"/>
                <a:gd name="T10" fmla="*/ 1 w 84"/>
                <a:gd name="T11" fmla="*/ 4 h 332"/>
                <a:gd name="T12" fmla="*/ 1 w 84"/>
                <a:gd name="T13" fmla="*/ 4 h 332"/>
                <a:gd name="T14" fmla="*/ 1 w 84"/>
                <a:gd name="T15" fmla="*/ 5 h 332"/>
                <a:gd name="T16" fmla="*/ 2 w 84"/>
                <a:gd name="T17" fmla="*/ 5 h 332"/>
                <a:gd name="T18" fmla="*/ 2 w 84"/>
                <a:gd name="T19" fmla="*/ 6 h 332"/>
                <a:gd name="T20" fmla="*/ 2 w 84"/>
                <a:gd name="T21" fmla="*/ 7 h 332"/>
                <a:gd name="T22" fmla="*/ 2 w 84"/>
                <a:gd name="T23" fmla="*/ 7 h 332"/>
                <a:gd name="T24" fmla="*/ 2 w 84"/>
                <a:gd name="T25" fmla="*/ 8 h 332"/>
                <a:gd name="T26" fmla="*/ 3 w 84"/>
                <a:gd name="T27" fmla="*/ 10 h 332"/>
                <a:gd name="T28" fmla="*/ 3 w 84"/>
                <a:gd name="T29" fmla="*/ 10 h 332"/>
                <a:gd name="T30" fmla="*/ 3 w 84"/>
                <a:gd name="T31" fmla="*/ 14 h 3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4" h="332">
                  <a:moveTo>
                    <a:pt x="0" y="0"/>
                  </a:moveTo>
                  <a:lnTo>
                    <a:pt x="5" y="15"/>
                  </a:lnTo>
                  <a:lnTo>
                    <a:pt x="15" y="24"/>
                  </a:lnTo>
                  <a:lnTo>
                    <a:pt x="22" y="34"/>
                  </a:lnTo>
                  <a:lnTo>
                    <a:pt x="31" y="52"/>
                  </a:lnTo>
                  <a:lnTo>
                    <a:pt x="32" y="87"/>
                  </a:lnTo>
                  <a:lnTo>
                    <a:pt x="36" y="104"/>
                  </a:lnTo>
                  <a:lnTo>
                    <a:pt x="39" y="115"/>
                  </a:lnTo>
                  <a:lnTo>
                    <a:pt x="45" y="126"/>
                  </a:lnTo>
                  <a:lnTo>
                    <a:pt x="52" y="142"/>
                  </a:lnTo>
                  <a:lnTo>
                    <a:pt x="54" y="168"/>
                  </a:lnTo>
                  <a:lnTo>
                    <a:pt x="61" y="185"/>
                  </a:lnTo>
                  <a:lnTo>
                    <a:pt x="68" y="201"/>
                  </a:lnTo>
                  <a:lnTo>
                    <a:pt x="71" y="236"/>
                  </a:lnTo>
                  <a:lnTo>
                    <a:pt x="77" y="254"/>
                  </a:lnTo>
                  <a:lnTo>
                    <a:pt x="84" y="33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66917" name="Rectangle 31"/>
          <p:cNvSpPr>
            <a:spLocks noChangeArrowheads="1"/>
          </p:cNvSpPr>
          <p:nvPr/>
        </p:nvSpPr>
        <p:spPr bwMode="auto">
          <a:xfrm>
            <a:off x="3481388" y="4267200"/>
            <a:ext cx="1524000" cy="1981200"/>
          </a:xfrm>
          <a:prstGeom prst="rect">
            <a:avLst/>
          </a:prstGeom>
          <a:solidFill>
            <a:schemeClr val="bg2"/>
          </a:solidFill>
          <a:ln w="9525">
            <a:miter lim="800000"/>
            <a:headEnd/>
            <a:tailEnd/>
          </a:ln>
          <a:effectLst/>
          <a:scene3d>
            <a:camera prst="legacyPerspectiveTopRight"/>
            <a:lightRig rig="legacyFlat3" dir="b"/>
          </a:scene3d>
          <a:sp3d extrusionH="121893000" prstMaterial="legacyMatte">
            <a:bevelT w="13500" h="13500" prst="angle"/>
            <a:bevelB w="13500" h="13500" prst="angle"/>
            <a:extrusionClr>
              <a:schemeClr val="bg2"/>
            </a:extrusionClr>
            <a:contourClr>
              <a:schemeClr val="bg2"/>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nvGrpSpPr>
          <p:cNvPr id="166918" name="Group 32"/>
          <p:cNvGrpSpPr>
            <a:grpSpLocks/>
          </p:cNvGrpSpPr>
          <p:nvPr/>
        </p:nvGrpSpPr>
        <p:grpSpPr bwMode="auto">
          <a:xfrm>
            <a:off x="7367588" y="4267200"/>
            <a:ext cx="404812" cy="1066800"/>
            <a:chOff x="5260" y="3120"/>
            <a:chExt cx="341" cy="1056"/>
          </a:xfrm>
        </p:grpSpPr>
        <p:sp>
          <p:nvSpPr>
            <p:cNvPr id="166934" name="Text Box 33"/>
            <p:cNvSpPr txBox="1">
              <a:spLocks noChangeArrowheads="1"/>
            </p:cNvSpPr>
            <p:nvPr/>
          </p:nvSpPr>
          <p:spPr bwMode="auto">
            <a:xfrm>
              <a:off x="5260" y="3120"/>
              <a:ext cx="155" cy="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6935" name="Rectangle 34"/>
            <p:cNvSpPr>
              <a:spLocks noChangeArrowheads="1"/>
            </p:cNvSpPr>
            <p:nvPr/>
          </p:nvSpPr>
          <p:spPr bwMode="auto">
            <a:xfrm>
              <a:off x="5437" y="3552"/>
              <a:ext cx="48" cy="624"/>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66936" name="Picture 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1" y="3354"/>
              <a:ext cx="258"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37" name="Text Box 36"/>
            <p:cNvSpPr txBox="1">
              <a:spLocks noChangeArrowheads="1"/>
            </p:cNvSpPr>
            <p:nvPr/>
          </p:nvSpPr>
          <p:spPr bwMode="auto">
            <a:xfrm>
              <a:off x="5343" y="3340"/>
              <a:ext cx="258" cy="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b="1"/>
                <a:t>7</a:t>
              </a:r>
            </a:p>
          </p:txBody>
        </p:sp>
      </p:grpSp>
      <p:sp>
        <p:nvSpPr>
          <p:cNvPr id="166919" name="Line 37"/>
          <p:cNvSpPr>
            <a:spLocks noChangeShapeType="1"/>
          </p:cNvSpPr>
          <p:nvPr/>
        </p:nvSpPr>
        <p:spPr bwMode="auto">
          <a:xfrm>
            <a:off x="1905000" y="4724400"/>
            <a:ext cx="5486400" cy="0"/>
          </a:xfrm>
          <a:prstGeom prst="line">
            <a:avLst/>
          </a:prstGeom>
          <a:noFill/>
          <a:ln w="41275" cap="rnd">
            <a:solidFill>
              <a:schemeClr val="accent2"/>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6920" name="Text Box 38"/>
          <p:cNvSpPr txBox="1">
            <a:spLocks noChangeArrowheads="1"/>
          </p:cNvSpPr>
          <p:nvPr/>
        </p:nvSpPr>
        <p:spPr bwMode="auto">
          <a:xfrm>
            <a:off x="1981200" y="4006850"/>
            <a:ext cx="1295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b="1">
                <a:solidFill>
                  <a:schemeClr val="accent2"/>
                </a:solidFill>
              </a:rPr>
              <a:t>225</a:t>
            </a:r>
            <a:r>
              <a:rPr lang="en-US" altLang="en-US" sz="1800" b="1">
                <a:solidFill>
                  <a:schemeClr val="accent2"/>
                </a:solidFill>
                <a:cs typeface="Arial" panose="020B0604020202020204" pitchFamily="34" charset="0"/>
              </a:rPr>
              <a:t>° </a:t>
            </a:r>
            <a:r>
              <a:rPr lang="en-US" altLang="en-US" sz="1800" b="1">
                <a:solidFill>
                  <a:schemeClr val="accent2"/>
                </a:solidFill>
              </a:rPr>
              <a:t>Azimuth</a:t>
            </a:r>
          </a:p>
        </p:txBody>
      </p:sp>
      <p:sp>
        <p:nvSpPr>
          <p:cNvPr id="166921" name="Text Box 39"/>
          <p:cNvSpPr txBox="1">
            <a:spLocks noChangeArrowheads="1"/>
          </p:cNvSpPr>
          <p:nvPr/>
        </p:nvSpPr>
        <p:spPr bwMode="auto">
          <a:xfrm>
            <a:off x="3498850" y="5149850"/>
            <a:ext cx="1250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FF0000"/>
                </a:solidFill>
              </a:rPr>
              <a:t>10 meters</a:t>
            </a:r>
          </a:p>
          <a:p>
            <a:pPr algn="ctr" eaLnBrk="1" hangingPunct="1">
              <a:spcBef>
                <a:spcPct val="0"/>
              </a:spcBef>
              <a:buFontTx/>
              <a:buNone/>
            </a:pPr>
            <a:r>
              <a:rPr lang="en-US" altLang="en-US" sz="1800" b="1">
                <a:solidFill>
                  <a:srgbClr val="FF0000"/>
                </a:solidFill>
              </a:rPr>
              <a:t>high</a:t>
            </a:r>
          </a:p>
        </p:txBody>
      </p:sp>
      <p:sp>
        <p:nvSpPr>
          <p:cNvPr id="166922" name="Text Box 40"/>
          <p:cNvSpPr txBox="1">
            <a:spLocks noChangeArrowheads="1"/>
          </p:cNvSpPr>
          <p:nvPr/>
        </p:nvSpPr>
        <p:spPr bwMode="auto">
          <a:xfrm rot="-1701259">
            <a:off x="4394200" y="3505200"/>
            <a:ext cx="1377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FF0000"/>
                </a:solidFill>
              </a:rPr>
              <a:t>150 meters</a:t>
            </a:r>
          </a:p>
          <a:p>
            <a:pPr algn="ctr" eaLnBrk="1" hangingPunct="1">
              <a:spcBef>
                <a:spcPct val="0"/>
              </a:spcBef>
              <a:buFontTx/>
              <a:buNone/>
            </a:pPr>
            <a:r>
              <a:rPr lang="en-US" altLang="en-US" sz="1800" b="1">
                <a:solidFill>
                  <a:srgbClr val="FF0000"/>
                </a:solidFill>
              </a:rPr>
              <a:t>long</a:t>
            </a:r>
          </a:p>
        </p:txBody>
      </p:sp>
      <p:sp>
        <p:nvSpPr>
          <p:cNvPr id="239657" name="Text Box 41"/>
          <p:cNvSpPr txBox="1">
            <a:spLocks noChangeArrowheads="1"/>
          </p:cNvSpPr>
          <p:nvPr/>
        </p:nvSpPr>
        <p:spPr bwMode="auto">
          <a:xfrm>
            <a:off x="69850" y="3381375"/>
            <a:ext cx="23939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800000"/>
                </a:solidFill>
              </a:rPr>
              <a:t>I GUESS I’LL GO </a:t>
            </a:r>
          </a:p>
          <a:p>
            <a:pPr algn="ctr" eaLnBrk="1" hangingPunct="1">
              <a:spcBef>
                <a:spcPct val="0"/>
              </a:spcBef>
              <a:buFontTx/>
              <a:buNone/>
            </a:pPr>
            <a:r>
              <a:rPr lang="en-US" altLang="en-US" sz="1800" b="1">
                <a:solidFill>
                  <a:srgbClr val="800000"/>
                </a:solidFill>
              </a:rPr>
              <a:t>TO THE RIGHT.</a:t>
            </a:r>
          </a:p>
          <a:p>
            <a:pPr algn="ctr" eaLnBrk="1" hangingPunct="1">
              <a:spcBef>
                <a:spcPct val="0"/>
              </a:spcBef>
              <a:buFontTx/>
              <a:buNone/>
            </a:pPr>
            <a:r>
              <a:rPr lang="en-US" altLang="en-US" sz="1800" b="1">
                <a:solidFill>
                  <a:srgbClr val="800000"/>
                </a:solidFill>
              </a:rPr>
              <a:t>I’M AT 400 METERS </a:t>
            </a:r>
          </a:p>
          <a:p>
            <a:pPr algn="ctr" eaLnBrk="1" hangingPunct="1">
              <a:spcBef>
                <a:spcPct val="0"/>
              </a:spcBef>
              <a:buFontTx/>
              <a:buNone/>
            </a:pPr>
            <a:r>
              <a:rPr lang="en-US" altLang="en-US" sz="1800" b="1">
                <a:solidFill>
                  <a:srgbClr val="800000"/>
                </a:solidFill>
              </a:rPr>
              <a:t>AND 20 PACES.</a:t>
            </a:r>
          </a:p>
        </p:txBody>
      </p:sp>
      <p:grpSp>
        <p:nvGrpSpPr>
          <p:cNvPr id="166924" name="Group 44"/>
          <p:cNvGrpSpPr>
            <a:grpSpLocks/>
          </p:cNvGrpSpPr>
          <p:nvPr/>
        </p:nvGrpSpPr>
        <p:grpSpPr bwMode="auto">
          <a:xfrm>
            <a:off x="1828800" y="5334000"/>
            <a:ext cx="5486400" cy="990600"/>
            <a:chOff x="1152" y="3504"/>
            <a:chExt cx="3456" cy="624"/>
          </a:xfrm>
        </p:grpSpPr>
        <p:sp>
          <p:nvSpPr>
            <p:cNvPr id="166930" name="Line 45"/>
            <p:cNvSpPr>
              <a:spLocks noChangeShapeType="1"/>
            </p:cNvSpPr>
            <p:nvPr/>
          </p:nvSpPr>
          <p:spPr bwMode="auto">
            <a:xfrm>
              <a:off x="1152" y="3504"/>
              <a:ext cx="0" cy="624"/>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6931" name="Line 46"/>
            <p:cNvSpPr>
              <a:spLocks noChangeShapeType="1"/>
            </p:cNvSpPr>
            <p:nvPr/>
          </p:nvSpPr>
          <p:spPr bwMode="auto">
            <a:xfrm>
              <a:off x="1152" y="4128"/>
              <a:ext cx="2688" cy="0"/>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6932" name="Line 47"/>
            <p:cNvSpPr>
              <a:spLocks noChangeShapeType="1"/>
            </p:cNvSpPr>
            <p:nvPr/>
          </p:nvSpPr>
          <p:spPr bwMode="auto">
            <a:xfrm>
              <a:off x="3840" y="3504"/>
              <a:ext cx="0" cy="624"/>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6933" name="Line 48"/>
            <p:cNvSpPr>
              <a:spLocks noChangeShapeType="1"/>
            </p:cNvSpPr>
            <p:nvPr/>
          </p:nvSpPr>
          <p:spPr bwMode="auto">
            <a:xfrm>
              <a:off x="3840" y="3504"/>
              <a:ext cx="768" cy="0"/>
            </a:xfrm>
            <a:prstGeom prst="line">
              <a:avLst/>
            </a:prstGeom>
            <a:noFill/>
            <a:ln w="38100">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66925" name="Rectangle 54"/>
          <p:cNvSpPr>
            <a:spLocks noChangeArrowheads="1"/>
          </p:cNvSpPr>
          <p:nvPr/>
        </p:nvSpPr>
        <p:spPr bwMode="auto">
          <a:xfrm>
            <a:off x="1828800" y="5105400"/>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003366"/>
                </a:solidFill>
              </a:rPr>
              <a:t>A</a:t>
            </a:r>
          </a:p>
        </p:txBody>
      </p:sp>
      <p:sp>
        <p:nvSpPr>
          <p:cNvPr id="166926" name="Rectangle 55"/>
          <p:cNvSpPr>
            <a:spLocks noChangeArrowheads="1"/>
          </p:cNvSpPr>
          <p:nvPr/>
        </p:nvSpPr>
        <p:spPr bwMode="auto">
          <a:xfrm>
            <a:off x="1828800" y="5943600"/>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A50021"/>
                </a:solidFill>
              </a:rPr>
              <a:t>B</a:t>
            </a:r>
          </a:p>
        </p:txBody>
      </p:sp>
      <p:sp>
        <p:nvSpPr>
          <p:cNvPr id="166927" name="Rectangle 56"/>
          <p:cNvSpPr>
            <a:spLocks noChangeArrowheads="1"/>
          </p:cNvSpPr>
          <p:nvPr/>
        </p:nvSpPr>
        <p:spPr bwMode="auto">
          <a:xfrm>
            <a:off x="5715000" y="5943600"/>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008000"/>
                </a:solidFill>
              </a:rPr>
              <a:t>C</a:t>
            </a:r>
          </a:p>
        </p:txBody>
      </p:sp>
      <p:sp>
        <p:nvSpPr>
          <p:cNvPr id="166928" name="Rectangle 57"/>
          <p:cNvSpPr>
            <a:spLocks noChangeArrowheads="1"/>
          </p:cNvSpPr>
          <p:nvPr/>
        </p:nvSpPr>
        <p:spPr bwMode="auto">
          <a:xfrm>
            <a:off x="5746750" y="5029200"/>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D</a:t>
            </a:r>
          </a:p>
        </p:txBody>
      </p:sp>
    </p:spTree>
  </p:cSld>
  <p:clrMapOvr>
    <a:masterClrMapping/>
  </p:clrMapOvr>
  <p:transition spd="med">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96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57"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9" name="Rectangle 2"/>
          <p:cNvSpPr>
            <a:spLocks noGrp="1" noChangeArrowheads="1"/>
          </p:cNvSpPr>
          <p:nvPr>
            <p:ph type="title"/>
          </p:nvPr>
        </p:nvSpPr>
        <p:spPr>
          <a:xfrm>
            <a:off x="457200" y="0"/>
            <a:ext cx="8229600" cy="1143000"/>
          </a:xfrm>
        </p:spPr>
        <p:txBody>
          <a:bodyPr/>
          <a:lstStyle/>
          <a:p>
            <a:pPr eaLnBrk="1" hangingPunct="1"/>
            <a:r>
              <a:rPr lang="en-US" altLang="en-US" sz="4000" smtClean="0"/>
              <a:t>How to Box an Obstacle Cont.</a:t>
            </a:r>
          </a:p>
        </p:txBody>
      </p:sp>
      <p:sp>
        <p:nvSpPr>
          <p:cNvPr id="198659" name="Rectangle 3"/>
          <p:cNvSpPr>
            <a:spLocks noGrp="1" noChangeArrowheads="1"/>
          </p:cNvSpPr>
          <p:nvPr>
            <p:ph idx="1"/>
          </p:nvPr>
        </p:nvSpPr>
        <p:spPr>
          <a:xfrm>
            <a:off x="457200" y="914400"/>
            <a:ext cx="8534400" cy="2743200"/>
          </a:xfrm>
        </p:spPr>
        <p:txBody>
          <a:bodyPr/>
          <a:lstStyle/>
          <a:p>
            <a:pPr eaLnBrk="1" hangingPunct="1">
              <a:lnSpc>
                <a:spcPct val="90000"/>
              </a:lnSpc>
            </a:pPr>
            <a:r>
              <a:rPr lang="en-US" altLang="en-US" sz="2400" smtClean="0"/>
              <a:t>Write the azimuth you are currently on </a:t>
            </a:r>
            <a:r>
              <a:rPr lang="en-US" altLang="en-US" sz="2400" smtClean="0">
                <a:cs typeface="Arial" panose="020B0604020202020204" pitchFamily="34" charset="0"/>
              </a:rPr>
              <a:t>(i.e. 225°) </a:t>
            </a:r>
            <a:r>
              <a:rPr lang="en-US" altLang="en-US" sz="2400" smtClean="0">
                <a:solidFill>
                  <a:schemeClr val="accent2"/>
                </a:solidFill>
                <a:cs typeface="Arial" panose="020B0604020202020204" pitchFamily="34" charset="0"/>
              </a:rPr>
              <a:t>[A]</a:t>
            </a:r>
            <a:endParaRPr lang="en-US" altLang="en-US" sz="2400" smtClean="0"/>
          </a:p>
          <a:p>
            <a:pPr eaLnBrk="1" hangingPunct="1">
              <a:lnSpc>
                <a:spcPct val="90000"/>
              </a:lnSpc>
            </a:pPr>
            <a:r>
              <a:rPr lang="en-US" altLang="en-US" sz="2400" smtClean="0"/>
              <a:t>Now do a right/left face in the direction that you will box the obstacle.  Add or subtract 90</a:t>
            </a:r>
            <a:r>
              <a:rPr lang="en-US" altLang="en-US" sz="2400" smtClean="0">
                <a:cs typeface="Arial" panose="020B0604020202020204" pitchFamily="34" charset="0"/>
              </a:rPr>
              <a:t>° to original azimuth (i.e. 315°)</a:t>
            </a:r>
          </a:p>
          <a:p>
            <a:pPr eaLnBrk="1" hangingPunct="1">
              <a:lnSpc>
                <a:spcPct val="90000"/>
              </a:lnSpc>
            </a:pPr>
            <a:r>
              <a:rPr lang="en-US" altLang="en-US" sz="2400" smtClean="0">
                <a:cs typeface="Arial" panose="020B0604020202020204" pitchFamily="34" charset="0"/>
              </a:rPr>
              <a:t>Start walking on that azimuth keeping a new pace count (starting at 1), until you are clear of the obstacle and write it down on the card (i.e. 10 paces) </a:t>
            </a:r>
            <a:r>
              <a:rPr lang="en-US" altLang="en-US" sz="2400" smtClean="0">
                <a:solidFill>
                  <a:schemeClr val="accent2"/>
                </a:solidFill>
                <a:cs typeface="Arial" panose="020B0604020202020204" pitchFamily="34" charset="0"/>
              </a:rPr>
              <a:t>[A] </a:t>
            </a:r>
            <a:r>
              <a:rPr lang="en-US" altLang="en-US" sz="2400" smtClean="0">
                <a:cs typeface="Arial" panose="020B0604020202020204" pitchFamily="34" charset="0"/>
              </a:rPr>
              <a:t>to </a:t>
            </a:r>
            <a:r>
              <a:rPr lang="en-US" altLang="en-US" sz="2400" smtClean="0">
                <a:solidFill>
                  <a:srgbClr val="A50021"/>
                </a:solidFill>
                <a:cs typeface="Arial" panose="020B0604020202020204" pitchFamily="34" charset="0"/>
              </a:rPr>
              <a:t>[B]</a:t>
            </a:r>
          </a:p>
        </p:txBody>
      </p:sp>
      <p:sp>
        <p:nvSpPr>
          <p:cNvPr id="167938"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grpSp>
        <p:nvGrpSpPr>
          <p:cNvPr id="167941" name="Group 4"/>
          <p:cNvGrpSpPr>
            <a:grpSpLocks/>
          </p:cNvGrpSpPr>
          <p:nvPr/>
        </p:nvGrpSpPr>
        <p:grpSpPr bwMode="auto">
          <a:xfrm>
            <a:off x="1500188" y="4495800"/>
            <a:ext cx="228600" cy="776288"/>
            <a:chOff x="5216" y="1431"/>
            <a:chExt cx="225" cy="681"/>
          </a:xfrm>
        </p:grpSpPr>
        <p:sp>
          <p:nvSpPr>
            <p:cNvPr id="167957" name="Freeform 5"/>
            <p:cNvSpPr>
              <a:spLocks/>
            </p:cNvSpPr>
            <p:nvPr/>
          </p:nvSpPr>
          <p:spPr bwMode="auto">
            <a:xfrm>
              <a:off x="5232" y="1564"/>
              <a:ext cx="199" cy="273"/>
            </a:xfrm>
            <a:custGeom>
              <a:avLst/>
              <a:gdLst>
                <a:gd name="T0" fmla="*/ 36 w 994"/>
                <a:gd name="T1" fmla="*/ 30 h 1366"/>
                <a:gd name="T2" fmla="*/ 39 w 994"/>
                <a:gd name="T3" fmla="*/ 33 h 1366"/>
                <a:gd name="T4" fmla="*/ 38 w 994"/>
                <a:gd name="T5" fmla="*/ 34 h 1366"/>
                <a:gd name="T6" fmla="*/ 37 w 994"/>
                <a:gd name="T7" fmla="*/ 35 h 1366"/>
                <a:gd name="T8" fmla="*/ 38 w 994"/>
                <a:gd name="T9" fmla="*/ 41 h 1366"/>
                <a:gd name="T10" fmla="*/ 38 w 994"/>
                <a:gd name="T11" fmla="*/ 45 h 1366"/>
                <a:gd name="T12" fmla="*/ 39 w 994"/>
                <a:gd name="T13" fmla="*/ 49 h 1366"/>
                <a:gd name="T14" fmla="*/ 40 w 994"/>
                <a:gd name="T15" fmla="*/ 51 h 1366"/>
                <a:gd name="T16" fmla="*/ 39 w 994"/>
                <a:gd name="T17" fmla="*/ 52 h 1366"/>
                <a:gd name="T18" fmla="*/ 37 w 994"/>
                <a:gd name="T19" fmla="*/ 51 h 1366"/>
                <a:gd name="T20" fmla="*/ 35 w 994"/>
                <a:gd name="T21" fmla="*/ 50 h 1366"/>
                <a:gd name="T22" fmla="*/ 35 w 994"/>
                <a:gd name="T23" fmla="*/ 48 h 1366"/>
                <a:gd name="T24" fmla="*/ 35 w 994"/>
                <a:gd name="T25" fmla="*/ 42 h 1366"/>
                <a:gd name="T26" fmla="*/ 35 w 994"/>
                <a:gd name="T27" fmla="*/ 41 h 1366"/>
                <a:gd name="T28" fmla="*/ 34 w 994"/>
                <a:gd name="T29" fmla="*/ 40 h 1366"/>
                <a:gd name="T30" fmla="*/ 35 w 994"/>
                <a:gd name="T31" fmla="*/ 38 h 1366"/>
                <a:gd name="T32" fmla="*/ 33 w 994"/>
                <a:gd name="T33" fmla="*/ 36 h 1366"/>
                <a:gd name="T34" fmla="*/ 33 w 994"/>
                <a:gd name="T35" fmla="*/ 36 h 1366"/>
                <a:gd name="T36" fmla="*/ 32 w 994"/>
                <a:gd name="T37" fmla="*/ 37 h 1366"/>
                <a:gd name="T38" fmla="*/ 31 w 994"/>
                <a:gd name="T39" fmla="*/ 40 h 1366"/>
                <a:gd name="T40" fmla="*/ 32 w 994"/>
                <a:gd name="T41" fmla="*/ 44 h 1366"/>
                <a:gd name="T42" fmla="*/ 33 w 994"/>
                <a:gd name="T43" fmla="*/ 48 h 1366"/>
                <a:gd name="T44" fmla="*/ 34 w 994"/>
                <a:gd name="T45" fmla="*/ 48 h 1366"/>
                <a:gd name="T46" fmla="*/ 34 w 994"/>
                <a:gd name="T47" fmla="*/ 49 h 1366"/>
                <a:gd name="T48" fmla="*/ 34 w 994"/>
                <a:gd name="T49" fmla="*/ 51 h 1366"/>
                <a:gd name="T50" fmla="*/ 34 w 994"/>
                <a:gd name="T51" fmla="*/ 55 h 1366"/>
                <a:gd name="T52" fmla="*/ 4 w 994"/>
                <a:gd name="T53" fmla="*/ 33 h 1366"/>
                <a:gd name="T54" fmla="*/ 5 w 994"/>
                <a:gd name="T55" fmla="*/ 31 h 1366"/>
                <a:gd name="T56" fmla="*/ 5 w 994"/>
                <a:gd name="T57" fmla="*/ 30 h 1366"/>
                <a:gd name="T58" fmla="*/ 4 w 994"/>
                <a:gd name="T59" fmla="*/ 29 h 1366"/>
                <a:gd name="T60" fmla="*/ 4 w 994"/>
                <a:gd name="T61" fmla="*/ 28 h 1366"/>
                <a:gd name="T62" fmla="*/ 4 w 994"/>
                <a:gd name="T63" fmla="*/ 26 h 1366"/>
                <a:gd name="T64" fmla="*/ 3 w 994"/>
                <a:gd name="T65" fmla="*/ 25 h 1366"/>
                <a:gd name="T66" fmla="*/ 2 w 994"/>
                <a:gd name="T67" fmla="*/ 24 h 1366"/>
                <a:gd name="T68" fmla="*/ 1 w 994"/>
                <a:gd name="T69" fmla="*/ 24 h 1366"/>
                <a:gd name="T70" fmla="*/ 0 w 994"/>
                <a:gd name="T71" fmla="*/ 22 h 1366"/>
                <a:gd name="T72" fmla="*/ 0 w 994"/>
                <a:gd name="T73" fmla="*/ 20 h 1366"/>
                <a:gd name="T74" fmla="*/ 1 w 994"/>
                <a:gd name="T75" fmla="*/ 18 h 1366"/>
                <a:gd name="T76" fmla="*/ 2 w 994"/>
                <a:gd name="T77" fmla="*/ 17 h 1366"/>
                <a:gd name="T78" fmla="*/ 1 w 994"/>
                <a:gd name="T79" fmla="*/ 15 h 1366"/>
                <a:gd name="T80" fmla="*/ 2 w 994"/>
                <a:gd name="T81" fmla="*/ 13 h 1366"/>
                <a:gd name="T82" fmla="*/ 3 w 994"/>
                <a:gd name="T83" fmla="*/ 11 h 1366"/>
                <a:gd name="T84" fmla="*/ 4 w 994"/>
                <a:gd name="T85" fmla="*/ 9 h 1366"/>
                <a:gd name="T86" fmla="*/ 4 w 994"/>
                <a:gd name="T87" fmla="*/ 7 h 1366"/>
                <a:gd name="T88" fmla="*/ 6 w 994"/>
                <a:gd name="T89" fmla="*/ 3 h 1366"/>
                <a:gd name="T90" fmla="*/ 7 w 994"/>
                <a:gd name="T91" fmla="*/ 0 h 136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994" h="1366">
                  <a:moveTo>
                    <a:pt x="879" y="558"/>
                  </a:moveTo>
                  <a:lnTo>
                    <a:pt x="905" y="751"/>
                  </a:lnTo>
                  <a:lnTo>
                    <a:pt x="953" y="793"/>
                  </a:lnTo>
                  <a:lnTo>
                    <a:pt x="971" y="820"/>
                  </a:lnTo>
                  <a:lnTo>
                    <a:pt x="967" y="842"/>
                  </a:lnTo>
                  <a:lnTo>
                    <a:pt x="956" y="855"/>
                  </a:lnTo>
                  <a:lnTo>
                    <a:pt x="933" y="865"/>
                  </a:lnTo>
                  <a:lnTo>
                    <a:pt x="933" y="881"/>
                  </a:lnTo>
                  <a:lnTo>
                    <a:pt x="941" y="956"/>
                  </a:lnTo>
                  <a:lnTo>
                    <a:pt x="947" y="1026"/>
                  </a:lnTo>
                  <a:lnTo>
                    <a:pt x="956" y="1081"/>
                  </a:lnTo>
                  <a:lnTo>
                    <a:pt x="961" y="1124"/>
                  </a:lnTo>
                  <a:lnTo>
                    <a:pt x="967" y="1154"/>
                  </a:lnTo>
                  <a:lnTo>
                    <a:pt x="975" y="1220"/>
                  </a:lnTo>
                  <a:lnTo>
                    <a:pt x="984" y="1251"/>
                  </a:lnTo>
                  <a:lnTo>
                    <a:pt x="994" y="1283"/>
                  </a:lnTo>
                  <a:lnTo>
                    <a:pt x="994" y="1298"/>
                  </a:lnTo>
                  <a:lnTo>
                    <a:pt x="971" y="1304"/>
                  </a:lnTo>
                  <a:lnTo>
                    <a:pt x="947" y="1295"/>
                  </a:lnTo>
                  <a:lnTo>
                    <a:pt x="918" y="1274"/>
                  </a:lnTo>
                  <a:lnTo>
                    <a:pt x="905" y="1261"/>
                  </a:lnTo>
                  <a:lnTo>
                    <a:pt x="885" y="1246"/>
                  </a:lnTo>
                  <a:lnTo>
                    <a:pt x="879" y="1232"/>
                  </a:lnTo>
                  <a:lnTo>
                    <a:pt x="879" y="1205"/>
                  </a:lnTo>
                  <a:lnTo>
                    <a:pt x="879" y="1091"/>
                  </a:lnTo>
                  <a:lnTo>
                    <a:pt x="871" y="1049"/>
                  </a:lnTo>
                  <a:lnTo>
                    <a:pt x="863" y="1043"/>
                  </a:lnTo>
                  <a:lnTo>
                    <a:pt x="868" y="1021"/>
                  </a:lnTo>
                  <a:lnTo>
                    <a:pt x="857" y="1010"/>
                  </a:lnTo>
                  <a:lnTo>
                    <a:pt x="861" y="999"/>
                  </a:lnTo>
                  <a:lnTo>
                    <a:pt x="865" y="977"/>
                  </a:lnTo>
                  <a:lnTo>
                    <a:pt x="862" y="945"/>
                  </a:lnTo>
                  <a:lnTo>
                    <a:pt x="849" y="914"/>
                  </a:lnTo>
                  <a:lnTo>
                    <a:pt x="836" y="901"/>
                  </a:lnTo>
                  <a:lnTo>
                    <a:pt x="823" y="901"/>
                  </a:lnTo>
                  <a:lnTo>
                    <a:pt x="812" y="911"/>
                  </a:lnTo>
                  <a:lnTo>
                    <a:pt x="798" y="923"/>
                  </a:lnTo>
                  <a:lnTo>
                    <a:pt x="791" y="937"/>
                  </a:lnTo>
                  <a:lnTo>
                    <a:pt x="780" y="962"/>
                  </a:lnTo>
                  <a:lnTo>
                    <a:pt x="775" y="995"/>
                  </a:lnTo>
                  <a:lnTo>
                    <a:pt x="780" y="1043"/>
                  </a:lnTo>
                  <a:lnTo>
                    <a:pt x="794" y="1108"/>
                  </a:lnTo>
                  <a:lnTo>
                    <a:pt x="802" y="1135"/>
                  </a:lnTo>
                  <a:lnTo>
                    <a:pt x="822" y="1205"/>
                  </a:lnTo>
                  <a:lnTo>
                    <a:pt x="844" y="1201"/>
                  </a:lnTo>
                  <a:lnTo>
                    <a:pt x="855" y="1210"/>
                  </a:lnTo>
                  <a:lnTo>
                    <a:pt x="857" y="1225"/>
                  </a:lnTo>
                  <a:lnTo>
                    <a:pt x="849" y="1238"/>
                  </a:lnTo>
                  <a:lnTo>
                    <a:pt x="830" y="1243"/>
                  </a:lnTo>
                  <a:lnTo>
                    <a:pt x="840" y="1286"/>
                  </a:lnTo>
                  <a:lnTo>
                    <a:pt x="849" y="1350"/>
                  </a:lnTo>
                  <a:lnTo>
                    <a:pt x="849" y="1366"/>
                  </a:lnTo>
                  <a:lnTo>
                    <a:pt x="92" y="829"/>
                  </a:lnTo>
                  <a:lnTo>
                    <a:pt x="110" y="817"/>
                  </a:lnTo>
                  <a:lnTo>
                    <a:pt x="123" y="800"/>
                  </a:lnTo>
                  <a:lnTo>
                    <a:pt x="137" y="775"/>
                  </a:lnTo>
                  <a:lnTo>
                    <a:pt x="140" y="754"/>
                  </a:lnTo>
                  <a:lnTo>
                    <a:pt x="123" y="743"/>
                  </a:lnTo>
                  <a:lnTo>
                    <a:pt x="114" y="737"/>
                  </a:lnTo>
                  <a:lnTo>
                    <a:pt x="111" y="721"/>
                  </a:lnTo>
                  <a:lnTo>
                    <a:pt x="110" y="704"/>
                  </a:lnTo>
                  <a:lnTo>
                    <a:pt x="112" y="691"/>
                  </a:lnTo>
                  <a:lnTo>
                    <a:pt x="110" y="671"/>
                  </a:lnTo>
                  <a:lnTo>
                    <a:pt x="103" y="650"/>
                  </a:lnTo>
                  <a:lnTo>
                    <a:pt x="101" y="631"/>
                  </a:lnTo>
                  <a:lnTo>
                    <a:pt x="87" y="613"/>
                  </a:lnTo>
                  <a:lnTo>
                    <a:pt x="69" y="606"/>
                  </a:lnTo>
                  <a:lnTo>
                    <a:pt x="57" y="604"/>
                  </a:lnTo>
                  <a:lnTo>
                    <a:pt x="42" y="604"/>
                  </a:lnTo>
                  <a:lnTo>
                    <a:pt x="24" y="597"/>
                  </a:lnTo>
                  <a:lnTo>
                    <a:pt x="13" y="578"/>
                  </a:lnTo>
                  <a:lnTo>
                    <a:pt x="6" y="545"/>
                  </a:lnTo>
                  <a:lnTo>
                    <a:pt x="4" y="520"/>
                  </a:lnTo>
                  <a:lnTo>
                    <a:pt x="0" y="490"/>
                  </a:lnTo>
                  <a:lnTo>
                    <a:pt x="4" y="464"/>
                  </a:lnTo>
                  <a:lnTo>
                    <a:pt x="13" y="442"/>
                  </a:lnTo>
                  <a:lnTo>
                    <a:pt x="27" y="426"/>
                  </a:lnTo>
                  <a:lnTo>
                    <a:pt x="41" y="413"/>
                  </a:lnTo>
                  <a:lnTo>
                    <a:pt x="41" y="388"/>
                  </a:lnTo>
                  <a:lnTo>
                    <a:pt x="34" y="368"/>
                  </a:lnTo>
                  <a:lnTo>
                    <a:pt x="37" y="342"/>
                  </a:lnTo>
                  <a:lnTo>
                    <a:pt x="54" y="316"/>
                  </a:lnTo>
                  <a:lnTo>
                    <a:pt x="62" y="300"/>
                  </a:lnTo>
                  <a:lnTo>
                    <a:pt x="69" y="283"/>
                  </a:lnTo>
                  <a:lnTo>
                    <a:pt x="83" y="251"/>
                  </a:lnTo>
                  <a:lnTo>
                    <a:pt x="91" y="229"/>
                  </a:lnTo>
                  <a:lnTo>
                    <a:pt x="93" y="220"/>
                  </a:lnTo>
                  <a:lnTo>
                    <a:pt x="110" y="172"/>
                  </a:lnTo>
                  <a:lnTo>
                    <a:pt x="123" y="121"/>
                  </a:lnTo>
                  <a:lnTo>
                    <a:pt x="138" y="74"/>
                  </a:lnTo>
                  <a:lnTo>
                    <a:pt x="152" y="40"/>
                  </a:lnTo>
                  <a:lnTo>
                    <a:pt x="174" y="0"/>
                  </a:lnTo>
                  <a:lnTo>
                    <a:pt x="879" y="558"/>
                  </a:lnTo>
                  <a:close/>
                </a:path>
              </a:pathLst>
            </a:custGeom>
            <a:solidFill>
              <a:srgbClr val="404000"/>
            </a:solidFill>
            <a:ln w="0">
              <a:solidFill>
                <a:srgbClr val="000000"/>
              </a:solidFill>
              <a:prstDash val="solid"/>
              <a:round/>
              <a:headEnd/>
              <a:tailEnd/>
            </a:ln>
          </p:spPr>
          <p:txBody>
            <a:bodyPr/>
            <a:lstStyle/>
            <a:p>
              <a:endParaRPr lang="en-US"/>
            </a:p>
          </p:txBody>
        </p:sp>
        <p:sp>
          <p:nvSpPr>
            <p:cNvPr id="167958" name="Freeform 6"/>
            <p:cNvSpPr>
              <a:spLocks/>
            </p:cNvSpPr>
            <p:nvPr/>
          </p:nvSpPr>
          <p:spPr bwMode="auto">
            <a:xfrm>
              <a:off x="5267" y="1431"/>
              <a:ext cx="174" cy="245"/>
            </a:xfrm>
            <a:custGeom>
              <a:avLst/>
              <a:gdLst>
                <a:gd name="T0" fmla="*/ 2 w 874"/>
                <a:gd name="T1" fmla="*/ 25 h 1222"/>
                <a:gd name="T2" fmla="*/ 5 w 874"/>
                <a:gd name="T3" fmla="*/ 24 h 1222"/>
                <a:gd name="T4" fmla="*/ 6 w 874"/>
                <a:gd name="T5" fmla="*/ 23 h 1222"/>
                <a:gd name="T6" fmla="*/ 7 w 874"/>
                <a:gd name="T7" fmla="*/ 21 h 1222"/>
                <a:gd name="T8" fmla="*/ 7 w 874"/>
                <a:gd name="T9" fmla="*/ 17 h 1222"/>
                <a:gd name="T10" fmla="*/ 5 w 874"/>
                <a:gd name="T11" fmla="*/ 17 h 1222"/>
                <a:gd name="T12" fmla="*/ 3 w 874"/>
                <a:gd name="T13" fmla="*/ 15 h 1222"/>
                <a:gd name="T14" fmla="*/ 2 w 874"/>
                <a:gd name="T15" fmla="*/ 13 h 1222"/>
                <a:gd name="T16" fmla="*/ 3 w 874"/>
                <a:gd name="T17" fmla="*/ 10 h 1222"/>
                <a:gd name="T18" fmla="*/ 4 w 874"/>
                <a:gd name="T19" fmla="*/ 6 h 1222"/>
                <a:gd name="T20" fmla="*/ 5 w 874"/>
                <a:gd name="T21" fmla="*/ 4 h 1222"/>
                <a:gd name="T22" fmla="*/ 6 w 874"/>
                <a:gd name="T23" fmla="*/ 2 h 1222"/>
                <a:gd name="T24" fmla="*/ 9 w 874"/>
                <a:gd name="T25" fmla="*/ 0 h 1222"/>
                <a:gd name="T26" fmla="*/ 12 w 874"/>
                <a:gd name="T27" fmla="*/ 0 h 1222"/>
                <a:gd name="T28" fmla="*/ 15 w 874"/>
                <a:gd name="T29" fmla="*/ 1 h 1222"/>
                <a:gd name="T30" fmla="*/ 17 w 874"/>
                <a:gd name="T31" fmla="*/ 3 h 1222"/>
                <a:gd name="T32" fmla="*/ 18 w 874"/>
                <a:gd name="T33" fmla="*/ 5 h 1222"/>
                <a:gd name="T34" fmla="*/ 19 w 874"/>
                <a:gd name="T35" fmla="*/ 8 h 1222"/>
                <a:gd name="T36" fmla="*/ 20 w 874"/>
                <a:gd name="T37" fmla="*/ 11 h 1222"/>
                <a:gd name="T38" fmla="*/ 20 w 874"/>
                <a:gd name="T39" fmla="*/ 13 h 1222"/>
                <a:gd name="T40" fmla="*/ 20 w 874"/>
                <a:gd name="T41" fmla="*/ 15 h 1222"/>
                <a:gd name="T42" fmla="*/ 18 w 874"/>
                <a:gd name="T43" fmla="*/ 17 h 1222"/>
                <a:gd name="T44" fmla="*/ 16 w 874"/>
                <a:gd name="T45" fmla="*/ 17 h 1222"/>
                <a:gd name="T46" fmla="*/ 17 w 874"/>
                <a:gd name="T47" fmla="*/ 20 h 1222"/>
                <a:gd name="T48" fmla="*/ 18 w 874"/>
                <a:gd name="T49" fmla="*/ 21 h 1222"/>
                <a:gd name="T50" fmla="*/ 20 w 874"/>
                <a:gd name="T51" fmla="*/ 22 h 1222"/>
                <a:gd name="T52" fmla="*/ 21 w 874"/>
                <a:gd name="T53" fmla="*/ 23 h 1222"/>
                <a:gd name="T54" fmla="*/ 22 w 874"/>
                <a:gd name="T55" fmla="*/ 21 h 1222"/>
                <a:gd name="T56" fmla="*/ 22 w 874"/>
                <a:gd name="T57" fmla="*/ 19 h 1222"/>
                <a:gd name="T58" fmla="*/ 24 w 874"/>
                <a:gd name="T59" fmla="*/ 19 h 1222"/>
                <a:gd name="T60" fmla="*/ 23 w 874"/>
                <a:gd name="T61" fmla="*/ 21 h 1222"/>
                <a:gd name="T62" fmla="*/ 24 w 874"/>
                <a:gd name="T63" fmla="*/ 24 h 1222"/>
                <a:gd name="T64" fmla="*/ 27 w 874"/>
                <a:gd name="T65" fmla="*/ 27 h 1222"/>
                <a:gd name="T66" fmla="*/ 29 w 874"/>
                <a:gd name="T67" fmla="*/ 31 h 1222"/>
                <a:gd name="T68" fmla="*/ 30 w 874"/>
                <a:gd name="T69" fmla="*/ 34 h 1222"/>
                <a:gd name="T70" fmla="*/ 32 w 874"/>
                <a:gd name="T71" fmla="*/ 36 h 1222"/>
                <a:gd name="T72" fmla="*/ 34 w 874"/>
                <a:gd name="T73" fmla="*/ 39 h 1222"/>
                <a:gd name="T74" fmla="*/ 33 w 874"/>
                <a:gd name="T75" fmla="*/ 41 h 1222"/>
                <a:gd name="T76" fmla="*/ 32 w 874"/>
                <a:gd name="T77" fmla="*/ 43 h 1222"/>
                <a:gd name="T78" fmla="*/ 33 w 874"/>
                <a:gd name="T79" fmla="*/ 47 h 1222"/>
                <a:gd name="T80" fmla="*/ 32 w 874"/>
                <a:gd name="T81" fmla="*/ 49 h 1222"/>
                <a:gd name="T82" fmla="*/ 30 w 874"/>
                <a:gd name="T83" fmla="*/ 49 h 1222"/>
                <a:gd name="T84" fmla="*/ 28 w 874"/>
                <a:gd name="T85" fmla="*/ 49 h 122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74" h="1222">
                  <a:moveTo>
                    <a:pt x="0" y="664"/>
                  </a:moveTo>
                  <a:lnTo>
                    <a:pt x="19" y="640"/>
                  </a:lnTo>
                  <a:lnTo>
                    <a:pt x="48" y="624"/>
                  </a:lnTo>
                  <a:lnTo>
                    <a:pt x="78" y="612"/>
                  </a:lnTo>
                  <a:lnTo>
                    <a:pt x="103" y="609"/>
                  </a:lnTo>
                  <a:lnTo>
                    <a:pt x="121" y="602"/>
                  </a:lnTo>
                  <a:lnTo>
                    <a:pt x="128" y="602"/>
                  </a:lnTo>
                  <a:lnTo>
                    <a:pt x="141" y="593"/>
                  </a:lnTo>
                  <a:lnTo>
                    <a:pt x="150" y="575"/>
                  </a:lnTo>
                  <a:lnTo>
                    <a:pt x="160" y="560"/>
                  </a:lnTo>
                  <a:lnTo>
                    <a:pt x="168" y="540"/>
                  </a:lnTo>
                  <a:lnTo>
                    <a:pt x="173" y="528"/>
                  </a:lnTo>
                  <a:lnTo>
                    <a:pt x="173" y="511"/>
                  </a:lnTo>
                  <a:lnTo>
                    <a:pt x="187" y="430"/>
                  </a:lnTo>
                  <a:lnTo>
                    <a:pt x="173" y="413"/>
                  </a:lnTo>
                  <a:lnTo>
                    <a:pt x="160" y="413"/>
                  </a:lnTo>
                  <a:lnTo>
                    <a:pt x="146" y="413"/>
                  </a:lnTo>
                  <a:lnTo>
                    <a:pt x="132" y="412"/>
                  </a:lnTo>
                  <a:lnTo>
                    <a:pt x="108" y="405"/>
                  </a:lnTo>
                  <a:lnTo>
                    <a:pt x="85" y="393"/>
                  </a:lnTo>
                  <a:lnTo>
                    <a:pt x="73" y="379"/>
                  </a:lnTo>
                  <a:lnTo>
                    <a:pt x="62" y="366"/>
                  </a:lnTo>
                  <a:lnTo>
                    <a:pt x="60" y="344"/>
                  </a:lnTo>
                  <a:lnTo>
                    <a:pt x="60" y="327"/>
                  </a:lnTo>
                  <a:lnTo>
                    <a:pt x="63" y="302"/>
                  </a:lnTo>
                  <a:lnTo>
                    <a:pt x="71" y="270"/>
                  </a:lnTo>
                  <a:lnTo>
                    <a:pt x="76" y="249"/>
                  </a:lnTo>
                  <a:lnTo>
                    <a:pt x="83" y="222"/>
                  </a:lnTo>
                  <a:lnTo>
                    <a:pt x="90" y="188"/>
                  </a:lnTo>
                  <a:lnTo>
                    <a:pt x="98" y="161"/>
                  </a:lnTo>
                  <a:lnTo>
                    <a:pt x="103" y="138"/>
                  </a:lnTo>
                  <a:lnTo>
                    <a:pt x="112" y="113"/>
                  </a:lnTo>
                  <a:lnTo>
                    <a:pt x="114" y="101"/>
                  </a:lnTo>
                  <a:lnTo>
                    <a:pt x="124" y="74"/>
                  </a:lnTo>
                  <a:lnTo>
                    <a:pt x="132" y="59"/>
                  </a:lnTo>
                  <a:lnTo>
                    <a:pt x="146" y="43"/>
                  </a:lnTo>
                  <a:lnTo>
                    <a:pt x="175" y="21"/>
                  </a:lnTo>
                  <a:lnTo>
                    <a:pt x="197" y="15"/>
                  </a:lnTo>
                  <a:lnTo>
                    <a:pt x="217" y="8"/>
                  </a:lnTo>
                  <a:lnTo>
                    <a:pt x="250" y="0"/>
                  </a:lnTo>
                  <a:lnTo>
                    <a:pt x="288" y="0"/>
                  </a:lnTo>
                  <a:lnTo>
                    <a:pt x="303" y="0"/>
                  </a:lnTo>
                  <a:lnTo>
                    <a:pt x="315" y="3"/>
                  </a:lnTo>
                  <a:lnTo>
                    <a:pt x="348" y="11"/>
                  </a:lnTo>
                  <a:lnTo>
                    <a:pt x="369" y="21"/>
                  </a:lnTo>
                  <a:lnTo>
                    <a:pt x="396" y="42"/>
                  </a:lnTo>
                  <a:lnTo>
                    <a:pt x="413" y="56"/>
                  </a:lnTo>
                  <a:lnTo>
                    <a:pt x="427" y="71"/>
                  </a:lnTo>
                  <a:lnTo>
                    <a:pt x="438" y="92"/>
                  </a:lnTo>
                  <a:lnTo>
                    <a:pt x="457" y="119"/>
                  </a:lnTo>
                  <a:lnTo>
                    <a:pt x="463" y="134"/>
                  </a:lnTo>
                  <a:lnTo>
                    <a:pt x="474" y="159"/>
                  </a:lnTo>
                  <a:lnTo>
                    <a:pt x="478" y="173"/>
                  </a:lnTo>
                  <a:lnTo>
                    <a:pt x="480" y="190"/>
                  </a:lnTo>
                  <a:lnTo>
                    <a:pt x="486" y="219"/>
                  </a:lnTo>
                  <a:lnTo>
                    <a:pt x="491" y="250"/>
                  </a:lnTo>
                  <a:lnTo>
                    <a:pt x="496" y="266"/>
                  </a:lnTo>
                  <a:lnTo>
                    <a:pt x="499" y="288"/>
                  </a:lnTo>
                  <a:lnTo>
                    <a:pt x="501" y="312"/>
                  </a:lnTo>
                  <a:lnTo>
                    <a:pt x="499" y="333"/>
                  </a:lnTo>
                  <a:lnTo>
                    <a:pt x="499" y="351"/>
                  </a:lnTo>
                  <a:lnTo>
                    <a:pt x="495" y="366"/>
                  </a:lnTo>
                  <a:lnTo>
                    <a:pt x="491" y="379"/>
                  </a:lnTo>
                  <a:lnTo>
                    <a:pt x="480" y="399"/>
                  </a:lnTo>
                  <a:lnTo>
                    <a:pt x="466" y="413"/>
                  </a:lnTo>
                  <a:lnTo>
                    <a:pt x="449" y="424"/>
                  </a:lnTo>
                  <a:lnTo>
                    <a:pt x="429" y="429"/>
                  </a:lnTo>
                  <a:lnTo>
                    <a:pt x="410" y="430"/>
                  </a:lnTo>
                  <a:lnTo>
                    <a:pt x="396" y="430"/>
                  </a:lnTo>
                  <a:lnTo>
                    <a:pt x="396" y="494"/>
                  </a:lnTo>
                  <a:lnTo>
                    <a:pt x="413" y="496"/>
                  </a:lnTo>
                  <a:lnTo>
                    <a:pt x="421" y="502"/>
                  </a:lnTo>
                  <a:lnTo>
                    <a:pt x="427" y="512"/>
                  </a:lnTo>
                  <a:lnTo>
                    <a:pt x="435" y="521"/>
                  </a:lnTo>
                  <a:lnTo>
                    <a:pt x="447" y="531"/>
                  </a:lnTo>
                  <a:lnTo>
                    <a:pt x="462" y="540"/>
                  </a:lnTo>
                  <a:lnTo>
                    <a:pt x="480" y="543"/>
                  </a:lnTo>
                  <a:lnTo>
                    <a:pt x="495" y="543"/>
                  </a:lnTo>
                  <a:lnTo>
                    <a:pt x="513" y="557"/>
                  </a:lnTo>
                  <a:lnTo>
                    <a:pt x="522" y="575"/>
                  </a:lnTo>
                  <a:lnTo>
                    <a:pt x="539" y="575"/>
                  </a:lnTo>
                  <a:lnTo>
                    <a:pt x="551" y="575"/>
                  </a:lnTo>
                  <a:lnTo>
                    <a:pt x="567" y="578"/>
                  </a:lnTo>
                  <a:lnTo>
                    <a:pt x="568" y="531"/>
                  </a:lnTo>
                  <a:lnTo>
                    <a:pt x="557" y="522"/>
                  </a:lnTo>
                  <a:lnTo>
                    <a:pt x="557" y="485"/>
                  </a:lnTo>
                  <a:lnTo>
                    <a:pt x="559" y="476"/>
                  </a:lnTo>
                  <a:lnTo>
                    <a:pt x="567" y="460"/>
                  </a:lnTo>
                  <a:lnTo>
                    <a:pt x="592" y="460"/>
                  </a:lnTo>
                  <a:lnTo>
                    <a:pt x="601" y="479"/>
                  </a:lnTo>
                  <a:lnTo>
                    <a:pt x="602" y="521"/>
                  </a:lnTo>
                  <a:lnTo>
                    <a:pt x="593" y="530"/>
                  </a:lnTo>
                  <a:lnTo>
                    <a:pt x="593" y="527"/>
                  </a:lnTo>
                  <a:lnTo>
                    <a:pt x="592" y="575"/>
                  </a:lnTo>
                  <a:lnTo>
                    <a:pt x="592" y="592"/>
                  </a:lnTo>
                  <a:lnTo>
                    <a:pt x="606" y="609"/>
                  </a:lnTo>
                  <a:lnTo>
                    <a:pt x="638" y="628"/>
                  </a:lnTo>
                  <a:lnTo>
                    <a:pt x="659" y="654"/>
                  </a:lnTo>
                  <a:lnTo>
                    <a:pt x="677" y="677"/>
                  </a:lnTo>
                  <a:lnTo>
                    <a:pt x="697" y="716"/>
                  </a:lnTo>
                  <a:lnTo>
                    <a:pt x="705" y="738"/>
                  </a:lnTo>
                  <a:lnTo>
                    <a:pt x="731" y="785"/>
                  </a:lnTo>
                  <a:lnTo>
                    <a:pt x="746" y="817"/>
                  </a:lnTo>
                  <a:lnTo>
                    <a:pt x="755" y="830"/>
                  </a:lnTo>
                  <a:lnTo>
                    <a:pt x="767" y="848"/>
                  </a:lnTo>
                  <a:lnTo>
                    <a:pt x="770" y="862"/>
                  </a:lnTo>
                  <a:lnTo>
                    <a:pt x="788" y="881"/>
                  </a:lnTo>
                  <a:lnTo>
                    <a:pt x="801" y="900"/>
                  </a:lnTo>
                  <a:lnTo>
                    <a:pt x="832" y="921"/>
                  </a:lnTo>
                  <a:lnTo>
                    <a:pt x="854" y="952"/>
                  </a:lnTo>
                  <a:lnTo>
                    <a:pt x="868" y="978"/>
                  </a:lnTo>
                  <a:lnTo>
                    <a:pt x="874" y="993"/>
                  </a:lnTo>
                  <a:lnTo>
                    <a:pt x="868" y="1002"/>
                  </a:lnTo>
                  <a:lnTo>
                    <a:pt x="829" y="1028"/>
                  </a:lnTo>
                  <a:lnTo>
                    <a:pt x="821" y="1034"/>
                  </a:lnTo>
                  <a:lnTo>
                    <a:pt x="815" y="1045"/>
                  </a:lnTo>
                  <a:lnTo>
                    <a:pt x="817" y="1065"/>
                  </a:lnTo>
                  <a:lnTo>
                    <a:pt x="838" y="1098"/>
                  </a:lnTo>
                  <a:lnTo>
                    <a:pt x="843" y="1141"/>
                  </a:lnTo>
                  <a:lnTo>
                    <a:pt x="842" y="1159"/>
                  </a:lnTo>
                  <a:lnTo>
                    <a:pt x="837" y="1180"/>
                  </a:lnTo>
                  <a:lnTo>
                    <a:pt x="829" y="1205"/>
                  </a:lnTo>
                  <a:lnTo>
                    <a:pt x="817" y="1213"/>
                  </a:lnTo>
                  <a:lnTo>
                    <a:pt x="785" y="1213"/>
                  </a:lnTo>
                  <a:lnTo>
                    <a:pt x="767" y="1213"/>
                  </a:lnTo>
                  <a:lnTo>
                    <a:pt x="747" y="1213"/>
                  </a:lnTo>
                  <a:lnTo>
                    <a:pt x="731" y="1217"/>
                  </a:lnTo>
                  <a:lnTo>
                    <a:pt x="723" y="1217"/>
                  </a:lnTo>
                  <a:lnTo>
                    <a:pt x="718" y="1222"/>
                  </a:lnTo>
                  <a:lnTo>
                    <a:pt x="705" y="1222"/>
                  </a:lnTo>
                  <a:lnTo>
                    <a:pt x="0" y="664"/>
                  </a:lnTo>
                  <a:close/>
                </a:path>
              </a:pathLst>
            </a:custGeom>
            <a:solidFill>
              <a:srgbClr val="404000"/>
            </a:solidFill>
            <a:ln w="0">
              <a:solidFill>
                <a:srgbClr val="000000"/>
              </a:solidFill>
              <a:prstDash val="solid"/>
              <a:round/>
              <a:headEnd/>
              <a:tailEnd/>
            </a:ln>
          </p:spPr>
          <p:txBody>
            <a:bodyPr/>
            <a:lstStyle/>
            <a:p>
              <a:endParaRPr lang="en-US"/>
            </a:p>
          </p:txBody>
        </p:sp>
        <p:sp>
          <p:nvSpPr>
            <p:cNvPr id="167959" name="Freeform 7"/>
            <p:cNvSpPr>
              <a:spLocks/>
            </p:cNvSpPr>
            <p:nvPr/>
          </p:nvSpPr>
          <p:spPr bwMode="auto">
            <a:xfrm>
              <a:off x="5232" y="1728"/>
              <a:ext cx="170" cy="384"/>
            </a:xfrm>
            <a:custGeom>
              <a:avLst/>
              <a:gdLst>
                <a:gd name="T0" fmla="*/ 1 w 848"/>
                <a:gd name="T1" fmla="*/ 4 h 1920"/>
                <a:gd name="T2" fmla="*/ 4 w 848"/>
                <a:gd name="T3" fmla="*/ 0 h 1920"/>
                <a:gd name="T4" fmla="*/ 34 w 848"/>
                <a:gd name="T5" fmla="*/ 24 h 1920"/>
                <a:gd name="T6" fmla="*/ 32 w 848"/>
                <a:gd name="T7" fmla="*/ 28 h 1920"/>
                <a:gd name="T8" fmla="*/ 31 w 848"/>
                <a:gd name="T9" fmla="*/ 31 h 1920"/>
                <a:gd name="T10" fmla="*/ 31 w 848"/>
                <a:gd name="T11" fmla="*/ 35 h 1920"/>
                <a:gd name="T12" fmla="*/ 31 w 848"/>
                <a:gd name="T13" fmla="*/ 38 h 1920"/>
                <a:gd name="T14" fmla="*/ 32 w 848"/>
                <a:gd name="T15" fmla="*/ 43 h 1920"/>
                <a:gd name="T16" fmla="*/ 32 w 848"/>
                <a:gd name="T17" fmla="*/ 47 h 1920"/>
                <a:gd name="T18" fmla="*/ 32 w 848"/>
                <a:gd name="T19" fmla="*/ 51 h 1920"/>
                <a:gd name="T20" fmla="*/ 34 w 848"/>
                <a:gd name="T21" fmla="*/ 56 h 1920"/>
                <a:gd name="T22" fmla="*/ 33 w 848"/>
                <a:gd name="T23" fmla="*/ 58 h 1920"/>
                <a:gd name="T24" fmla="*/ 31 w 848"/>
                <a:gd name="T25" fmla="*/ 59 h 1920"/>
                <a:gd name="T26" fmla="*/ 29 w 848"/>
                <a:gd name="T27" fmla="*/ 60 h 1920"/>
                <a:gd name="T28" fmla="*/ 29 w 848"/>
                <a:gd name="T29" fmla="*/ 63 h 1920"/>
                <a:gd name="T30" fmla="*/ 29 w 848"/>
                <a:gd name="T31" fmla="*/ 66 h 1920"/>
                <a:gd name="T32" fmla="*/ 29 w 848"/>
                <a:gd name="T33" fmla="*/ 69 h 1920"/>
                <a:gd name="T34" fmla="*/ 31 w 848"/>
                <a:gd name="T35" fmla="*/ 72 h 1920"/>
                <a:gd name="T36" fmla="*/ 33 w 848"/>
                <a:gd name="T37" fmla="*/ 73 h 1920"/>
                <a:gd name="T38" fmla="*/ 34 w 848"/>
                <a:gd name="T39" fmla="*/ 76 h 1920"/>
                <a:gd name="T40" fmla="*/ 28 w 848"/>
                <a:gd name="T41" fmla="*/ 77 h 1920"/>
                <a:gd name="T42" fmla="*/ 26 w 848"/>
                <a:gd name="T43" fmla="*/ 76 h 1920"/>
                <a:gd name="T44" fmla="*/ 24 w 848"/>
                <a:gd name="T45" fmla="*/ 75 h 1920"/>
                <a:gd name="T46" fmla="*/ 23 w 848"/>
                <a:gd name="T47" fmla="*/ 73 h 1920"/>
                <a:gd name="T48" fmla="*/ 23 w 848"/>
                <a:gd name="T49" fmla="*/ 68 h 1920"/>
                <a:gd name="T50" fmla="*/ 24 w 848"/>
                <a:gd name="T51" fmla="*/ 63 h 1920"/>
                <a:gd name="T52" fmla="*/ 24 w 848"/>
                <a:gd name="T53" fmla="*/ 61 h 1920"/>
                <a:gd name="T54" fmla="*/ 24 w 848"/>
                <a:gd name="T55" fmla="*/ 59 h 1920"/>
                <a:gd name="T56" fmla="*/ 23 w 848"/>
                <a:gd name="T57" fmla="*/ 59 h 1920"/>
                <a:gd name="T58" fmla="*/ 21 w 848"/>
                <a:gd name="T59" fmla="*/ 58 h 1920"/>
                <a:gd name="T60" fmla="*/ 21 w 848"/>
                <a:gd name="T61" fmla="*/ 56 h 1920"/>
                <a:gd name="T62" fmla="*/ 21 w 848"/>
                <a:gd name="T63" fmla="*/ 53 h 1920"/>
                <a:gd name="T64" fmla="*/ 22 w 848"/>
                <a:gd name="T65" fmla="*/ 51 h 1920"/>
                <a:gd name="T66" fmla="*/ 22 w 848"/>
                <a:gd name="T67" fmla="*/ 48 h 1920"/>
                <a:gd name="T68" fmla="*/ 21 w 848"/>
                <a:gd name="T69" fmla="*/ 44 h 1920"/>
                <a:gd name="T70" fmla="*/ 22 w 848"/>
                <a:gd name="T71" fmla="*/ 41 h 1920"/>
                <a:gd name="T72" fmla="*/ 21 w 848"/>
                <a:gd name="T73" fmla="*/ 38 h 1920"/>
                <a:gd name="T74" fmla="*/ 21 w 848"/>
                <a:gd name="T75" fmla="*/ 36 h 1920"/>
                <a:gd name="T76" fmla="*/ 21 w 848"/>
                <a:gd name="T77" fmla="*/ 33 h 1920"/>
                <a:gd name="T78" fmla="*/ 20 w 848"/>
                <a:gd name="T79" fmla="*/ 30 h 1920"/>
                <a:gd name="T80" fmla="*/ 20 w 848"/>
                <a:gd name="T81" fmla="*/ 28 h 1920"/>
                <a:gd name="T82" fmla="*/ 19 w 848"/>
                <a:gd name="T83" fmla="*/ 25 h 1920"/>
                <a:gd name="T84" fmla="*/ 19 w 848"/>
                <a:gd name="T85" fmla="*/ 23 h 1920"/>
                <a:gd name="T86" fmla="*/ 17 w 848"/>
                <a:gd name="T87" fmla="*/ 22 h 1920"/>
                <a:gd name="T88" fmla="*/ 0 w 848"/>
                <a:gd name="T89" fmla="*/ 5 h 192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848" h="1920">
                  <a:moveTo>
                    <a:pt x="0" y="124"/>
                  </a:moveTo>
                  <a:lnTo>
                    <a:pt x="20" y="103"/>
                  </a:lnTo>
                  <a:lnTo>
                    <a:pt x="26" y="94"/>
                  </a:lnTo>
                  <a:lnTo>
                    <a:pt x="36" y="82"/>
                  </a:lnTo>
                  <a:lnTo>
                    <a:pt x="67" y="39"/>
                  </a:lnTo>
                  <a:lnTo>
                    <a:pt x="109" y="0"/>
                  </a:lnTo>
                  <a:lnTo>
                    <a:pt x="848" y="533"/>
                  </a:lnTo>
                  <a:lnTo>
                    <a:pt x="848" y="562"/>
                  </a:lnTo>
                  <a:lnTo>
                    <a:pt x="839" y="599"/>
                  </a:lnTo>
                  <a:lnTo>
                    <a:pt x="830" y="637"/>
                  </a:lnTo>
                  <a:lnTo>
                    <a:pt x="819" y="675"/>
                  </a:lnTo>
                  <a:lnTo>
                    <a:pt x="808" y="709"/>
                  </a:lnTo>
                  <a:lnTo>
                    <a:pt x="802" y="721"/>
                  </a:lnTo>
                  <a:lnTo>
                    <a:pt x="793" y="743"/>
                  </a:lnTo>
                  <a:lnTo>
                    <a:pt x="783" y="767"/>
                  </a:lnTo>
                  <a:lnTo>
                    <a:pt x="774" y="781"/>
                  </a:lnTo>
                  <a:lnTo>
                    <a:pt x="777" y="816"/>
                  </a:lnTo>
                  <a:lnTo>
                    <a:pt x="780" y="869"/>
                  </a:lnTo>
                  <a:lnTo>
                    <a:pt x="783" y="904"/>
                  </a:lnTo>
                  <a:lnTo>
                    <a:pt x="783" y="933"/>
                  </a:lnTo>
                  <a:lnTo>
                    <a:pt x="783" y="947"/>
                  </a:lnTo>
                  <a:lnTo>
                    <a:pt x="786" y="979"/>
                  </a:lnTo>
                  <a:lnTo>
                    <a:pt x="793" y="1017"/>
                  </a:lnTo>
                  <a:lnTo>
                    <a:pt x="801" y="1078"/>
                  </a:lnTo>
                  <a:lnTo>
                    <a:pt x="800" y="1119"/>
                  </a:lnTo>
                  <a:lnTo>
                    <a:pt x="800" y="1156"/>
                  </a:lnTo>
                  <a:lnTo>
                    <a:pt x="802" y="1185"/>
                  </a:lnTo>
                  <a:lnTo>
                    <a:pt x="797" y="1242"/>
                  </a:lnTo>
                  <a:lnTo>
                    <a:pt x="793" y="1276"/>
                  </a:lnTo>
                  <a:lnTo>
                    <a:pt x="795" y="1284"/>
                  </a:lnTo>
                  <a:lnTo>
                    <a:pt x="790" y="1318"/>
                  </a:lnTo>
                  <a:lnTo>
                    <a:pt x="795" y="1357"/>
                  </a:lnTo>
                  <a:lnTo>
                    <a:pt x="836" y="1399"/>
                  </a:lnTo>
                  <a:lnTo>
                    <a:pt x="843" y="1422"/>
                  </a:lnTo>
                  <a:lnTo>
                    <a:pt x="836" y="1432"/>
                  </a:lnTo>
                  <a:lnTo>
                    <a:pt x="826" y="1441"/>
                  </a:lnTo>
                  <a:lnTo>
                    <a:pt x="811" y="1454"/>
                  </a:lnTo>
                  <a:lnTo>
                    <a:pt x="797" y="1464"/>
                  </a:lnTo>
                  <a:lnTo>
                    <a:pt x="765" y="1469"/>
                  </a:lnTo>
                  <a:lnTo>
                    <a:pt x="755" y="1470"/>
                  </a:lnTo>
                  <a:lnTo>
                    <a:pt x="741" y="1479"/>
                  </a:lnTo>
                  <a:lnTo>
                    <a:pt x="733" y="1503"/>
                  </a:lnTo>
                  <a:lnTo>
                    <a:pt x="724" y="1533"/>
                  </a:lnTo>
                  <a:lnTo>
                    <a:pt x="724" y="1564"/>
                  </a:lnTo>
                  <a:lnTo>
                    <a:pt x="725" y="1586"/>
                  </a:lnTo>
                  <a:lnTo>
                    <a:pt x="724" y="1614"/>
                  </a:lnTo>
                  <a:lnTo>
                    <a:pt x="724" y="1631"/>
                  </a:lnTo>
                  <a:lnTo>
                    <a:pt x="724" y="1662"/>
                  </a:lnTo>
                  <a:lnTo>
                    <a:pt x="724" y="1679"/>
                  </a:lnTo>
                  <a:lnTo>
                    <a:pt x="724" y="1695"/>
                  </a:lnTo>
                  <a:lnTo>
                    <a:pt x="724" y="1728"/>
                  </a:lnTo>
                  <a:lnTo>
                    <a:pt x="729" y="1752"/>
                  </a:lnTo>
                  <a:lnTo>
                    <a:pt x="755" y="1789"/>
                  </a:lnTo>
                  <a:lnTo>
                    <a:pt x="780" y="1802"/>
                  </a:lnTo>
                  <a:lnTo>
                    <a:pt x="800" y="1813"/>
                  </a:lnTo>
                  <a:lnTo>
                    <a:pt x="815" y="1823"/>
                  </a:lnTo>
                  <a:lnTo>
                    <a:pt x="828" y="1834"/>
                  </a:lnTo>
                  <a:lnTo>
                    <a:pt x="835" y="1857"/>
                  </a:lnTo>
                  <a:lnTo>
                    <a:pt x="843" y="1876"/>
                  </a:lnTo>
                  <a:lnTo>
                    <a:pt x="844" y="1902"/>
                  </a:lnTo>
                  <a:lnTo>
                    <a:pt x="844" y="1920"/>
                  </a:lnTo>
                  <a:lnTo>
                    <a:pt x="738" y="1920"/>
                  </a:lnTo>
                  <a:lnTo>
                    <a:pt x="709" y="1920"/>
                  </a:lnTo>
                  <a:lnTo>
                    <a:pt x="692" y="1915"/>
                  </a:lnTo>
                  <a:lnTo>
                    <a:pt x="665" y="1900"/>
                  </a:lnTo>
                  <a:lnTo>
                    <a:pt x="655" y="1890"/>
                  </a:lnTo>
                  <a:lnTo>
                    <a:pt x="635" y="1870"/>
                  </a:lnTo>
                  <a:lnTo>
                    <a:pt x="626" y="1888"/>
                  </a:lnTo>
                  <a:lnTo>
                    <a:pt x="608" y="1887"/>
                  </a:lnTo>
                  <a:lnTo>
                    <a:pt x="575" y="1875"/>
                  </a:lnTo>
                  <a:lnTo>
                    <a:pt x="560" y="1864"/>
                  </a:lnTo>
                  <a:lnTo>
                    <a:pt x="566" y="1820"/>
                  </a:lnTo>
                  <a:lnTo>
                    <a:pt x="568" y="1770"/>
                  </a:lnTo>
                  <a:lnTo>
                    <a:pt x="569" y="1743"/>
                  </a:lnTo>
                  <a:lnTo>
                    <a:pt x="578" y="1710"/>
                  </a:lnTo>
                  <a:lnTo>
                    <a:pt x="584" y="1657"/>
                  </a:lnTo>
                  <a:lnTo>
                    <a:pt x="590" y="1614"/>
                  </a:lnTo>
                  <a:lnTo>
                    <a:pt x="593" y="1577"/>
                  </a:lnTo>
                  <a:lnTo>
                    <a:pt x="595" y="1553"/>
                  </a:lnTo>
                  <a:lnTo>
                    <a:pt x="598" y="1533"/>
                  </a:lnTo>
                  <a:lnTo>
                    <a:pt x="598" y="1517"/>
                  </a:lnTo>
                  <a:lnTo>
                    <a:pt x="598" y="1501"/>
                  </a:lnTo>
                  <a:lnTo>
                    <a:pt x="598" y="1474"/>
                  </a:lnTo>
                  <a:lnTo>
                    <a:pt x="595" y="1470"/>
                  </a:lnTo>
                  <a:lnTo>
                    <a:pt x="598" y="1468"/>
                  </a:lnTo>
                  <a:lnTo>
                    <a:pt x="583" y="1469"/>
                  </a:lnTo>
                  <a:lnTo>
                    <a:pt x="569" y="1469"/>
                  </a:lnTo>
                  <a:lnTo>
                    <a:pt x="557" y="1463"/>
                  </a:lnTo>
                  <a:lnTo>
                    <a:pt x="541" y="1459"/>
                  </a:lnTo>
                  <a:lnTo>
                    <a:pt x="521" y="1444"/>
                  </a:lnTo>
                  <a:lnTo>
                    <a:pt x="514" y="1420"/>
                  </a:lnTo>
                  <a:lnTo>
                    <a:pt x="514" y="1405"/>
                  </a:lnTo>
                  <a:lnTo>
                    <a:pt x="513" y="1390"/>
                  </a:lnTo>
                  <a:lnTo>
                    <a:pt x="521" y="1353"/>
                  </a:lnTo>
                  <a:lnTo>
                    <a:pt x="524" y="1341"/>
                  </a:lnTo>
                  <a:lnTo>
                    <a:pt x="528" y="1328"/>
                  </a:lnTo>
                  <a:lnTo>
                    <a:pt x="528" y="1324"/>
                  </a:lnTo>
                  <a:lnTo>
                    <a:pt x="534" y="1294"/>
                  </a:lnTo>
                  <a:lnTo>
                    <a:pt x="538" y="1271"/>
                  </a:lnTo>
                  <a:lnTo>
                    <a:pt x="541" y="1247"/>
                  </a:lnTo>
                  <a:lnTo>
                    <a:pt x="542" y="1235"/>
                  </a:lnTo>
                  <a:lnTo>
                    <a:pt x="547" y="1190"/>
                  </a:lnTo>
                  <a:lnTo>
                    <a:pt x="543" y="1154"/>
                  </a:lnTo>
                  <a:lnTo>
                    <a:pt x="541" y="1137"/>
                  </a:lnTo>
                  <a:lnTo>
                    <a:pt x="534" y="1110"/>
                  </a:lnTo>
                  <a:lnTo>
                    <a:pt x="538" y="1083"/>
                  </a:lnTo>
                  <a:lnTo>
                    <a:pt x="541" y="1055"/>
                  </a:lnTo>
                  <a:lnTo>
                    <a:pt x="541" y="1032"/>
                  </a:lnTo>
                  <a:lnTo>
                    <a:pt x="541" y="1017"/>
                  </a:lnTo>
                  <a:lnTo>
                    <a:pt x="539" y="983"/>
                  </a:lnTo>
                  <a:lnTo>
                    <a:pt x="525" y="948"/>
                  </a:lnTo>
                  <a:lnTo>
                    <a:pt x="523" y="938"/>
                  </a:lnTo>
                  <a:lnTo>
                    <a:pt x="517" y="918"/>
                  </a:lnTo>
                  <a:lnTo>
                    <a:pt x="520" y="892"/>
                  </a:lnTo>
                  <a:lnTo>
                    <a:pt x="521" y="867"/>
                  </a:lnTo>
                  <a:lnTo>
                    <a:pt x="524" y="840"/>
                  </a:lnTo>
                  <a:lnTo>
                    <a:pt x="524" y="828"/>
                  </a:lnTo>
                  <a:lnTo>
                    <a:pt x="520" y="794"/>
                  </a:lnTo>
                  <a:lnTo>
                    <a:pt x="514" y="775"/>
                  </a:lnTo>
                  <a:lnTo>
                    <a:pt x="510" y="753"/>
                  </a:lnTo>
                  <a:lnTo>
                    <a:pt x="502" y="725"/>
                  </a:lnTo>
                  <a:lnTo>
                    <a:pt x="498" y="709"/>
                  </a:lnTo>
                  <a:lnTo>
                    <a:pt x="493" y="690"/>
                  </a:lnTo>
                  <a:lnTo>
                    <a:pt x="489" y="668"/>
                  </a:lnTo>
                  <a:lnTo>
                    <a:pt x="488" y="661"/>
                  </a:lnTo>
                  <a:lnTo>
                    <a:pt x="479" y="634"/>
                  </a:lnTo>
                  <a:lnTo>
                    <a:pt x="477" y="615"/>
                  </a:lnTo>
                  <a:lnTo>
                    <a:pt x="471" y="598"/>
                  </a:lnTo>
                  <a:lnTo>
                    <a:pt x="465" y="574"/>
                  </a:lnTo>
                  <a:lnTo>
                    <a:pt x="459" y="549"/>
                  </a:lnTo>
                  <a:lnTo>
                    <a:pt x="445" y="516"/>
                  </a:lnTo>
                  <a:lnTo>
                    <a:pt x="430" y="549"/>
                  </a:lnTo>
                  <a:lnTo>
                    <a:pt x="416" y="574"/>
                  </a:lnTo>
                  <a:lnTo>
                    <a:pt x="402" y="598"/>
                  </a:lnTo>
                  <a:lnTo>
                    <a:pt x="0" y="124"/>
                  </a:lnTo>
                  <a:close/>
                </a:path>
              </a:pathLst>
            </a:custGeom>
            <a:solidFill>
              <a:srgbClr val="404000"/>
            </a:solidFill>
            <a:ln w="0">
              <a:solidFill>
                <a:srgbClr val="000000"/>
              </a:solidFill>
              <a:prstDash val="solid"/>
              <a:round/>
              <a:headEnd/>
              <a:tailEnd/>
            </a:ln>
          </p:spPr>
          <p:txBody>
            <a:bodyPr/>
            <a:lstStyle/>
            <a:p>
              <a:endParaRPr lang="en-US"/>
            </a:p>
          </p:txBody>
        </p:sp>
        <p:sp>
          <p:nvSpPr>
            <p:cNvPr id="167960" name="Freeform 8"/>
            <p:cNvSpPr>
              <a:spLocks/>
            </p:cNvSpPr>
            <p:nvPr/>
          </p:nvSpPr>
          <p:spPr bwMode="auto">
            <a:xfrm>
              <a:off x="5216" y="1753"/>
              <a:ext cx="96" cy="355"/>
            </a:xfrm>
            <a:custGeom>
              <a:avLst/>
              <a:gdLst>
                <a:gd name="T0" fmla="*/ 18 w 480"/>
                <a:gd name="T1" fmla="*/ 20 h 1777"/>
                <a:gd name="T2" fmla="*/ 18 w 480"/>
                <a:gd name="T3" fmla="*/ 22 h 1777"/>
                <a:gd name="T4" fmla="*/ 18 w 480"/>
                <a:gd name="T5" fmla="*/ 26 h 1777"/>
                <a:gd name="T6" fmla="*/ 17 w 480"/>
                <a:gd name="T7" fmla="*/ 28 h 1777"/>
                <a:gd name="T8" fmla="*/ 17 w 480"/>
                <a:gd name="T9" fmla="*/ 31 h 1777"/>
                <a:gd name="T10" fmla="*/ 16 w 480"/>
                <a:gd name="T11" fmla="*/ 33 h 1777"/>
                <a:gd name="T12" fmla="*/ 16 w 480"/>
                <a:gd name="T13" fmla="*/ 36 h 1777"/>
                <a:gd name="T14" fmla="*/ 16 w 480"/>
                <a:gd name="T15" fmla="*/ 39 h 1777"/>
                <a:gd name="T16" fmla="*/ 16 w 480"/>
                <a:gd name="T17" fmla="*/ 42 h 1777"/>
                <a:gd name="T18" fmla="*/ 16 w 480"/>
                <a:gd name="T19" fmla="*/ 45 h 1777"/>
                <a:gd name="T20" fmla="*/ 16 w 480"/>
                <a:gd name="T21" fmla="*/ 49 h 1777"/>
                <a:gd name="T22" fmla="*/ 16 w 480"/>
                <a:gd name="T23" fmla="*/ 51 h 1777"/>
                <a:gd name="T24" fmla="*/ 14 w 480"/>
                <a:gd name="T25" fmla="*/ 52 h 1777"/>
                <a:gd name="T26" fmla="*/ 13 w 480"/>
                <a:gd name="T27" fmla="*/ 53 h 1777"/>
                <a:gd name="T28" fmla="*/ 13 w 480"/>
                <a:gd name="T29" fmla="*/ 56 h 1777"/>
                <a:gd name="T30" fmla="*/ 13 w 480"/>
                <a:gd name="T31" fmla="*/ 59 h 1777"/>
                <a:gd name="T32" fmla="*/ 13 w 480"/>
                <a:gd name="T33" fmla="*/ 61 h 1777"/>
                <a:gd name="T34" fmla="*/ 13 w 480"/>
                <a:gd name="T35" fmla="*/ 64 h 1777"/>
                <a:gd name="T36" fmla="*/ 13 w 480"/>
                <a:gd name="T37" fmla="*/ 67 h 1777"/>
                <a:gd name="T38" fmla="*/ 13 w 480"/>
                <a:gd name="T39" fmla="*/ 69 h 1777"/>
                <a:gd name="T40" fmla="*/ 11 w 480"/>
                <a:gd name="T41" fmla="*/ 69 h 1777"/>
                <a:gd name="T42" fmla="*/ 10 w 480"/>
                <a:gd name="T43" fmla="*/ 68 h 1777"/>
                <a:gd name="T44" fmla="*/ 10 w 480"/>
                <a:gd name="T45" fmla="*/ 69 h 1777"/>
                <a:gd name="T46" fmla="*/ 9 w 480"/>
                <a:gd name="T47" fmla="*/ 70 h 1777"/>
                <a:gd name="T48" fmla="*/ 2 w 480"/>
                <a:gd name="T49" fmla="*/ 71 h 1777"/>
                <a:gd name="T50" fmla="*/ 3 w 480"/>
                <a:gd name="T51" fmla="*/ 68 h 1777"/>
                <a:gd name="T52" fmla="*/ 3 w 480"/>
                <a:gd name="T53" fmla="*/ 67 h 1777"/>
                <a:gd name="T54" fmla="*/ 4 w 480"/>
                <a:gd name="T55" fmla="*/ 66 h 1777"/>
                <a:gd name="T56" fmla="*/ 6 w 480"/>
                <a:gd name="T57" fmla="*/ 65 h 1777"/>
                <a:gd name="T58" fmla="*/ 6 w 480"/>
                <a:gd name="T59" fmla="*/ 63 h 1777"/>
                <a:gd name="T60" fmla="*/ 7 w 480"/>
                <a:gd name="T61" fmla="*/ 62 h 1777"/>
                <a:gd name="T62" fmla="*/ 7 w 480"/>
                <a:gd name="T63" fmla="*/ 59 h 1777"/>
                <a:gd name="T64" fmla="*/ 7 w 480"/>
                <a:gd name="T65" fmla="*/ 55 h 1777"/>
                <a:gd name="T66" fmla="*/ 7 w 480"/>
                <a:gd name="T67" fmla="*/ 52 h 1777"/>
                <a:gd name="T68" fmla="*/ 6 w 480"/>
                <a:gd name="T69" fmla="*/ 50 h 1777"/>
                <a:gd name="T70" fmla="*/ 5 w 480"/>
                <a:gd name="T71" fmla="*/ 49 h 1777"/>
                <a:gd name="T72" fmla="*/ 5 w 480"/>
                <a:gd name="T73" fmla="*/ 47 h 1777"/>
                <a:gd name="T74" fmla="*/ 5 w 480"/>
                <a:gd name="T75" fmla="*/ 43 h 1777"/>
                <a:gd name="T76" fmla="*/ 6 w 480"/>
                <a:gd name="T77" fmla="*/ 40 h 1777"/>
                <a:gd name="T78" fmla="*/ 7 w 480"/>
                <a:gd name="T79" fmla="*/ 36 h 1777"/>
                <a:gd name="T80" fmla="*/ 8 w 480"/>
                <a:gd name="T81" fmla="*/ 33 h 1777"/>
                <a:gd name="T82" fmla="*/ 8 w 480"/>
                <a:gd name="T83" fmla="*/ 30 h 1777"/>
                <a:gd name="T84" fmla="*/ 7 w 480"/>
                <a:gd name="T85" fmla="*/ 27 h 1777"/>
                <a:gd name="T86" fmla="*/ 7 w 480"/>
                <a:gd name="T87" fmla="*/ 26 h 1777"/>
                <a:gd name="T88" fmla="*/ 5 w 480"/>
                <a:gd name="T89" fmla="*/ 24 h 1777"/>
                <a:gd name="T90" fmla="*/ 5 w 480"/>
                <a:gd name="T91" fmla="*/ 22 h 1777"/>
                <a:gd name="T92" fmla="*/ 5 w 480"/>
                <a:gd name="T93" fmla="*/ 20 h 1777"/>
                <a:gd name="T94" fmla="*/ 6 w 480"/>
                <a:gd name="T95" fmla="*/ 16 h 1777"/>
                <a:gd name="T96" fmla="*/ 5 w 480"/>
                <a:gd name="T97" fmla="*/ 16 h 1777"/>
                <a:gd name="T98" fmla="*/ 3 w 480"/>
                <a:gd name="T99" fmla="*/ 15 h 1777"/>
                <a:gd name="T100" fmla="*/ 1 w 480"/>
                <a:gd name="T101" fmla="*/ 13 h 1777"/>
                <a:gd name="T102" fmla="*/ 0 w 480"/>
                <a:gd name="T103" fmla="*/ 11 h 1777"/>
                <a:gd name="T104" fmla="*/ 0 w 480"/>
                <a:gd name="T105" fmla="*/ 7 h 1777"/>
                <a:gd name="T106" fmla="*/ 1 w 480"/>
                <a:gd name="T107" fmla="*/ 6 h 1777"/>
                <a:gd name="T108" fmla="*/ 1 w 480"/>
                <a:gd name="T109" fmla="*/ 3 h 1777"/>
                <a:gd name="T110" fmla="*/ 2 w 480"/>
                <a:gd name="T111" fmla="*/ 2 h 1777"/>
                <a:gd name="T112" fmla="*/ 3 w 480"/>
                <a:gd name="T113" fmla="*/ 0 h 177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80" h="1777">
                  <a:moveTo>
                    <a:pt x="480" y="471"/>
                  </a:moveTo>
                  <a:lnTo>
                    <a:pt x="461" y="497"/>
                  </a:lnTo>
                  <a:lnTo>
                    <a:pt x="452" y="518"/>
                  </a:lnTo>
                  <a:lnTo>
                    <a:pt x="448" y="548"/>
                  </a:lnTo>
                  <a:lnTo>
                    <a:pt x="451" y="600"/>
                  </a:lnTo>
                  <a:lnTo>
                    <a:pt x="448" y="654"/>
                  </a:lnTo>
                  <a:lnTo>
                    <a:pt x="438" y="695"/>
                  </a:lnTo>
                  <a:lnTo>
                    <a:pt x="435" y="708"/>
                  </a:lnTo>
                  <a:lnTo>
                    <a:pt x="424" y="744"/>
                  </a:lnTo>
                  <a:lnTo>
                    <a:pt x="417" y="771"/>
                  </a:lnTo>
                  <a:lnTo>
                    <a:pt x="409" y="814"/>
                  </a:lnTo>
                  <a:lnTo>
                    <a:pt x="406" y="833"/>
                  </a:lnTo>
                  <a:lnTo>
                    <a:pt x="406" y="852"/>
                  </a:lnTo>
                  <a:lnTo>
                    <a:pt x="403" y="892"/>
                  </a:lnTo>
                  <a:lnTo>
                    <a:pt x="401" y="923"/>
                  </a:lnTo>
                  <a:lnTo>
                    <a:pt x="397" y="985"/>
                  </a:lnTo>
                  <a:lnTo>
                    <a:pt x="396" y="1010"/>
                  </a:lnTo>
                  <a:lnTo>
                    <a:pt x="396" y="1052"/>
                  </a:lnTo>
                  <a:lnTo>
                    <a:pt x="396" y="1077"/>
                  </a:lnTo>
                  <a:lnTo>
                    <a:pt x="397" y="1133"/>
                  </a:lnTo>
                  <a:lnTo>
                    <a:pt x="392" y="1183"/>
                  </a:lnTo>
                  <a:lnTo>
                    <a:pt x="388" y="1226"/>
                  </a:lnTo>
                  <a:lnTo>
                    <a:pt x="392" y="1264"/>
                  </a:lnTo>
                  <a:lnTo>
                    <a:pt x="397" y="1282"/>
                  </a:lnTo>
                  <a:lnTo>
                    <a:pt x="383" y="1293"/>
                  </a:lnTo>
                  <a:lnTo>
                    <a:pt x="347" y="1305"/>
                  </a:lnTo>
                  <a:lnTo>
                    <a:pt x="326" y="1309"/>
                  </a:lnTo>
                  <a:lnTo>
                    <a:pt x="318" y="1334"/>
                  </a:lnTo>
                  <a:lnTo>
                    <a:pt x="313" y="1376"/>
                  </a:lnTo>
                  <a:lnTo>
                    <a:pt x="313" y="1406"/>
                  </a:lnTo>
                  <a:lnTo>
                    <a:pt x="313" y="1437"/>
                  </a:lnTo>
                  <a:lnTo>
                    <a:pt x="313" y="1487"/>
                  </a:lnTo>
                  <a:lnTo>
                    <a:pt x="313" y="1504"/>
                  </a:lnTo>
                  <a:lnTo>
                    <a:pt x="313" y="1518"/>
                  </a:lnTo>
                  <a:lnTo>
                    <a:pt x="313" y="1552"/>
                  </a:lnTo>
                  <a:lnTo>
                    <a:pt x="324" y="1595"/>
                  </a:lnTo>
                  <a:lnTo>
                    <a:pt x="330" y="1631"/>
                  </a:lnTo>
                  <a:lnTo>
                    <a:pt x="336" y="1668"/>
                  </a:lnTo>
                  <a:lnTo>
                    <a:pt x="338" y="1723"/>
                  </a:lnTo>
                  <a:lnTo>
                    <a:pt x="320" y="1734"/>
                  </a:lnTo>
                  <a:lnTo>
                    <a:pt x="288" y="1737"/>
                  </a:lnTo>
                  <a:lnTo>
                    <a:pt x="266" y="1734"/>
                  </a:lnTo>
                  <a:lnTo>
                    <a:pt x="265" y="1721"/>
                  </a:lnTo>
                  <a:lnTo>
                    <a:pt x="260" y="1701"/>
                  </a:lnTo>
                  <a:lnTo>
                    <a:pt x="253" y="1692"/>
                  </a:lnTo>
                  <a:lnTo>
                    <a:pt x="243" y="1730"/>
                  </a:lnTo>
                  <a:lnTo>
                    <a:pt x="230" y="1746"/>
                  </a:lnTo>
                  <a:lnTo>
                    <a:pt x="214" y="1761"/>
                  </a:lnTo>
                  <a:lnTo>
                    <a:pt x="187" y="1777"/>
                  </a:lnTo>
                  <a:lnTo>
                    <a:pt x="61" y="1775"/>
                  </a:lnTo>
                  <a:lnTo>
                    <a:pt x="56" y="1749"/>
                  </a:lnTo>
                  <a:lnTo>
                    <a:pt x="63" y="1713"/>
                  </a:lnTo>
                  <a:lnTo>
                    <a:pt x="66" y="1705"/>
                  </a:lnTo>
                  <a:lnTo>
                    <a:pt x="70" y="1688"/>
                  </a:lnTo>
                  <a:lnTo>
                    <a:pt x="83" y="1669"/>
                  </a:lnTo>
                  <a:lnTo>
                    <a:pt x="103" y="1647"/>
                  </a:lnTo>
                  <a:lnTo>
                    <a:pt x="122" y="1631"/>
                  </a:lnTo>
                  <a:lnTo>
                    <a:pt x="138" y="1617"/>
                  </a:lnTo>
                  <a:lnTo>
                    <a:pt x="146" y="1601"/>
                  </a:lnTo>
                  <a:lnTo>
                    <a:pt x="160" y="1587"/>
                  </a:lnTo>
                  <a:lnTo>
                    <a:pt x="169" y="1569"/>
                  </a:lnTo>
                  <a:lnTo>
                    <a:pt x="173" y="1552"/>
                  </a:lnTo>
                  <a:lnTo>
                    <a:pt x="173" y="1535"/>
                  </a:lnTo>
                  <a:lnTo>
                    <a:pt x="173" y="1487"/>
                  </a:lnTo>
                  <a:lnTo>
                    <a:pt x="173" y="1424"/>
                  </a:lnTo>
                  <a:lnTo>
                    <a:pt x="173" y="1376"/>
                  </a:lnTo>
                  <a:lnTo>
                    <a:pt x="173" y="1342"/>
                  </a:lnTo>
                  <a:lnTo>
                    <a:pt x="173" y="1293"/>
                  </a:lnTo>
                  <a:lnTo>
                    <a:pt x="173" y="1261"/>
                  </a:lnTo>
                  <a:lnTo>
                    <a:pt x="159" y="1263"/>
                  </a:lnTo>
                  <a:lnTo>
                    <a:pt x="138" y="1259"/>
                  </a:lnTo>
                  <a:lnTo>
                    <a:pt x="124" y="1237"/>
                  </a:lnTo>
                  <a:lnTo>
                    <a:pt x="116" y="1214"/>
                  </a:lnTo>
                  <a:lnTo>
                    <a:pt x="113" y="1175"/>
                  </a:lnTo>
                  <a:lnTo>
                    <a:pt x="116" y="1137"/>
                  </a:lnTo>
                  <a:lnTo>
                    <a:pt x="131" y="1077"/>
                  </a:lnTo>
                  <a:lnTo>
                    <a:pt x="146" y="1035"/>
                  </a:lnTo>
                  <a:lnTo>
                    <a:pt x="159" y="996"/>
                  </a:lnTo>
                  <a:lnTo>
                    <a:pt x="173" y="939"/>
                  </a:lnTo>
                  <a:lnTo>
                    <a:pt x="187" y="890"/>
                  </a:lnTo>
                  <a:lnTo>
                    <a:pt x="194" y="852"/>
                  </a:lnTo>
                  <a:lnTo>
                    <a:pt x="200" y="816"/>
                  </a:lnTo>
                  <a:lnTo>
                    <a:pt x="208" y="780"/>
                  </a:lnTo>
                  <a:lnTo>
                    <a:pt x="208" y="749"/>
                  </a:lnTo>
                  <a:lnTo>
                    <a:pt x="196" y="713"/>
                  </a:lnTo>
                  <a:lnTo>
                    <a:pt x="187" y="681"/>
                  </a:lnTo>
                  <a:lnTo>
                    <a:pt x="175" y="653"/>
                  </a:lnTo>
                  <a:lnTo>
                    <a:pt x="164" y="654"/>
                  </a:lnTo>
                  <a:lnTo>
                    <a:pt x="146" y="648"/>
                  </a:lnTo>
                  <a:lnTo>
                    <a:pt x="124" y="609"/>
                  </a:lnTo>
                  <a:lnTo>
                    <a:pt x="116" y="578"/>
                  </a:lnTo>
                  <a:lnTo>
                    <a:pt x="114" y="542"/>
                  </a:lnTo>
                  <a:lnTo>
                    <a:pt x="116" y="519"/>
                  </a:lnTo>
                  <a:lnTo>
                    <a:pt x="122" y="490"/>
                  </a:lnTo>
                  <a:lnTo>
                    <a:pt x="131" y="437"/>
                  </a:lnTo>
                  <a:lnTo>
                    <a:pt x="146" y="406"/>
                  </a:lnTo>
                  <a:lnTo>
                    <a:pt x="146" y="389"/>
                  </a:lnTo>
                  <a:lnTo>
                    <a:pt x="118" y="389"/>
                  </a:lnTo>
                  <a:lnTo>
                    <a:pt x="95" y="380"/>
                  </a:lnTo>
                  <a:lnTo>
                    <a:pt x="66" y="364"/>
                  </a:lnTo>
                  <a:lnTo>
                    <a:pt x="37" y="344"/>
                  </a:lnTo>
                  <a:lnTo>
                    <a:pt x="16" y="318"/>
                  </a:lnTo>
                  <a:lnTo>
                    <a:pt x="6" y="291"/>
                  </a:lnTo>
                  <a:lnTo>
                    <a:pt x="2" y="270"/>
                  </a:lnTo>
                  <a:lnTo>
                    <a:pt x="0" y="231"/>
                  </a:lnTo>
                  <a:lnTo>
                    <a:pt x="0" y="186"/>
                  </a:lnTo>
                  <a:lnTo>
                    <a:pt x="2" y="167"/>
                  </a:lnTo>
                  <a:lnTo>
                    <a:pt x="14" y="146"/>
                  </a:lnTo>
                  <a:lnTo>
                    <a:pt x="19" y="116"/>
                  </a:lnTo>
                  <a:lnTo>
                    <a:pt x="31" y="82"/>
                  </a:lnTo>
                  <a:lnTo>
                    <a:pt x="39" y="66"/>
                  </a:lnTo>
                  <a:lnTo>
                    <a:pt x="49" y="46"/>
                  </a:lnTo>
                  <a:lnTo>
                    <a:pt x="61" y="27"/>
                  </a:lnTo>
                  <a:lnTo>
                    <a:pt x="77" y="0"/>
                  </a:lnTo>
                  <a:lnTo>
                    <a:pt x="480" y="471"/>
                  </a:lnTo>
                  <a:close/>
                </a:path>
              </a:pathLst>
            </a:custGeom>
            <a:solidFill>
              <a:srgbClr val="404000"/>
            </a:solidFill>
            <a:ln w="0">
              <a:solidFill>
                <a:srgbClr val="000000"/>
              </a:solidFill>
              <a:prstDash val="solid"/>
              <a:round/>
              <a:headEnd/>
              <a:tailEnd/>
            </a:ln>
          </p:spPr>
          <p:txBody>
            <a:bodyPr/>
            <a:lstStyle/>
            <a:p>
              <a:endParaRPr lang="en-US"/>
            </a:p>
          </p:txBody>
        </p:sp>
        <p:sp>
          <p:nvSpPr>
            <p:cNvPr id="167961" name="Freeform 9"/>
            <p:cNvSpPr>
              <a:spLocks/>
            </p:cNvSpPr>
            <p:nvPr/>
          </p:nvSpPr>
          <p:spPr bwMode="auto">
            <a:xfrm>
              <a:off x="5283" y="1458"/>
              <a:ext cx="83" cy="20"/>
            </a:xfrm>
            <a:custGeom>
              <a:avLst/>
              <a:gdLst>
                <a:gd name="T0" fmla="*/ 17 w 412"/>
                <a:gd name="T1" fmla="*/ 4 h 99"/>
                <a:gd name="T2" fmla="*/ 16 w 412"/>
                <a:gd name="T3" fmla="*/ 3 h 99"/>
                <a:gd name="T4" fmla="*/ 16 w 412"/>
                <a:gd name="T5" fmla="*/ 3 h 99"/>
                <a:gd name="T6" fmla="*/ 16 w 412"/>
                <a:gd name="T7" fmla="*/ 3 h 99"/>
                <a:gd name="T8" fmla="*/ 15 w 412"/>
                <a:gd name="T9" fmla="*/ 3 h 99"/>
                <a:gd name="T10" fmla="*/ 15 w 412"/>
                <a:gd name="T11" fmla="*/ 3 h 99"/>
                <a:gd name="T12" fmla="*/ 15 w 412"/>
                <a:gd name="T13" fmla="*/ 2 h 99"/>
                <a:gd name="T14" fmla="*/ 14 w 412"/>
                <a:gd name="T15" fmla="*/ 2 h 99"/>
                <a:gd name="T16" fmla="*/ 14 w 412"/>
                <a:gd name="T17" fmla="*/ 2 h 99"/>
                <a:gd name="T18" fmla="*/ 14 w 412"/>
                <a:gd name="T19" fmla="*/ 2 h 99"/>
                <a:gd name="T20" fmla="*/ 13 w 412"/>
                <a:gd name="T21" fmla="*/ 1 h 99"/>
                <a:gd name="T22" fmla="*/ 13 w 412"/>
                <a:gd name="T23" fmla="*/ 1 h 99"/>
                <a:gd name="T24" fmla="*/ 13 w 412"/>
                <a:gd name="T25" fmla="*/ 1 h 99"/>
                <a:gd name="T26" fmla="*/ 12 w 412"/>
                <a:gd name="T27" fmla="*/ 1 h 99"/>
                <a:gd name="T28" fmla="*/ 12 w 412"/>
                <a:gd name="T29" fmla="*/ 0 h 99"/>
                <a:gd name="T30" fmla="*/ 11 w 412"/>
                <a:gd name="T31" fmla="*/ 0 h 99"/>
                <a:gd name="T32" fmla="*/ 11 w 412"/>
                <a:gd name="T33" fmla="*/ 0 h 99"/>
                <a:gd name="T34" fmla="*/ 8 w 412"/>
                <a:gd name="T35" fmla="*/ 0 h 99"/>
                <a:gd name="T36" fmla="*/ 7 w 412"/>
                <a:gd name="T37" fmla="*/ 0 h 99"/>
                <a:gd name="T38" fmla="*/ 7 w 412"/>
                <a:gd name="T39" fmla="*/ 0 h 99"/>
                <a:gd name="T40" fmla="*/ 6 w 412"/>
                <a:gd name="T41" fmla="*/ 1 h 99"/>
                <a:gd name="T42" fmla="*/ 6 w 412"/>
                <a:gd name="T43" fmla="*/ 1 h 99"/>
                <a:gd name="T44" fmla="*/ 5 w 412"/>
                <a:gd name="T45" fmla="*/ 1 h 99"/>
                <a:gd name="T46" fmla="*/ 5 w 412"/>
                <a:gd name="T47" fmla="*/ 1 h 99"/>
                <a:gd name="T48" fmla="*/ 4 w 412"/>
                <a:gd name="T49" fmla="*/ 2 h 99"/>
                <a:gd name="T50" fmla="*/ 4 w 412"/>
                <a:gd name="T51" fmla="*/ 2 h 99"/>
                <a:gd name="T52" fmla="*/ 3 w 412"/>
                <a:gd name="T53" fmla="*/ 2 h 99"/>
                <a:gd name="T54" fmla="*/ 3 w 412"/>
                <a:gd name="T55" fmla="*/ 2 h 99"/>
                <a:gd name="T56" fmla="*/ 2 w 412"/>
                <a:gd name="T57" fmla="*/ 3 h 99"/>
                <a:gd name="T58" fmla="*/ 2 w 412"/>
                <a:gd name="T59" fmla="*/ 3 h 99"/>
                <a:gd name="T60" fmla="*/ 1 w 412"/>
                <a:gd name="T61" fmla="*/ 3 h 99"/>
                <a:gd name="T62" fmla="*/ 1 w 412"/>
                <a:gd name="T63" fmla="*/ 3 h 99"/>
                <a:gd name="T64" fmla="*/ 1 w 412"/>
                <a:gd name="T65" fmla="*/ 4 h 99"/>
                <a:gd name="T66" fmla="*/ 1 w 412"/>
                <a:gd name="T67" fmla="*/ 4 h 99"/>
                <a:gd name="T68" fmla="*/ 1 w 412"/>
                <a:gd name="T69" fmla="*/ 4 h 99"/>
                <a:gd name="T70" fmla="*/ 1 w 412"/>
                <a:gd name="T71" fmla="*/ 4 h 99"/>
                <a:gd name="T72" fmla="*/ 0 w 412"/>
                <a:gd name="T73" fmla="*/ 4 h 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12" h="99">
                  <a:moveTo>
                    <a:pt x="412" y="90"/>
                  </a:moveTo>
                  <a:lnTo>
                    <a:pt x="397" y="86"/>
                  </a:lnTo>
                  <a:lnTo>
                    <a:pt x="394" y="82"/>
                  </a:lnTo>
                  <a:lnTo>
                    <a:pt x="382" y="76"/>
                  </a:lnTo>
                  <a:lnTo>
                    <a:pt x="378" y="68"/>
                  </a:lnTo>
                  <a:lnTo>
                    <a:pt x="368" y="65"/>
                  </a:lnTo>
                  <a:lnTo>
                    <a:pt x="363" y="57"/>
                  </a:lnTo>
                  <a:lnTo>
                    <a:pt x="352" y="53"/>
                  </a:lnTo>
                  <a:lnTo>
                    <a:pt x="347" y="47"/>
                  </a:lnTo>
                  <a:lnTo>
                    <a:pt x="337" y="44"/>
                  </a:lnTo>
                  <a:lnTo>
                    <a:pt x="331" y="33"/>
                  </a:lnTo>
                  <a:lnTo>
                    <a:pt x="321" y="29"/>
                  </a:lnTo>
                  <a:lnTo>
                    <a:pt x="316" y="22"/>
                  </a:lnTo>
                  <a:lnTo>
                    <a:pt x="301" y="18"/>
                  </a:lnTo>
                  <a:lnTo>
                    <a:pt x="294" y="10"/>
                  </a:lnTo>
                  <a:lnTo>
                    <a:pt x="283" y="8"/>
                  </a:lnTo>
                  <a:lnTo>
                    <a:pt x="265" y="0"/>
                  </a:lnTo>
                  <a:lnTo>
                    <a:pt x="202" y="0"/>
                  </a:lnTo>
                  <a:lnTo>
                    <a:pt x="182" y="8"/>
                  </a:lnTo>
                  <a:lnTo>
                    <a:pt x="168" y="10"/>
                  </a:lnTo>
                  <a:lnTo>
                    <a:pt x="160" y="18"/>
                  </a:lnTo>
                  <a:lnTo>
                    <a:pt x="144" y="22"/>
                  </a:lnTo>
                  <a:lnTo>
                    <a:pt x="135" y="29"/>
                  </a:lnTo>
                  <a:lnTo>
                    <a:pt x="115" y="33"/>
                  </a:lnTo>
                  <a:lnTo>
                    <a:pt x="106" y="44"/>
                  </a:lnTo>
                  <a:lnTo>
                    <a:pt x="90" y="47"/>
                  </a:lnTo>
                  <a:lnTo>
                    <a:pt x="82" y="53"/>
                  </a:lnTo>
                  <a:lnTo>
                    <a:pt x="66" y="57"/>
                  </a:lnTo>
                  <a:lnTo>
                    <a:pt x="58" y="65"/>
                  </a:lnTo>
                  <a:lnTo>
                    <a:pt x="42" y="68"/>
                  </a:lnTo>
                  <a:lnTo>
                    <a:pt x="36" y="76"/>
                  </a:lnTo>
                  <a:lnTo>
                    <a:pt x="27" y="80"/>
                  </a:lnTo>
                  <a:lnTo>
                    <a:pt x="22" y="87"/>
                  </a:lnTo>
                  <a:lnTo>
                    <a:pt x="19" y="90"/>
                  </a:lnTo>
                  <a:lnTo>
                    <a:pt x="18" y="92"/>
                  </a:lnTo>
                  <a:lnTo>
                    <a:pt x="13" y="96"/>
                  </a:lnTo>
                  <a:lnTo>
                    <a:pt x="0" y="9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7962" name="Freeform 10"/>
            <p:cNvSpPr>
              <a:spLocks/>
            </p:cNvSpPr>
            <p:nvPr/>
          </p:nvSpPr>
          <p:spPr bwMode="auto">
            <a:xfrm>
              <a:off x="5313" y="1505"/>
              <a:ext cx="26" cy="11"/>
            </a:xfrm>
            <a:custGeom>
              <a:avLst/>
              <a:gdLst>
                <a:gd name="T0" fmla="*/ 0 w 130"/>
                <a:gd name="T1" fmla="*/ 1 h 55"/>
                <a:gd name="T2" fmla="*/ 1 w 130"/>
                <a:gd name="T3" fmla="*/ 1 h 55"/>
                <a:gd name="T4" fmla="*/ 1 w 130"/>
                <a:gd name="T5" fmla="*/ 2 h 55"/>
                <a:gd name="T6" fmla="*/ 1 w 130"/>
                <a:gd name="T7" fmla="*/ 2 h 55"/>
                <a:gd name="T8" fmla="*/ 2 w 130"/>
                <a:gd name="T9" fmla="*/ 2 h 55"/>
                <a:gd name="T10" fmla="*/ 3 w 130"/>
                <a:gd name="T11" fmla="*/ 2 h 55"/>
                <a:gd name="T12" fmla="*/ 4 w 130"/>
                <a:gd name="T13" fmla="*/ 2 h 55"/>
                <a:gd name="T14" fmla="*/ 4 w 130"/>
                <a:gd name="T15" fmla="*/ 2 h 55"/>
                <a:gd name="T16" fmla="*/ 4 w 130"/>
                <a:gd name="T17" fmla="*/ 1 h 55"/>
                <a:gd name="T18" fmla="*/ 5 w 130"/>
                <a:gd name="T19" fmla="*/ 1 h 55"/>
                <a:gd name="T20" fmla="*/ 5 w 130"/>
                <a:gd name="T21" fmla="*/ 0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0" h="55">
                  <a:moveTo>
                    <a:pt x="0" y="24"/>
                  </a:moveTo>
                  <a:lnTo>
                    <a:pt x="14" y="37"/>
                  </a:lnTo>
                  <a:lnTo>
                    <a:pt x="22" y="45"/>
                  </a:lnTo>
                  <a:lnTo>
                    <a:pt x="29" y="48"/>
                  </a:lnTo>
                  <a:lnTo>
                    <a:pt x="44" y="55"/>
                  </a:lnTo>
                  <a:lnTo>
                    <a:pt x="77" y="55"/>
                  </a:lnTo>
                  <a:lnTo>
                    <a:pt x="92" y="48"/>
                  </a:lnTo>
                  <a:lnTo>
                    <a:pt x="100" y="45"/>
                  </a:lnTo>
                  <a:lnTo>
                    <a:pt x="107" y="36"/>
                  </a:lnTo>
                  <a:lnTo>
                    <a:pt x="116" y="24"/>
                  </a:lnTo>
                  <a:lnTo>
                    <a:pt x="13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7963" name="Freeform 11"/>
            <p:cNvSpPr>
              <a:spLocks/>
            </p:cNvSpPr>
            <p:nvPr/>
          </p:nvSpPr>
          <p:spPr bwMode="auto">
            <a:xfrm>
              <a:off x="5297" y="1531"/>
              <a:ext cx="27" cy="39"/>
            </a:xfrm>
            <a:custGeom>
              <a:avLst/>
              <a:gdLst>
                <a:gd name="T0" fmla="*/ 1 w 131"/>
                <a:gd name="T1" fmla="*/ 0 h 194"/>
                <a:gd name="T2" fmla="*/ 2 w 131"/>
                <a:gd name="T3" fmla="*/ 1 h 194"/>
                <a:gd name="T4" fmla="*/ 2 w 131"/>
                <a:gd name="T5" fmla="*/ 1 h 194"/>
                <a:gd name="T6" fmla="*/ 2 w 131"/>
                <a:gd name="T7" fmla="*/ 2 h 194"/>
                <a:gd name="T8" fmla="*/ 3 w 131"/>
                <a:gd name="T9" fmla="*/ 2 h 194"/>
                <a:gd name="T10" fmla="*/ 3 w 131"/>
                <a:gd name="T11" fmla="*/ 2 h 194"/>
                <a:gd name="T12" fmla="*/ 3 w 131"/>
                <a:gd name="T13" fmla="*/ 3 h 194"/>
                <a:gd name="T14" fmla="*/ 4 w 131"/>
                <a:gd name="T15" fmla="*/ 3 h 194"/>
                <a:gd name="T16" fmla="*/ 4 w 131"/>
                <a:gd name="T17" fmla="*/ 3 h 194"/>
                <a:gd name="T18" fmla="*/ 5 w 131"/>
                <a:gd name="T19" fmla="*/ 4 h 194"/>
                <a:gd name="T20" fmla="*/ 5 w 131"/>
                <a:gd name="T21" fmla="*/ 4 h 194"/>
                <a:gd name="T22" fmla="*/ 6 w 131"/>
                <a:gd name="T23" fmla="*/ 5 h 194"/>
                <a:gd name="T24" fmla="*/ 6 w 131"/>
                <a:gd name="T25" fmla="*/ 7 h 194"/>
                <a:gd name="T26" fmla="*/ 5 w 131"/>
                <a:gd name="T27" fmla="*/ 8 h 194"/>
                <a:gd name="T28" fmla="*/ 5 w 131"/>
                <a:gd name="T29" fmla="*/ 7 h 194"/>
                <a:gd name="T30" fmla="*/ 5 w 131"/>
                <a:gd name="T31" fmla="*/ 7 h 194"/>
                <a:gd name="T32" fmla="*/ 4 w 131"/>
                <a:gd name="T33" fmla="*/ 7 h 194"/>
                <a:gd name="T34" fmla="*/ 4 w 131"/>
                <a:gd name="T35" fmla="*/ 6 h 194"/>
                <a:gd name="T36" fmla="*/ 3 w 131"/>
                <a:gd name="T37" fmla="*/ 6 h 194"/>
                <a:gd name="T38" fmla="*/ 3 w 131"/>
                <a:gd name="T39" fmla="*/ 6 h 194"/>
                <a:gd name="T40" fmla="*/ 3 w 131"/>
                <a:gd name="T41" fmla="*/ 6 h 194"/>
                <a:gd name="T42" fmla="*/ 2 w 131"/>
                <a:gd name="T43" fmla="*/ 5 h 194"/>
                <a:gd name="T44" fmla="*/ 2 w 131"/>
                <a:gd name="T45" fmla="*/ 5 h 194"/>
                <a:gd name="T46" fmla="*/ 1 w 131"/>
                <a:gd name="T47" fmla="*/ 5 h 194"/>
                <a:gd name="T48" fmla="*/ 1 w 131"/>
                <a:gd name="T49" fmla="*/ 4 h 194"/>
                <a:gd name="T50" fmla="*/ 0 w 131"/>
                <a:gd name="T51" fmla="*/ 4 h 19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31" h="194">
                  <a:moveTo>
                    <a:pt x="22" y="0"/>
                  </a:moveTo>
                  <a:lnTo>
                    <a:pt x="38" y="22"/>
                  </a:lnTo>
                  <a:lnTo>
                    <a:pt x="46" y="34"/>
                  </a:lnTo>
                  <a:lnTo>
                    <a:pt x="53" y="46"/>
                  </a:lnTo>
                  <a:lnTo>
                    <a:pt x="61" y="57"/>
                  </a:lnTo>
                  <a:lnTo>
                    <a:pt x="70" y="61"/>
                  </a:lnTo>
                  <a:lnTo>
                    <a:pt x="76" y="69"/>
                  </a:lnTo>
                  <a:lnTo>
                    <a:pt x="84" y="78"/>
                  </a:lnTo>
                  <a:lnTo>
                    <a:pt x="98" y="82"/>
                  </a:lnTo>
                  <a:lnTo>
                    <a:pt x="107" y="91"/>
                  </a:lnTo>
                  <a:lnTo>
                    <a:pt x="117" y="100"/>
                  </a:lnTo>
                  <a:lnTo>
                    <a:pt x="129" y="120"/>
                  </a:lnTo>
                  <a:lnTo>
                    <a:pt x="131" y="186"/>
                  </a:lnTo>
                  <a:lnTo>
                    <a:pt x="124" y="194"/>
                  </a:lnTo>
                  <a:lnTo>
                    <a:pt x="116" y="184"/>
                  </a:lnTo>
                  <a:lnTo>
                    <a:pt x="107" y="180"/>
                  </a:lnTo>
                  <a:lnTo>
                    <a:pt x="100" y="170"/>
                  </a:lnTo>
                  <a:lnTo>
                    <a:pt x="91" y="161"/>
                  </a:lnTo>
                  <a:lnTo>
                    <a:pt x="79" y="158"/>
                  </a:lnTo>
                  <a:lnTo>
                    <a:pt x="70" y="148"/>
                  </a:lnTo>
                  <a:lnTo>
                    <a:pt x="61" y="138"/>
                  </a:lnTo>
                  <a:lnTo>
                    <a:pt x="53" y="127"/>
                  </a:lnTo>
                  <a:lnTo>
                    <a:pt x="40" y="124"/>
                  </a:lnTo>
                  <a:lnTo>
                    <a:pt x="30" y="114"/>
                  </a:lnTo>
                  <a:lnTo>
                    <a:pt x="20" y="104"/>
                  </a:lnTo>
                  <a:lnTo>
                    <a:pt x="0" y="9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7964" name="Freeform 12"/>
            <p:cNvSpPr>
              <a:spLocks/>
            </p:cNvSpPr>
            <p:nvPr/>
          </p:nvSpPr>
          <p:spPr bwMode="auto">
            <a:xfrm>
              <a:off x="5328" y="1531"/>
              <a:ext cx="22" cy="18"/>
            </a:xfrm>
            <a:custGeom>
              <a:avLst/>
              <a:gdLst>
                <a:gd name="T0" fmla="*/ 0 w 110"/>
                <a:gd name="T1" fmla="*/ 4 h 91"/>
                <a:gd name="T2" fmla="*/ 1 w 110"/>
                <a:gd name="T3" fmla="*/ 3 h 91"/>
                <a:gd name="T4" fmla="*/ 1 w 110"/>
                <a:gd name="T5" fmla="*/ 3 h 91"/>
                <a:gd name="T6" fmla="*/ 1 w 110"/>
                <a:gd name="T7" fmla="*/ 3 h 91"/>
                <a:gd name="T8" fmla="*/ 2 w 110"/>
                <a:gd name="T9" fmla="*/ 2 h 91"/>
                <a:gd name="T10" fmla="*/ 2 w 110"/>
                <a:gd name="T11" fmla="*/ 2 h 91"/>
                <a:gd name="T12" fmla="*/ 2 w 110"/>
                <a:gd name="T13" fmla="*/ 2 h 91"/>
                <a:gd name="T14" fmla="*/ 3 w 110"/>
                <a:gd name="T15" fmla="*/ 2 h 91"/>
                <a:gd name="T16" fmla="*/ 3 w 110"/>
                <a:gd name="T17" fmla="*/ 1 h 91"/>
                <a:gd name="T18" fmla="*/ 3 w 110"/>
                <a:gd name="T19" fmla="*/ 1 h 91"/>
                <a:gd name="T20" fmla="*/ 3 w 110"/>
                <a:gd name="T21" fmla="*/ 1 h 91"/>
                <a:gd name="T22" fmla="*/ 4 w 110"/>
                <a:gd name="T23" fmla="*/ 1 h 91"/>
                <a:gd name="T24" fmla="*/ 4 w 110"/>
                <a:gd name="T25" fmla="*/ 0 h 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91">
                  <a:moveTo>
                    <a:pt x="0" y="91"/>
                  </a:moveTo>
                  <a:lnTo>
                    <a:pt x="18" y="78"/>
                  </a:lnTo>
                  <a:lnTo>
                    <a:pt x="26" y="70"/>
                  </a:lnTo>
                  <a:lnTo>
                    <a:pt x="32" y="67"/>
                  </a:lnTo>
                  <a:lnTo>
                    <a:pt x="42" y="61"/>
                  </a:lnTo>
                  <a:lnTo>
                    <a:pt x="49" y="56"/>
                  </a:lnTo>
                  <a:lnTo>
                    <a:pt x="55" y="49"/>
                  </a:lnTo>
                  <a:lnTo>
                    <a:pt x="63" y="45"/>
                  </a:lnTo>
                  <a:lnTo>
                    <a:pt x="72" y="36"/>
                  </a:lnTo>
                  <a:lnTo>
                    <a:pt x="79" y="33"/>
                  </a:lnTo>
                  <a:lnTo>
                    <a:pt x="87" y="25"/>
                  </a:lnTo>
                  <a:lnTo>
                    <a:pt x="95" y="19"/>
                  </a:lnTo>
                  <a:lnTo>
                    <a:pt x="11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7965" name="Freeform 13"/>
            <p:cNvSpPr>
              <a:spLocks/>
            </p:cNvSpPr>
            <p:nvPr/>
          </p:nvSpPr>
          <p:spPr bwMode="auto">
            <a:xfrm>
              <a:off x="5328" y="1538"/>
              <a:ext cx="28" cy="27"/>
            </a:xfrm>
            <a:custGeom>
              <a:avLst/>
              <a:gdLst>
                <a:gd name="T0" fmla="*/ 0 w 140"/>
                <a:gd name="T1" fmla="*/ 2 h 137"/>
                <a:gd name="T2" fmla="*/ 0 w 140"/>
                <a:gd name="T3" fmla="*/ 5 h 137"/>
                <a:gd name="T4" fmla="*/ 0 w 140"/>
                <a:gd name="T5" fmla="*/ 5 h 137"/>
                <a:gd name="T6" fmla="*/ 1 w 140"/>
                <a:gd name="T7" fmla="*/ 5 h 137"/>
                <a:gd name="T8" fmla="*/ 1 w 140"/>
                <a:gd name="T9" fmla="*/ 5 h 137"/>
                <a:gd name="T10" fmla="*/ 1 w 140"/>
                <a:gd name="T11" fmla="*/ 4 h 137"/>
                <a:gd name="T12" fmla="*/ 2 w 140"/>
                <a:gd name="T13" fmla="*/ 4 h 137"/>
                <a:gd name="T14" fmla="*/ 2 w 140"/>
                <a:gd name="T15" fmla="*/ 4 h 137"/>
                <a:gd name="T16" fmla="*/ 2 w 140"/>
                <a:gd name="T17" fmla="*/ 4 h 137"/>
                <a:gd name="T18" fmla="*/ 3 w 140"/>
                <a:gd name="T19" fmla="*/ 4 h 137"/>
                <a:gd name="T20" fmla="*/ 3 w 140"/>
                <a:gd name="T21" fmla="*/ 3 h 137"/>
                <a:gd name="T22" fmla="*/ 3 w 140"/>
                <a:gd name="T23" fmla="*/ 3 h 137"/>
                <a:gd name="T24" fmla="*/ 4 w 140"/>
                <a:gd name="T25" fmla="*/ 2 h 137"/>
                <a:gd name="T26" fmla="*/ 4 w 140"/>
                <a:gd name="T27" fmla="*/ 2 h 137"/>
                <a:gd name="T28" fmla="*/ 4 w 140"/>
                <a:gd name="T29" fmla="*/ 2 h 137"/>
                <a:gd name="T30" fmla="*/ 5 w 140"/>
                <a:gd name="T31" fmla="*/ 1 h 137"/>
                <a:gd name="T32" fmla="*/ 5 w 140"/>
                <a:gd name="T33" fmla="*/ 1 h 137"/>
                <a:gd name="T34" fmla="*/ 6 w 140"/>
                <a:gd name="T35" fmla="*/ 0 h 13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0" h="137">
                  <a:moveTo>
                    <a:pt x="0" y="56"/>
                  </a:moveTo>
                  <a:lnTo>
                    <a:pt x="3" y="133"/>
                  </a:lnTo>
                  <a:lnTo>
                    <a:pt x="8" y="137"/>
                  </a:lnTo>
                  <a:lnTo>
                    <a:pt x="16" y="126"/>
                  </a:lnTo>
                  <a:lnTo>
                    <a:pt x="25" y="116"/>
                  </a:lnTo>
                  <a:lnTo>
                    <a:pt x="32" y="111"/>
                  </a:lnTo>
                  <a:lnTo>
                    <a:pt x="41" y="105"/>
                  </a:lnTo>
                  <a:lnTo>
                    <a:pt x="54" y="101"/>
                  </a:lnTo>
                  <a:lnTo>
                    <a:pt x="62" y="93"/>
                  </a:lnTo>
                  <a:lnTo>
                    <a:pt x="71" y="90"/>
                  </a:lnTo>
                  <a:lnTo>
                    <a:pt x="78" y="80"/>
                  </a:lnTo>
                  <a:lnTo>
                    <a:pt x="86" y="68"/>
                  </a:lnTo>
                  <a:lnTo>
                    <a:pt x="94" y="59"/>
                  </a:lnTo>
                  <a:lnTo>
                    <a:pt x="101" y="56"/>
                  </a:lnTo>
                  <a:lnTo>
                    <a:pt x="109" y="46"/>
                  </a:lnTo>
                  <a:lnTo>
                    <a:pt x="117" y="35"/>
                  </a:lnTo>
                  <a:lnTo>
                    <a:pt x="126" y="24"/>
                  </a:lnTo>
                  <a:lnTo>
                    <a:pt x="14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7966" name="Freeform 14"/>
            <p:cNvSpPr>
              <a:spLocks/>
            </p:cNvSpPr>
            <p:nvPr/>
          </p:nvSpPr>
          <p:spPr bwMode="auto">
            <a:xfrm>
              <a:off x="5381" y="1546"/>
              <a:ext cx="10" cy="5"/>
            </a:xfrm>
            <a:custGeom>
              <a:avLst/>
              <a:gdLst>
                <a:gd name="T0" fmla="*/ 0 w 46"/>
                <a:gd name="T1" fmla="*/ 0 h 22"/>
                <a:gd name="T2" fmla="*/ 1 w 46"/>
                <a:gd name="T3" fmla="*/ 0 h 22"/>
                <a:gd name="T4" fmla="*/ 1 w 46"/>
                <a:gd name="T5" fmla="*/ 1 h 22"/>
                <a:gd name="T6" fmla="*/ 1 w 46"/>
                <a:gd name="T7" fmla="*/ 1 h 22"/>
                <a:gd name="T8" fmla="*/ 2 w 46"/>
                <a:gd name="T9" fmla="*/ 1 h 22"/>
                <a:gd name="T10" fmla="*/ 2 w 46"/>
                <a:gd name="T11" fmla="*/ 1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 h="22">
                  <a:moveTo>
                    <a:pt x="0" y="0"/>
                  </a:moveTo>
                  <a:lnTo>
                    <a:pt x="13" y="10"/>
                  </a:lnTo>
                  <a:lnTo>
                    <a:pt x="14" y="11"/>
                  </a:lnTo>
                  <a:lnTo>
                    <a:pt x="23" y="16"/>
                  </a:lnTo>
                  <a:lnTo>
                    <a:pt x="30" y="20"/>
                  </a:lnTo>
                  <a:lnTo>
                    <a:pt x="46" y="2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7967" name="Freeform 15"/>
            <p:cNvSpPr>
              <a:spLocks/>
            </p:cNvSpPr>
            <p:nvPr/>
          </p:nvSpPr>
          <p:spPr bwMode="auto">
            <a:xfrm>
              <a:off x="5266" y="1572"/>
              <a:ext cx="68" cy="173"/>
            </a:xfrm>
            <a:custGeom>
              <a:avLst/>
              <a:gdLst>
                <a:gd name="T0" fmla="*/ 12 w 342"/>
                <a:gd name="T1" fmla="*/ 0 h 867"/>
                <a:gd name="T2" fmla="*/ 13 w 342"/>
                <a:gd name="T3" fmla="*/ 8 h 867"/>
                <a:gd name="T4" fmla="*/ 13 w 342"/>
                <a:gd name="T5" fmla="*/ 9 h 867"/>
                <a:gd name="T6" fmla="*/ 13 w 342"/>
                <a:gd name="T7" fmla="*/ 10 h 867"/>
                <a:gd name="T8" fmla="*/ 13 w 342"/>
                <a:gd name="T9" fmla="*/ 10 h 867"/>
                <a:gd name="T10" fmla="*/ 13 w 342"/>
                <a:gd name="T11" fmla="*/ 10 h 867"/>
                <a:gd name="T12" fmla="*/ 14 w 342"/>
                <a:gd name="T13" fmla="*/ 11 h 867"/>
                <a:gd name="T14" fmla="*/ 14 w 342"/>
                <a:gd name="T15" fmla="*/ 15 h 867"/>
                <a:gd name="T16" fmla="*/ 13 w 342"/>
                <a:gd name="T17" fmla="*/ 16 h 867"/>
                <a:gd name="T18" fmla="*/ 13 w 342"/>
                <a:gd name="T19" fmla="*/ 16 h 867"/>
                <a:gd name="T20" fmla="*/ 13 w 342"/>
                <a:gd name="T21" fmla="*/ 17 h 867"/>
                <a:gd name="T22" fmla="*/ 13 w 342"/>
                <a:gd name="T23" fmla="*/ 20 h 867"/>
                <a:gd name="T24" fmla="*/ 13 w 342"/>
                <a:gd name="T25" fmla="*/ 23 h 867"/>
                <a:gd name="T26" fmla="*/ 13 w 342"/>
                <a:gd name="T27" fmla="*/ 28 h 867"/>
                <a:gd name="T28" fmla="*/ 13 w 342"/>
                <a:gd name="T29" fmla="*/ 32 h 867"/>
                <a:gd name="T30" fmla="*/ 12 w 342"/>
                <a:gd name="T31" fmla="*/ 34 h 867"/>
                <a:gd name="T32" fmla="*/ 12 w 342"/>
                <a:gd name="T33" fmla="*/ 35 h 867"/>
                <a:gd name="T34" fmla="*/ 11 w 342"/>
                <a:gd name="T35" fmla="*/ 34 h 867"/>
                <a:gd name="T36" fmla="*/ 11 w 342"/>
                <a:gd name="T37" fmla="*/ 34 h 867"/>
                <a:gd name="T38" fmla="*/ 10 w 342"/>
                <a:gd name="T39" fmla="*/ 34 h 867"/>
                <a:gd name="T40" fmla="*/ 6 w 342"/>
                <a:gd name="T41" fmla="*/ 34 h 867"/>
                <a:gd name="T42" fmla="*/ 5 w 342"/>
                <a:gd name="T43" fmla="*/ 34 h 867"/>
                <a:gd name="T44" fmla="*/ 2 w 342"/>
                <a:gd name="T45" fmla="*/ 34 h 867"/>
                <a:gd name="T46" fmla="*/ 1 w 342"/>
                <a:gd name="T47" fmla="*/ 34 h 867"/>
                <a:gd name="T48" fmla="*/ 0 w 342"/>
                <a:gd name="T49" fmla="*/ 34 h 86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42" h="867">
                  <a:moveTo>
                    <a:pt x="310" y="0"/>
                  </a:moveTo>
                  <a:lnTo>
                    <a:pt x="315" y="190"/>
                  </a:lnTo>
                  <a:lnTo>
                    <a:pt x="324" y="224"/>
                  </a:lnTo>
                  <a:lnTo>
                    <a:pt x="328" y="245"/>
                  </a:lnTo>
                  <a:lnTo>
                    <a:pt x="334" y="253"/>
                  </a:lnTo>
                  <a:lnTo>
                    <a:pt x="336" y="261"/>
                  </a:lnTo>
                  <a:lnTo>
                    <a:pt x="342" y="285"/>
                  </a:lnTo>
                  <a:lnTo>
                    <a:pt x="342" y="369"/>
                  </a:lnTo>
                  <a:lnTo>
                    <a:pt x="336" y="390"/>
                  </a:lnTo>
                  <a:lnTo>
                    <a:pt x="334" y="398"/>
                  </a:lnTo>
                  <a:lnTo>
                    <a:pt x="328" y="420"/>
                  </a:lnTo>
                  <a:lnTo>
                    <a:pt x="328" y="497"/>
                  </a:lnTo>
                  <a:lnTo>
                    <a:pt x="334" y="575"/>
                  </a:lnTo>
                  <a:lnTo>
                    <a:pt x="333" y="692"/>
                  </a:lnTo>
                  <a:lnTo>
                    <a:pt x="326" y="811"/>
                  </a:lnTo>
                  <a:lnTo>
                    <a:pt x="308" y="861"/>
                  </a:lnTo>
                  <a:lnTo>
                    <a:pt x="290" y="867"/>
                  </a:lnTo>
                  <a:lnTo>
                    <a:pt x="280" y="862"/>
                  </a:lnTo>
                  <a:lnTo>
                    <a:pt x="274" y="857"/>
                  </a:lnTo>
                  <a:lnTo>
                    <a:pt x="250" y="851"/>
                  </a:lnTo>
                  <a:lnTo>
                    <a:pt x="162" y="851"/>
                  </a:lnTo>
                  <a:lnTo>
                    <a:pt x="122" y="857"/>
                  </a:lnTo>
                  <a:lnTo>
                    <a:pt x="48" y="857"/>
                  </a:lnTo>
                  <a:lnTo>
                    <a:pt x="28" y="851"/>
                  </a:lnTo>
                  <a:lnTo>
                    <a:pt x="0" y="84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7968" name="Freeform 16"/>
            <p:cNvSpPr>
              <a:spLocks/>
            </p:cNvSpPr>
            <p:nvPr/>
          </p:nvSpPr>
          <p:spPr bwMode="auto">
            <a:xfrm>
              <a:off x="5336" y="1670"/>
              <a:ext cx="70" cy="75"/>
            </a:xfrm>
            <a:custGeom>
              <a:avLst/>
              <a:gdLst>
                <a:gd name="T0" fmla="*/ 0 w 349"/>
                <a:gd name="T1" fmla="*/ 14 h 374"/>
                <a:gd name="T2" fmla="*/ 5 w 349"/>
                <a:gd name="T3" fmla="*/ 14 h 374"/>
                <a:gd name="T4" fmla="*/ 6 w 349"/>
                <a:gd name="T5" fmla="*/ 15 h 374"/>
                <a:gd name="T6" fmla="*/ 8 w 349"/>
                <a:gd name="T7" fmla="*/ 15 h 374"/>
                <a:gd name="T8" fmla="*/ 9 w 349"/>
                <a:gd name="T9" fmla="*/ 15 h 374"/>
                <a:gd name="T10" fmla="*/ 11 w 349"/>
                <a:gd name="T11" fmla="*/ 15 h 374"/>
                <a:gd name="T12" fmla="*/ 12 w 349"/>
                <a:gd name="T13" fmla="*/ 15 h 374"/>
                <a:gd name="T14" fmla="*/ 13 w 349"/>
                <a:gd name="T15" fmla="*/ 14 h 374"/>
                <a:gd name="T16" fmla="*/ 13 w 349"/>
                <a:gd name="T17" fmla="*/ 13 h 374"/>
                <a:gd name="T18" fmla="*/ 13 w 349"/>
                <a:gd name="T19" fmla="*/ 11 h 374"/>
                <a:gd name="T20" fmla="*/ 13 w 349"/>
                <a:gd name="T21" fmla="*/ 5 h 374"/>
                <a:gd name="T22" fmla="*/ 14 w 349"/>
                <a:gd name="T23" fmla="*/ 3 h 374"/>
                <a:gd name="T24" fmla="*/ 14 w 349"/>
                <a:gd name="T25" fmla="*/ 1 h 374"/>
                <a:gd name="T26" fmla="*/ 14 w 349"/>
                <a:gd name="T27" fmla="*/ 0 h 374"/>
                <a:gd name="T28" fmla="*/ 14 w 349"/>
                <a:gd name="T29" fmla="*/ 0 h 37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49" h="374">
                  <a:moveTo>
                    <a:pt x="0" y="355"/>
                  </a:moveTo>
                  <a:lnTo>
                    <a:pt x="130" y="358"/>
                  </a:lnTo>
                  <a:lnTo>
                    <a:pt x="158" y="364"/>
                  </a:lnTo>
                  <a:lnTo>
                    <a:pt x="199" y="369"/>
                  </a:lnTo>
                  <a:lnTo>
                    <a:pt x="222" y="374"/>
                  </a:lnTo>
                  <a:lnTo>
                    <a:pt x="274" y="374"/>
                  </a:lnTo>
                  <a:lnTo>
                    <a:pt x="294" y="369"/>
                  </a:lnTo>
                  <a:lnTo>
                    <a:pt x="320" y="356"/>
                  </a:lnTo>
                  <a:lnTo>
                    <a:pt x="328" y="319"/>
                  </a:lnTo>
                  <a:lnTo>
                    <a:pt x="333" y="273"/>
                  </a:lnTo>
                  <a:lnTo>
                    <a:pt x="335" y="127"/>
                  </a:lnTo>
                  <a:lnTo>
                    <a:pt x="340" y="77"/>
                  </a:lnTo>
                  <a:lnTo>
                    <a:pt x="343" y="25"/>
                  </a:lnTo>
                  <a:lnTo>
                    <a:pt x="346" y="12"/>
                  </a:lnTo>
                  <a:lnTo>
                    <a:pt x="34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7969" name="Freeform 17"/>
            <p:cNvSpPr>
              <a:spLocks/>
            </p:cNvSpPr>
            <p:nvPr/>
          </p:nvSpPr>
          <p:spPr bwMode="auto">
            <a:xfrm>
              <a:off x="5350" y="2023"/>
              <a:ext cx="30" cy="1"/>
            </a:xfrm>
            <a:custGeom>
              <a:avLst/>
              <a:gdLst>
                <a:gd name="T0" fmla="*/ 6 w 147"/>
                <a:gd name="T1" fmla="*/ 0 h 1"/>
                <a:gd name="T2" fmla="*/ 4 w 147"/>
                <a:gd name="T3" fmla="*/ 0 h 1"/>
                <a:gd name="T4" fmla="*/ 0 w 147"/>
                <a:gd name="T5" fmla="*/ 0 h 1"/>
                <a:gd name="T6" fmla="*/ 0 60000 65536"/>
                <a:gd name="T7" fmla="*/ 0 60000 65536"/>
                <a:gd name="T8" fmla="*/ 0 60000 65536"/>
              </a:gdLst>
              <a:ahLst/>
              <a:cxnLst>
                <a:cxn ang="T6">
                  <a:pos x="T0" y="T1"/>
                </a:cxn>
                <a:cxn ang="T7">
                  <a:pos x="T2" y="T3"/>
                </a:cxn>
                <a:cxn ang="T8">
                  <a:pos x="T4" y="T5"/>
                </a:cxn>
              </a:cxnLst>
              <a:rect l="0" t="0" r="r" b="b"/>
              <a:pathLst>
                <a:path w="147" h="1">
                  <a:moveTo>
                    <a:pt x="147" y="0"/>
                  </a:moveTo>
                  <a:lnTo>
                    <a:pt x="110"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7970" name="Freeform 18"/>
            <p:cNvSpPr>
              <a:spLocks/>
            </p:cNvSpPr>
            <p:nvPr/>
          </p:nvSpPr>
          <p:spPr bwMode="auto">
            <a:xfrm>
              <a:off x="5252" y="2005"/>
              <a:ext cx="28" cy="9"/>
            </a:xfrm>
            <a:custGeom>
              <a:avLst/>
              <a:gdLst>
                <a:gd name="T0" fmla="*/ 6 w 139"/>
                <a:gd name="T1" fmla="*/ 2 h 46"/>
                <a:gd name="T2" fmla="*/ 4 w 139"/>
                <a:gd name="T3" fmla="*/ 2 h 46"/>
                <a:gd name="T4" fmla="*/ 4 w 139"/>
                <a:gd name="T5" fmla="*/ 1 h 46"/>
                <a:gd name="T6" fmla="*/ 3 w 139"/>
                <a:gd name="T7" fmla="*/ 1 h 46"/>
                <a:gd name="T8" fmla="*/ 2 w 139"/>
                <a:gd name="T9" fmla="*/ 1 h 46"/>
                <a:gd name="T10" fmla="*/ 1 w 139"/>
                <a:gd name="T11" fmla="*/ 1 h 46"/>
                <a:gd name="T12" fmla="*/ 1 w 139"/>
                <a:gd name="T13" fmla="*/ 1 h 46"/>
                <a:gd name="T14" fmla="*/ 1 w 139"/>
                <a:gd name="T15" fmla="*/ 0 h 46"/>
                <a:gd name="T16" fmla="*/ 1 w 139"/>
                <a:gd name="T17" fmla="*/ 0 h 46"/>
                <a:gd name="T18" fmla="*/ 1 w 139"/>
                <a:gd name="T19" fmla="*/ 0 h 46"/>
                <a:gd name="T20" fmla="*/ 0 w 139"/>
                <a:gd name="T21" fmla="*/ 0 h 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46">
                  <a:moveTo>
                    <a:pt x="139" y="46"/>
                  </a:moveTo>
                  <a:lnTo>
                    <a:pt x="98" y="42"/>
                  </a:lnTo>
                  <a:lnTo>
                    <a:pt x="88" y="38"/>
                  </a:lnTo>
                  <a:lnTo>
                    <a:pt x="68" y="32"/>
                  </a:lnTo>
                  <a:lnTo>
                    <a:pt x="59" y="24"/>
                  </a:lnTo>
                  <a:lnTo>
                    <a:pt x="36" y="21"/>
                  </a:lnTo>
                  <a:lnTo>
                    <a:pt x="30" y="14"/>
                  </a:lnTo>
                  <a:lnTo>
                    <a:pt x="26" y="12"/>
                  </a:lnTo>
                  <a:lnTo>
                    <a:pt x="24" y="10"/>
                  </a:lnTo>
                  <a:lnTo>
                    <a:pt x="19" y="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7971" name="Freeform 19"/>
            <p:cNvSpPr>
              <a:spLocks/>
            </p:cNvSpPr>
            <p:nvPr/>
          </p:nvSpPr>
          <p:spPr bwMode="auto">
            <a:xfrm>
              <a:off x="5246" y="1730"/>
              <a:ext cx="12" cy="99"/>
            </a:xfrm>
            <a:custGeom>
              <a:avLst/>
              <a:gdLst>
                <a:gd name="T0" fmla="*/ 0 w 63"/>
                <a:gd name="T1" fmla="*/ 20 h 494"/>
                <a:gd name="T2" fmla="*/ 0 w 63"/>
                <a:gd name="T3" fmla="*/ 19 h 494"/>
                <a:gd name="T4" fmla="*/ 0 w 63"/>
                <a:gd name="T5" fmla="*/ 19 h 494"/>
                <a:gd name="T6" fmla="*/ 1 w 63"/>
                <a:gd name="T7" fmla="*/ 16 h 494"/>
                <a:gd name="T8" fmla="*/ 0 w 63"/>
                <a:gd name="T9" fmla="*/ 15 h 494"/>
                <a:gd name="T10" fmla="*/ 0 w 63"/>
                <a:gd name="T11" fmla="*/ 12 h 494"/>
                <a:gd name="T12" fmla="*/ 1 w 63"/>
                <a:gd name="T13" fmla="*/ 12 h 494"/>
                <a:gd name="T14" fmla="*/ 1 w 63"/>
                <a:gd name="T15" fmla="*/ 12 h 494"/>
                <a:gd name="T16" fmla="*/ 1 w 63"/>
                <a:gd name="T17" fmla="*/ 11 h 494"/>
                <a:gd name="T18" fmla="*/ 1 w 63"/>
                <a:gd name="T19" fmla="*/ 10 h 494"/>
                <a:gd name="T20" fmla="*/ 1 w 63"/>
                <a:gd name="T21" fmla="*/ 9 h 494"/>
                <a:gd name="T22" fmla="*/ 1 w 63"/>
                <a:gd name="T23" fmla="*/ 7 h 494"/>
                <a:gd name="T24" fmla="*/ 2 w 63"/>
                <a:gd name="T25" fmla="*/ 7 h 494"/>
                <a:gd name="T26" fmla="*/ 2 w 63"/>
                <a:gd name="T27" fmla="*/ 5 h 494"/>
                <a:gd name="T28" fmla="*/ 2 w 63"/>
                <a:gd name="T29" fmla="*/ 4 h 494"/>
                <a:gd name="T30" fmla="*/ 2 w 63"/>
                <a:gd name="T31" fmla="*/ 3 h 494"/>
                <a:gd name="T32" fmla="*/ 2 w 63"/>
                <a:gd name="T33" fmla="*/ 2 h 494"/>
                <a:gd name="T34" fmla="*/ 2 w 63"/>
                <a:gd name="T35" fmla="*/ 0 h 4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3" h="494">
                  <a:moveTo>
                    <a:pt x="0" y="494"/>
                  </a:moveTo>
                  <a:lnTo>
                    <a:pt x="5" y="481"/>
                  </a:lnTo>
                  <a:lnTo>
                    <a:pt x="13" y="466"/>
                  </a:lnTo>
                  <a:lnTo>
                    <a:pt x="16" y="396"/>
                  </a:lnTo>
                  <a:lnTo>
                    <a:pt x="10" y="364"/>
                  </a:lnTo>
                  <a:lnTo>
                    <a:pt x="10" y="311"/>
                  </a:lnTo>
                  <a:lnTo>
                    <a:pt x="16" y="297"/>
                  </a:lnTo>
                  <a:lnTo>
                    <a:pt x="18" y="290"/>
                  </a:lnTo>
                  <a:lnTo>
                    <a:pt x="23" y="278"/>
                  </a:lnTo>
                  <a:lnTo>
                    <a:pt x="26" y="239"/>
                  </a:lnTo>
                  <a:lnTo>
                    <a:pt x="32" y="219"/>
                  </a:lnTo>
                  <a:lnTo>
                    <a:pt x="34" y="182"/>
                  </a:lnTo>
                  <a:lnTo>
                    <a:pt x="40" y="163"/>
                  </a:lnTo>
                  <a:lnTo>
                    <a:pt x="43" y="125"/>
                  </a:lnTo>
                  <a:lnTo>
                    <a:pt x="52" y="109"/>
                  </a:lnTo>
                  <a:lnTo>
                    <a:pt x="57" y="77"/>
                  </a:lnTo>
                  <a:lnTo>
                    <a:pt x="61" y="62"/>
                  </a:lnTo>
                  <a:lnTo>
                    <a:pt x="6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7972" name="Freeform 20"/>
            <p:cNvSpPr>
              <a:spLocks/>
            </p:cNvSpPr>
            <p:nvPr/>
          </p:nvSpPr>
          <p:spPr bwMode="auto">
            <a:xfrm>
              <a:off x="5254" y="1622"/>
              <a:ext cx="7" cy="67"/>
            </a:xfrm>
            <a:custGeom>
              <a:avLst/>
              <a:gdLst>
                <a:gd name="T0" fmla="*/ 0 w 37"/>
                <a:gd name="T1" fmla="*/ 13 h 333"/>
                <a:gd name="T2" fmla="*/ 0 w 37"/>
                <a:gd name="T3" fmla="*/ 12 h 333"/>
                <a:gd name="T4" fmla="*/ 0 w 37"/>
                <a:gd name="T5" fmla="*/ 11 h 333"/>
                <a:gd name="T6" fmla="*/ 0 w 37"/>
                <a:gd name="T7" fmla="*/ 9 h 333"/>
                <a:gd name="T8" fmla="*/ 1 w 37"/>
                <a:gd name="T9" fmla="*/ 8 h 333"/>
                <a:gd name="T10" fmla="*/ 1 w 37"/>
                <a:gd name="T11" fmla="*/ 6 h 333"/>
                <a:gd name="T12" fmla="*/ 1 w 37"/>
                <a:gd name="T13" fmla="*/ 5 h 333"/>
                <a:gd name="T14" fmla="*/ 1 w 37"/>
                <a:gd name="T15" fmla="*/ 3 h 333"/>
                <a:gd name="T16" fmla="*/ 1 w 37"/>
                <a:gd name="T17" fmla="*/ 2 h 333"/>
                <a:gd name="T18" fmla="*/ 1 w 37"/>
                <a:gd name="T19" fmla="*/ 0 h 3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7" h="333">
                  <a:moveTo>
                    <a:pt x="0" y="333"/>
                  </a:moveTo>
                  <a:lnTo>
                    <a:pt x="2" y="301"/>
                  </a:lnTo>
                  <a:lnTo>
                    <a:pt x="4" y="283"/>
                  </a:lnTo>
                  <a:lnTo>
                    <a:pt x="9" y="222"/>
                  </a:lnTo>
                  <a:lnTo>
                    <a:pt x="19" y="195"/>
                  </a:lnTo>
                  <a:lnTo>
                    <a:pt x="23" y="150"/>
                  </a:lnTo>
                  <a:lnTo>
                    <a:pt x="29" y="125"/>
                  </a:lnTo>
                  <a:lnTo>
                    <a:pt x="32" y="72"/>
                  </a:lnTo>
                  <a:lnTo>
                    <a:pt x="35" y="53"/>
                  </a:lnTo>
                  <a:lnTo>
                    <a:pt x="3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7973" name="Freeform 21"/>
            <p:cNvSpPr>
              <a:spLocks/>
            </p:cNvSpPr>
            <p:nvPr/>
          </p:nvSpPr>
          <p:spPr bwMode="auto">
            <a:xfrm>
              <a:off x="5282" y="1599"/>
              <a:ext cx="1" cy="5"/>
            </a:xfrm>
            <a:custGeom>
              <a:avLst/>
              <a:gdLst>
                <a:gd name="T0" fmla="*/ 0 w 1"/>
                <a:gd name="T1" fmla="*/ 0 h 23"/>
                <a:gd name="T2" fmla="*/ 0 w 1"/>
                <a:gd name="T3" fmla="*/ 0 h 23"/>
                <a:gd name="T4" fmla="*/ 0 w 1"/>
                <a:gd name="T5" fmla="*/ 1 h 23"/>
                <a:gd name="T6" fmla="*/ 0 60000 65536"/>
                <a:gd name="T7" fmla="*/ 0 60000 65536"/>
                <a:gd name="T8" fmla="*/ 0 60000 65536"/>
              </a:gdLst>
              <a:ahLst/>
              <a:cxnLst>
                <a:cxn ang="T6">
                  <a:pos x="T0" y="T1"/>
                </a:cxn>
                <a:cxn ang="T7">
                  <a:pos x="T2" y="T3"/>
                </a:cxn>
                <a:cxn ang="T8">
                  <a:pos x="T4" y="T5"/>
                </a:cxn>
              </a:cxnLst>
              <a:rect l="0" t="0" r="r" b="b"/>
              <a:pathLst>
                <a:path w="1" h="23">
                  <a:moveTo>
                    <a:pt x="0" y="0"/>
                  </a:moveTo>
                  <a:lnTo>
                    <a:pt x="0" y="6"/>
                  </a:lnTo>
                  <a:lnTo>
                    <a:pt x="0" y="2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7974" name="Freeform 22"/>
            <p:cNvSpPr>
              <a:spLocks/>
            </p:cNvSpPr>
            <p:nvPr/>
          </p:nvSpPr>
          <p:spPr bwMode="auto">
            <a:xfrm>
              <a:off x="5282" y="1604"/>
              <a:ext cx="28" cy="1"/>
            </a:xfrm>
            <a:custGeom>
              <a:avLst/>
              <a:gdLst>
                <a:gd name="T0" fmla="*/ 0 w 139"/>
                <a:gd name="T1" fmla="*/ 0 h 1"/>
                <a:gd name="T2" fmla="*/ 1 w 139"/>
                <a:gd name="T3" fmla="*/ 0 h 1"/>
                <a:gd name="T4" fmla="*/ 6 w 139"/>
                <a:gd name="T5" fmla="*/ 0 h 1"/>
                <a:gd name="T6" fmla="*/ 0 60000 65536"/>
                <a:gd name="T7" fmla="*/ 0 60000 65536"/>
                <a:gd name="T8" fmla="*/ 0 60000 65536"/>
              </a:gdLst>
              <a:ahLst/>
              <a:cxnLst>
                <a:cxn ang="T6">
                  <a:pos x="T0" y="T1"/>
                </a:cxn>
                <a:cxn ang="T7">
                  <a:pos x="T2" y="T3"/>
                </a:cxn>
                <a:cxn ang="T8">
                  <a:pos x="T4" y="T5"/>
                </a:cxn>
              </a:cxnLst>
              <a:rect l="0" t="0" r="r" b="b"/>
              <a:pathLst>
                <a:path w="139" h="1">
                  <a:moveTo>
                    <a:pt x="0" y="0"/>
                  </a:moveTo>
                  <a:lnTo>
                    <a:pt x="35" y="0"/>
                  </a:lnTo>
                  <a:lnTo>
                    <a:pt x="13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7975" name="Freeform 23"/>
            <p:cNvSpPr>
              <a:spLocks/>
            </p:cNvSpPr>
            <p:nvPr/>
          </p:nvSpPr>
          <p:spPr bwMode="auto">
            <a:xfrm>
              <a:off x="5310" y="1599"/>
              <a:ext cx="1" cy="5"/>
            </a:xfrm>
            <a:custGeom>
              <a:avLst/>
              <a:gdLst>
                <a:gd name="T0" fmla="*/ 0 w 1"/>
                <a:gd name="T1" fmla="*/ 1 h 23"/>
                <a:gd name="T2" fmla="*/ 0 w 1"/>
                <a:gd name="T3" fmla="*/ 1 h 23"/>
                <a:gd name="T4" fmla="*/ 0 w 1"/>
                <a:gd name="T5" fmla="*/ 0 h 23"/>
                <a:gd name="T6" fmla="*/ 0 60000 65536"/>
                <a:gd name="T7" fmla="*/ 0 60000 65536"/>
                <a:gd name="T8" fmla="*/ 0 60000 65536"/>
              </a:gdLst>
              <a:ahLst/>
              <a:cxnLst>
                <a:cxn ang="T6">
                  <a:pos x="T0" y="T1"/>
                </a:cxn>
                <a:cxn ang="T7">
                  <a:pos x="T2" y="T3"/>
                </a:cxn>
                <a:cxn ang="T8">
                  <a:pos x="T4" y="T5"/>
                </a:cxn>
              </a:cxnLst>
              <a:rect l="0" t="0" r="r" b="b"/>
              <a:pathLst>
                <a:path w="1" h="23">
                  <a:moveTo>
                    <a:pt x="0" y="23"/>
                  </a:moveTo>
                  <a:lnTo>
                    <a:pt x="0" y="17"/>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7976" name="Freeform 24"/>
            <p:cNvSpPr>
              <a:spLocks/>
            </p:cNvSpPr>
            <p:nvPr/>
          </p:nvSpPr>
          <p:spPr bwMode="auto">
            <a:xfrm>
              <a:off x="5282" y="1599"/>
              <a:ext cx="28" cy="1"/>
            </a:xfrm>
            <a:custGeom>
              <a:avLst/>
              <a:gdLst>
                <a:gd name="T0" fmla="*/ 6 w 139"/>
                <a:gd name="T1" fmla="*/ 0 h 1"/>
                <a:gd name="T2" fmla="*/ 4 w 139"/>
                <a:gd name="T3" fmla="*/ 0 h 1"/>
                <a:gd name="T4" fmla="*/ 0 w 139"/>
                <a:gd name="T5" fmla="*/ 0 h 1"/>
                <a:gd name="T6" fmla="*/ 0 60000 65536"/>
                <a:gd name="T7" fmla="*/ 0 60000 65536"/>
                <a:gd name="T8" fmla="*/ 0 60000 65536"/>
              </a:gdLst>
              <a:ahLst/>
              <a:cxnLst>
                <a:cxn ang="T6">
                  <a:pos x="T0" y="T1"/>
                </a:cxn>
                <a:cxn ang="T7">
                  <a:pos x="T2" y="T3"/>
                </a:cxn>
                <a:cxn ang="T8">
                  <a:pos x="T4" y="T5"/>
                </a:cxn>
              </a:cxnLst>
              <a:rect l="0" t="0" r="r" b="b"/>
              <a:pathLst>
                <a:path w="139" h="1">
                  <a:moveTo>
                    <a:pt x="139" y="0"/>
                  </a:moveTo>
                  <a:lnTo>
                    <a:pt x="104"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7977" name="Freeform 25"/>
            <p:cNvSpPr>
              <a:spLocks/>
            </p:cNvSpPr>
            <p:nvPr/>
          </p:nvSpPr>
          <p:spPr bwMode="auto">
            <a:xfrm>
              <a:off x="5282" y="1611"/>
              <a:ext cx="4" cy="30"/>
            </a:xfrm>
            <a:custGeom>
              <a:avLst/>
              <a:gdLst>
                <a:gd name="T0" fmla="*/ 0 w 23"/>
                <a:gd name="T1" fmla="*/ 0 h 149"/>
                <a:gd name="T2" fmla="*/ 0 w 23"/>
                <a:gd name="T3" fmla="*/ 4 h 149"/>
                <a:gd name="T4" fmla="*/ 0 w 23"/>
                <a:gd name="T5" fmla="*/ 6 h 149"/>
                <a:gd name="T6" fmla="*/ 1 w 23"/>
                <a:gd name="T7" fmla="*/ 6 h 1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149">
                  <a:moveTo>
                    <a:pt x="0" y="0"/>
                  </a:moveTo>
                  <a:lnTo>
                    <a:pt x="1" y="107"/>
                  </a:lnTo>
                  <a:lnTo>
                    <a:pt x="8" y="138"/>
                  </a:lnTo>
                  <a:lnTo>
                    <a:pt x="23" y="14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7978" name="Freeform 26"/>
            <p:cNvSpPr>
              <a:spLocks/>
            </p:cNvSpPr>
            <p:nvPr/>
          </p:nvSpPr>
          <p:spPr bwMode="auto">
            <a:xfrm>
              <a:off x="5286" y="1641"/>
              <a:ext cx="19" cy="1"/>
            </a:xfrm>
            <a:custGeom>
              <a:avLst/>
              <a:gdLst>
                <a:gd name="T0" fmla="*/ 0 w 94"/>
                <a:gd name="T1" fmla="*/ 0 h 1"/>
                <a:gd name="T2" fmla="*/ 1 w 94"/>
                <a:gd name="T3" fmla="*/ 0 h 1"/>
                <a:gd name="T4" fmla="*/ 4 w 94"/>
                <a:gd name="T5" fmla="*/ 0 h 1"/>
                <a:gd name="T6" fmla="*/ 0 60000 65536"/>
                <a:gd name="T7" fmla="*/ 0 60000 65536"/>
                <a:gd name="T8" fmla="*/ 0 60000 65536"/>
              </a:gdLst>
              <a:ahLst/>
              <a:cxnLst>
                <a:cxn ang="T6">
                  <a:pos x="T0" y="T1"/>
                </a:cxn>
                <a:cxn ang="T7">
                  <a:pos x="T2" y="T3"/>
                </a:cxn>
                <a:cxn ang="T8">
                  <a:pos x="T4" y="T5"/>
                </a:cxn>
              </a:cxnLst>
              <a:rect l="0" t="0" r="r" b="b"/>
              <a:pathLst>
                <a:path w="94" h="1">
                  <a:moveTo>
                    <a:pt x="0" y="0"/>
                  </a:moveTo>
                  <a:lnTo>
                    <a:pt x="24" y="0"/>
                  </a:lnTo>
                  <a:lnTo>
                    <a:pt x="9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7979" name="Freeform 27"/>
            <p:cNvSpPr>
              <a:spLocks/>
            </p:cNvSpPr>
            <p:nvPr/>
          </p:nvSpPr>
          <p:spPr bwMode="auto">
            <a:xfrm>
              <a:off x="5305" y="1631"/>
              <a:ext cx="5" cy="10"/>
            </a:xfrm>
            <a:custGeom>
              <a:avLst/>
              <a:gdLst>
                <a:gd name="T0" fmla="*/ 0 w 23"/>
                <a:gd name="T1" fmla="*/ 2 h 46"/>
                <a:gd name="T2" fmla="*/ 0 w 23"/>
                <a:gd name="T3" fmla="*/ 2 h 46"/>
                <a:gd name="T4" fmla="*/ 1 w 23"/>
                <a:gd name="T5" fmla="*/ 1 h 46"/>
                <a:gd name="T6" fmla="*/ 1 w 23"/>
                <a:gd name="T7" fmla="*/ 0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46">
                  <a:moveTo>
                    <a:pt x="0" y="46"/>
                  </a:moveTo>
                  <a:lnTo>
                    <a:pt x="8" y="34"/>
                  </a:lnTo>
                  <a:lnTo>
                    <a:pt x="16" y="22"/>
                  </a:lnTo>
                  <a:lnTo>
                    <a:pt x="2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7980" name="Freeform 28"/>
            <p:cNvSpPr>
              <a:spLocks/>
            </p:cNvSpPr>
            <p:nvPr/>
          </p:nvSpPr>
          <p:spPr bwMode="auto">
            <a:xfrm>
              <a:off x="5310" y="1609"/>
              <a:ext cx="1" cy="22"/>
            </a:xfrm>
            <a:custGeom>
              <a:avLst/>
              <a:gdLst>
                <a:gd name="T0" fmla="*/ 0 w 1"/>
                <a:gd name="T1" fmla="*/ 4 h 113"/>
                <a:gd name="T2" fmla="*/ 0 w 1"/>
                <a:gd name="T3" fmla="*/ 3 h 113"/>
                <a:gd name="T4" fmla="*/ 0 w 1"/>
                <a:gd name="T5" fmla="*/ 0 h 113"/>
                <a:gd name="T6" fmla="*/ 0 60000 65536"/>
                <a:gd name="T7" fmla="*/ 0 60000 65536"/>
                <a:gd name="T8" fmla="*/ 0 60000 65536"/>
              </a:gdLst>
              <a:ahLst/>
              <a:cxnLst>
                <a:cxn ang="T6">
                  <a:pos x="T0" y="T1"/>
                </a:cxn>
                <a:cxn ang="T7">
                  <a:pos x="T2" y="T3"/>
                </a:cxn>
                <a:cxn ang="T8">
                  <a:pos x="T4" y="T5"/>
                </a:cxn>
              </a:cxnLst>
              <a:rect l="0" t="0" r="r" b="b"/>
              <a:pathLst>
                <a:path w="1" h="113">
                  <a:moveTo>
                    <a:pt x="0" y="113"/>
                  </a:moveTo>
                  <a:lnTo>
                    <a:pt x="0" y="85"/>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7981" name="Freeform 29"/>
            <p:cNvSpPr>
              <a:spLocks/>
            </p:cNvSpPr>
            <p:nvPr/>
          </p:nvSpPr>
          <p:spPr bwMode="auto">
            <a:xfrm>
              <a:off x="5280" y="1608"/>
              <a:ext cx="30" cy="1"/>
            </a:xfrm>
            <a:custGeom>
              <a:avLst/>
              <a:gdLst>
                <a:gd name="T0" fmla="*/ 6 w 147"/>
                <a:gd name="T1" fmla="*/ 0 h 1"/>
                <a:gd name="T2" fmla="*/ 4 w 147"/>
                <a:gd name="T3" fmla="*/ 0 h 1"/>
                <a:gd name="T4" fmla="*/ 0 w 147"/>
                <a:gd name="T5" fmla="*/ 0 h 1"/>
                <a:gd name="T6" fmla="*/ 0 60000 65536"/>
                <a:gd name="T7" fmla="*/ 0 60000 65536"/>
                <a:gd name="T8" fmla="*/ 0 60000 65536"/>
              </a:gdLst>
              <a:ahLst/>
              <a:cxnLst>
                <a:cxn ang="T6">
                  <a:pos x="T0" y="T1"/>
                </a:cxn>
                <a:cxn ang="T7">
                  <a:pos x="T2" y="T3"/>
                </a:cxn>
                <a:cxn ang="T8">
                  <a:pos x="T4" y="T5"/>
                </a:cxn>
              </a:cxnLst>
              <a:rect l="0" t="0" r="r" b="b"/>
              <a:pathLst>
                <a:path w="147" h="1">
                  <a:moveTo>
                    <a:pt x="147" y="0"/>
                  </a:moveTo>
                  <a:lnTo>
                    <a:pt x="110"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7982" name="Freeform 30"/>
            <p:cNvSpPr>
              <a:spLocks/>
            </p:cNvSpPr>
            <p:nvPr/>
          </p:nvSpPr>
          <p:spPr bwMode="auto">
            <a:xfrm>
              <a:off x="5388" y="1608"/>
              <a:ext cx="16" cy="67"/>
            </a:xfrm>
            <a:custGeom>
              <a:avLst/>
              <a:gdLst>
                <a:gd name="T0" fmla="*/ 0 w 84"/>
                <a:gd name="T1" fmla="*/ 0 h 332"/>
                <a:gd name="T2" fmla="*/ 0 w 84"/>
                <a:gd name="T3" fmla="*/ 1 h 332"/>
                <a:gd name="T4" fmla="*/ 1 w 84"/>
                <a:gd name="T5" fmla="*/ 1 h 332"/>
                <a:gd name="T6" fmla="*/ 1 w 84"/>
                <a:gd name="T7" fmla="*/ 1 h 332"/>
                <a:gd name="T8" fmla="*/ 1 w 84"/>
                <a:gd name="T9" fmla="*/ 2 h 332"/>
                <a:gd name="T10" fmla="*/ 1 w 84"/>
                <a:gd name="T11" fmla="*/ 4 h 332"/>
                <a:gd name="T12" fmla="*/ 1 w 84"/>
                <a:gd name="T13" fmla="*/ 4 h 332"/>
                <a:gd name="T14" fmla="*/ 1 w 84"/>
                <a:gd name="T15" fmla="*/ 5 h 332"/>
                <a:gd name="T16" fmla="*/ 2 w 84"/>
                <a:gd name="T17" fmla="*/ 5 h 332"/>
                <a:gd name="T18" fmla="*/ 2 w 84"/>
                <a:gd name="T19" fmla="*/ 6 h 332"/>
                <a:gd name="T20" fmla="*/ 2 w 84"/>
                <a:gd name="T21" fmla="*/ 7 h 332"/>
                <a:gd name="T22" fmla="*/ 2 w 84"/>
                <a:gd name="T23" fmla="*/ 7 h 332"/>
                <a:gd name="T24" fmla="*/ 2 w 84"/>
                <a:gd name="T25" fmla="*/ 8 h 332"/>
                <a:gd name="T26" fmla="*/ 3 w 84"/>
                <a:gd name="T27" fmla="*/ 10 h 332"/>
                <a:gd name="T28" fmla="*/ 3 w 84"/>
                <a:gd name="T29" fmla="*/ 10 h 332"/>
                <a:gd name="T30" fmla="*/ 3 w 84"/>
                <a:gd name="T31" fmla="*/ 14 h 3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4" h="332">
                  <a:moveTo>
                    <a:pt x="0" y="0"/>
                  </a:moveTo>
                  <a:lnTo>
                    <a:pt x="5" y="15"/>
                  </a:lnTo>
                  <a:lnTo>
                    <a:pt x="15" y="24"/>
                  </a:lnTo>
                  <a:lnTo>
                    <a:pt x="22" y="34"/>
                  </a:lnTo>
                  <a:lnTo>
                    <a:pt x="31" y="52"/>
                  </a:lnTo>
                  <a:lnTo>
                    <a:pt x="32" y="87"/>
                  </a:lnTo>
                  <a:lnTo>
                    <a:pt x="36" y="104"/>
                  </a:lnTo>
                  <a:lnTo>
                    <a:pt x="39" y="115"/>
                  </a:lnTo>
                  <a:lnTo>
                    <a:pt x="45" y="126"/>
                  </a:lnTo>
                  <a:lnTo>
                    <a:pt x="52" y="142"/>
                  </a:lnTo>
                  <a:lnTo>
                    <a:pt x="54" y="168"/>
                  </a:lnTo>
                  <a:lnTo>
                    <a:pt x="61" y="185"/>
                  </a:lnTo>
                  <a:lnTo>
                    <a:pt x="68" y="201"/>
                  </a:lnTo>
                  <a:lnTo>
                    <a:pt x="71" y="236"/>
                  </a:lnTo>
                  <a:lnTo>
                    <a:pt x="77" y="254"/>
                  </a:lnTo>
                  <a:lnTo>
                    <a:pt x="84" y="33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67942" name="Rectangle 31"/>
          <p:cNvSpPr>
            <a:spLocks noChangeArrowheads="1"/>
          </p:cNvSpPr>
          <p:nvPr/>
        </p:nvSpPr>
        <p:spPr bwMode="auto">
          <a:xfrm>
            <a:off x="3481388" y="4267200"/>
            <a:ext cx="1524000" cy="1981200"/>
          </a:xfrm>
          <a:prstGeom prst="rect">
            <a:avLst/>
          </a:prstGeom>
          <a:solidFill>
            <a:schemeClr val="bg2"/>
          </a:solidFill>
          <a:ln w="9525">
            <a:miter lim="800000"/>
            <a:headEnd/>
            <a:tailEnd/>
          </a:ln>
          <a:effectLst/>
          <a:scene3d>
            <a:camera prst="legacyPerspectiveTopRight"/>
            <a:lightRig rig="legacyFlat3" dir="b"/>
          </a:scene3d>
          <a:sp3d extrusionH="121893000" prstMaterial="legacyMatte">
            <a:bevelT w="13500" h="13500" prst="angle"/>
            <a:bevelB w="13500" h="13500" prst="angle"/>
            <a:extrusionClr>
              <a:schemeClr val="bg2"/>
            </a:extrusionClr>
            <a:contourClr>
              <a:schemeClr val="bg2"/>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nvGrpSpPr>
          <p:cNvPr id="167943" name="Group 32"/>
          <p:cNvGrpSpPr>
            <a:grpSpLocks/>
          </p:cNvGrpSpPr>
          <p:nvPr/>
        </p:nvGrpSpPr>
        <p:grpSpPr bwMode="auto">
          <a:xfrm>
            <a:off x="7367588" y="4267200"/>
            <a:ext cx="404812" cy="1066800"/>
            <a:chOff x="5260" y="3120"/>
            <a:chExt cx="341" cy="1056"/>
          </a:xfrm>
        </p:grpSpPr>
        <p:sp>
          <p:nvSpPr>
            <p:cNvPr id="167953" name="Text Box 33"/>
            <p:cNvSpPr txBox="1">
              <a:spLocks noChangeArrowheads="1"/>
            </p:cNvSpPr>
            <p:nvPr/>
          </p:nvSpPr>
          <p:spPr bwMode="auto">
            <a:xfrm>
              <a:off x="5260" y="3120"/>
              <a:ext cx="155" cy="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7954" name="Rectangle 34"/>
            <p:cNvSpPr>
              <a:spLocks noChangeArrowheads="1"/>
            </p:cNvSpPr>
            <p:nvPr/>
          </p:nvSpPr>
          <p:spPr bwMode="auto">
            <a:xfrm>
              <a:off x="5437" y="3552"/>
              <a:ext cx="48" cy="624"/>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67955" name="Picture 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1" y="3354"/>
              <a:ext cx="258"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56" name="Text Box 36"/>
            <p:cNvSpPr txBox="1">
              <a:spLocks noChangeArrowheads="1"/>
            </p:cNvSpPr>
            <p:nvPr/>
          </p:nvSpPr>
          <p:spPr bwMode="auto">
            <a:xfrm>
              <a:off x="5343" y="3340"/>
              <a:ext cx="258" cy="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b="1"/>
                <a:t>7</a:t>
              </a:r>
            </a:p>
          </p:txBody>
        </p:sp>
      </p:grpSp>
      <p:sp>
        <p:nvSpPr>
          <p:cNvPr id="167944" name="Line 37"/>
          <p:cNvSpPr>
            <a:spLocks noChangeShapeType="1"/>
          </p:cNvSpPr>
          <p:nvPr/>
        </p:nvSpPr>
        <p:spPr bwMode="auto">
          <a:xfrm>
            <a:off x="1905000" y="4724400"/>
            <a:ext cx="5486400" cy="0"/>
          </a:xfrm>
          <a:prstGeom prst="line">
            <a:avLst/>
          </a:prstGeom>
          <a:noFill/>
          <a:ln w="41275" cap="rnd">
            <a:solidFill>
              <a:schemeClr val="accent2"/>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8694" name="Text Box 38"/>
          <p:cNvSpPr txBox="1">
            <a:spLocks noChangeArrowheads="1"/>
          </p:cNvSpPr>
          <p:nvPr/>
        </p:nvSpPr>
        <p:spPr bwMode="auto">
          <a:xfrm>
            <a:off x="1981200" y="4006850"/>
            <a:ext cx="1295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b="1">
                <a:solidFill>
                  <a:schemeClr val="accent2"/>
                </a:solidFill>
              </a:rPr>
              <a:t>225</a:t>
            </a:r>
            <a:r>
              <a:rPr lang="en-US" altLang="en-US" sz="1800" b="1">
                <a:solidFill>
                  <a:schemeClr val="accent2"/>
                </a:solidFill>
                <a:cs typeface="Arial" panose="020B0604020202020204" pitchFamily="34" charset="0"/>
              </a:rPr>
              <a:t>° </a:t>
            </a:r>
            <a:r>
              <a:rPr lang="en-US" altLang="en-US" sz="1800" b="1">
                <a:solidFill>
                  <a:schemeClr val="accent2"/>
                </a:solidFill>
              </a:rPr>
              <a:t>Azimuth</a:t>
            </a:r>
          </a:p>
        </p:txBody>
      </p:sp>
      <p:sp>
        <p:nvSpPr>
          <p:cNvPr id="167946" name="Text Box 39"/>
          <p:cNvSpPr txBox="1">
            <a:spLocks noChangeArrowheads="1"/>
          </p:cNvSpPr>
          <p:nvPr/>
        </p:nvSpPr>
        <p:spPr bwMode="auto">
          <a:xfrm>
            <a:off x="3498850" y="5149850"/>
            <a:ext cx="1250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FF0000"/>
                </a:solidFill>
              </a:rPr>
              <a:t>10 meters</a:t>
            </a:r>
          </a:p>
          <a:p>
            <a:pPr algn="ctr" eaLnBrk="1" hangingPunct="1">
              <a:spcBef>
                <a:spcPct val="0"/>
              </a:spcBef>
              <a:buFontTx/>
              <a:buNone/>
            </a:pPr>
            <a:r>
              <a:rPr lang="en-US" altLang="en-US" sz="1800" b="1">
                <a:solidFill>
                  <a:srgbClr val="FF0000"/>
                </a:solidFill>
              </a:rPr>
              <a:t>high</a:t>
            </a:r>
          </a:p>
        </p:txBody>
      </p:sp>
      <p:sp>
        <p:nvSpPr>
          <p:cNvPr id="167947" name="Text Box 40"/>
          <p:cNvSpPr txBox="1">
            <a:spLocks noChangeArrowheads="1"/>
          </p:cNvSpPr>
          <p:nvPr/>
        </p:nvSpPr>
        <p:spPr bwMode="auto">
          <a:xfrm rot="-1701259">
            <a:off x="4394200" y="3505200"/>
            <a:ext cx="1377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FF0000"/>
                </a:solidFill>
              </a:rPr>
              <a:t>150 meters</a:t>
            </a:r>
          </a:p>
          <a:p>
            <a:pPr algn="ctr" eaLnBrk="1" hangingPunct="1">
              <a:spcBef>
                <a:spcPct val="0"/>
              </a:spcBef>
              <a:buFontTx/>
              <a:buNone/>
            </a:pPr>
            <a:r>
              <a:rPr lang="en-US" altLang="en-US" sz="1800" b="1">
                <a:solidFill>
                  <a:srgbClr val="FF0000"/>
                </a:solidFill>
              </a:rPr>
              <a:t>long</a:t>
            </a:r>
          </a:p>
        </p:txBody>
      </p:sp>
      <p:sp>
        <p:nvSpPr>
          <p:cNvPr id="167948" name="Text Box 53"/>
          <p:cNvSpPr txBox="1">
            <a:spLocks noChangeArrowheads="1"/>
          </p:cNvSpPr>
          <p:nvPr/>
        </p:nvSpPr>
        <p:spPr bwMode="auto">
          <a:xfrm>
            <a:off x="69850" y="3702050"/>
            <a:ext cx="2393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800000"/>
                </a:solidFill>
              </a:rPr>
              <a:t>I’M AT 400 METERS </a:t>
            </a:r>
          </a:p>
          <a:p>
            <a:pPr algn="ctr" eaLnBrk="1" hangingPunct="1">
              <a:spcBef>
                <a:spcPct val="0"/>
              </a:spcBef>
              <a:buFontTx/>
              <a:buNone/>
            </a:pPr>
            <a:r>
              <a:rPr lang="en-US" altLang="en-US" sz="1800" b="1">
                <a:solidFill>
                  <a:srgbClr val="800000"/>
                </a:solidFill>
              </a:rPr>
              <a:t>AND 20 PACES.</a:t>
            </a:r>
          </a:p>
        </p:txBody>
      </p:sp>
      <p:sp>
        <p:nvSpPr>
          <p:cNvPr id="198699" name="Line 43"/>
          <p:cNvSpPr>
            <a:spLocks noChangeShapeType="1"/>
          </p:cNvSpPr>
          <p:nvPr/>
        </p:nvSpPr>
        <p:spPr bwMode="auto">
          <a:xfrm>
            <a:off x="1828800" y="5334000"/>
            <a:ext cx="0" cy="990600"/>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8715" name="Rectangle 59"/>
          <p:cNvSpPr>
            <a:spLocks noChangeArrowheads="1"/>
          </p:cNvSpPr>
          <p:nvPr/>
        </p:nvSpPr>
        <p:spPr bwMode="auto">
          <a:xfrm>
            <a:off x="533400" y="5638800"/>
            <a:ext cx="12890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t>315°</a:t>
            </a:r>
          </a:p>
          <a:p>
            <a:pPr algn="ctr" eaLnBrk="1" hangingPunct="1">
              <a:spcBef>
                <a:spcPct val="0"/>
              </a:spcBef>
              <a:buFontTx/>
              <a:buNone/>
            </a:pPr>
            <a:r>
              <a:rPr lang="en-US" altLang="en-US" sz="1800" b="1"/>
              <a:t>10 PACES</a:t>
            </a:r>
          </a:p>
        </p:txBody>
      </p:sp>
      <p:sp>
        <p:nvSpPr>
          <p:cNvPr id="167951" name="Rectangle 60"/>
          <p:cNvSpPr>
            <a:spLocks noChangeArrowheads="1"/>
          </p:cNvSpPr>
          <p:nvPr/>
        </p:nvSpPr>
        <p:spPr bwMode="auto">
          <a:xfrm>
            <a:off x="1828800" y="5105400"/>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003366"/>
                </a:solidFill>
              </a:rPr>
              <a:t>A</a:t>
            </a:r>
          </a:p>
        </p:txBody>
      </p:sp>
      <p:sp>
        <p:nvSpPr>
          <p:cNvPr id="198717" name="Rectangle 61"/>
          <p:cNvSpPr>
            <a:spLocks noChangeArrowheads="1"/>
          </p:cNvSpPr>
          <p:nvPr/>
        </p:nvSpPr>
        <p:spPr bwMode="auto">
          <a:xfrm>
            <a:off x="1828800" y="5943600"/>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A50021"/>
                </a:solidFill>
              </a:rPr>
              <a:t>B</a:t>
            </a:r>
          </a:p>
        </p:txBody>
      </p:sp>
    </p:spTree>
  </p:cSld>
  <p:clrMapOvr>
    <a:masterClrMapping/>
  </p:clrMapOvr>
  <p:transition spd="med">
    <p:spli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198659">
                                            <p:txEl>
                                              <p:pRg st="0" end="0"/>
                                            </p:txEl>
                                          </p:spTgt>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98694"/>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198659">
                                            <p:txEl>
                                              <p:pRg st="1" end="1"/>
                                            </p:txEl>
                                          </p:spTgt>
                                        </p:tgtEl>
                                        <p:attrNameLst>
                                          <p:attrName>style.visibility</p:attrName>
                                        </p:attrNameLst>
                                      </p:cBhvr>
                                      <p:to>
                                        <p:strVal val="visible"/>
                                      </p:to>
                                    </p:set>
                                  </p:childTnLst>
                                </p:cTn>
                              </p:par>
                            </p:childTnLst>
                          </p:cTn>
                        </p:par>
                        <p:par>
                          <p:cTn id="14" fill="hold" nodeType="afterGroup">
                            <p:stCondLst>
                              <p:cond delay="0"/>
                            </p:stCondLst>
                            <p:childTnLst>
                              <p:par>
                                <p:cTn id="15" presetID="1" presetClass="entr" presetSubtype="0" fill="hold" nodeType="afterEffect">
                                  <p:stCondLst>
                                    <p:cond delay="0"/>
                                  </p:stCondLst>
                                  <p:childTnLst>
                                    <p:set>
                                      <p:cBhvr>
                                        <p:cTn id="16" dur="1" fill="hold">
                                          <p:stCondLst>
                                            <p:cond delay="0"/>
                                          </p:stCondLst>
                                        </p:cTn>
                                        <p:tgtEl>
                                          <p:spTgt spid="198715">
                                            <p:txEl>
                                              <p:pRg st="0" end="0"/>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98659">
                                            <p:txEl>
                                              <p:pRg st="2" end="2"/>
                                            </p:txEl>
                                          </p:spTgt>
                                        </p:tgtEl>
                                        <p:attrNameLst>
                                          <p:attrName>style.visibility</p:attrName>
                                        </p:attrNameLst>
                                      </p:cBhvr>
                                      <p:to>
                                        <p:strVal val="visible"/>
                                      </p:to>
                                    </p:set>
                                  </p:childTnLst>
                                </p:cTn>
                              </p:par>
                            </p:childTnLst>
                          </p:cTn>
                        </p:par>
                        <p:par>
                          <p:cTn id="21" fill="hold" nodeType="afterGroup">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198717"/>
                                        </p:tgtEl>
                                        <p:attrNameLst>
                                          <p:attrName>style.visibility</p:attrName>
                                        </p:attrNameLst>
                                      </p:cBhvr>
                                      <p:to>
                                        <p:strVal val="visible"/>
                                      </p:to>
                                    </p:set>
                                  </p:childTnLst>
                                </p:cTn>
                              </p:par>
                            </p:childTnLst>
                          </p:cTn>
                        </p:par>
                        <p:par>
                          <p:cTn id="24" fill="hold" nodeType="afterGroup">
                            <p:stCondLst>
                              <p:cond delay="0"/>
                            </p:stCondLst>
                            <p:childTnLst>
                              <p:par>
                                <p:cTn id="25" presetID="4" presetClass="entr" presetSubtype="16" fill="hold" grpId="0" nodeType="afterEffect">
                                  <p:stCondLst>
                                    <p:cond delay="0"/>
                                  </p:stCondLst>
                                  <p:childTnLst>
                                    <p:set>
                                      <p:cBhvr>
                                        <p:cTn id="26" dur="1" fill="hold">
                                          <p:stCondLst>
                                            <p:cond delay="0"/>
                                          </p:stCondLst>
                                        </p:cTn>
                                        <p:tgtEl>
                                          <p:spTgt spid="198699"/>
                                        </p:tgtEl>
                                        <p:attrNameLst>
                                          <p:attrName>style.visibility</p:attrName>
                                        </p:attrNameLst>
                                      </p:cBhvr>
                                      <p:to>
                                        <p:strVal val="visible"/>
                                      </p:to>
                                    </p:set>
                                    <p:animEffect transition="in" filter="box(in)">
                                      <p:cBhvr>
                                        <p:cTn id="27" dur="2000"/>
                                        <p:tgtEl>
                                          <p:spTgt spid="198699"/>
                                        </p:tgtEl>
                                      </p:cBhvr>
                                    </p:animEffect>
                                  </p:childTnLst>
                                </p:cTn>
                              </p:par>
                            </p:childTnLst>
                          </p:cTn>
                        </p:par>
                        <p:par>
                          <p:cTn id="28" fill="hold" nodeType="afterGroup">
                            <p:stCondLst>
                              <p:cond delay="2000"/>
                            </p:stCondLst>
                            <p:childTnLst>
                              <p:par>
                                <p:cTn id="29" presetID="1" presetClass="entr" presetSubtype="0" fill="hold" nodeType="afterEffect">
                                  <p:stCondLst>
                                    <p:cond delay="0"/>
                                  </p:stCondLst>
                                  <p:childTnLst>
                                    <p:set>
                                      <p:cBhvr>
                                        <p:cTn id="30" dur="1" fill="hold">
                                          <p:stCondLst>
                                            <p:cond delay="0"/>
                                          </p:stCondLst>
                                        </p:cTn>
                                        <p:tgtEl>
                                          <p:spTgt spid="1987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94" grpId="0"/>
      <p:bldP spid="198699" grpId="0" animBg="1"/>
      <p:bldP spid="198717"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3" name="Rectangle 2"/>
          <p:cNvSpPr>
            <a:spLocks noGrp="1" noChangeArrowheads="1"/>
          </p:cNvSpPr>
          <p:nvPr>
            <p:ph type="title"/>
          </p:nvPr>
        </p:nvSpPr>
        <p:spPr>
          <a:xfrm>
            <a:off x="457200" y="0"/>
            <a:ext cx="8229600" cy="1143000"/>
          </a:xfrm>
        </p:spPr>
        <p:txBody>
          <a:bodyPr/>
          <a:lstStyle/>
          <a:p>
            <a:pPr eaLnBrk="1" hangingPunct="1"/>
            <a:r>
              <a:rPr lang="en-US" altLang="en-US" sz="4000" smtClean="0"/>
              <a:t>How to Box an Obstacle Cont.</a:t>
            </a:r>
          </a:p>
        </p:txBody>
      </p:sp>
      <p:sp>
        <p:nvSpPr>
          <p:cNvPr id="199683" name="Rectangle 3"/>
          <p:cNvSpPr>
            <a:spLocks noGrp="1" noChangeArrowheads="1"/>
          </p:cNvSpPr>
          <p:nvPr>
            <p:ph idx="1"/>
          </p:nvPr>
        </p:nvSpPr>
        <p:spPr>
          <a:xfrm>
            <a:off x="457200" y="990600"/>
            <a:ext cx="8610600" cy="2743200"/>
          </a:xfrm>
        </p:spPr>
        <p:txBody>
          <a:bodyPr/>
          <a:lstStyle/>
          <a:p>
            <a:pPr eaLnBrk="1" hangingPunct="1">
              <a:lnSpc>
                <a:spcPct val="80000"/>
              </a:lnSpc>
            </a:pPr>
            <a:r>
              <a:rPr lang="en-US" altLang="en-US" sz="2000" smtClean="0">
                <a:cs typeface="Arial" panose="020B0604020202020204" pitchFamily="34" charset="0"/>
              </a:rPr>
              <a:t>Do a left face, shoot your original azimuth (i.e. 225°) and walk continuing your pace count that you had when you stopped at the obstacle </a:t>
            </a:r>
            <a:r>
              <a:rPr lang="en-US" altLang="en-US" sz="2000" smtClean="0">
                <a:solidFill>
                  <a:schemeClr val="accent2"/>
                </a:solidFill>
                <a:cs typeface="Arial" panose="020B0604020202020204" pitchFamily="34" charset="0"/>
              </a:rPr>
              <a:t>[A]</a:t>
            </a:r>
            <a:r>
              <a:rPr lang="en-US" altLang="en-US" sz="2000" smtClean="0">
                <a:cs typeface="Arial" panose="020B0604020202020204" pitchFamily="34" charset="0"/>
              </a:rPr>
              <a:t> until clear past obstacle </a:t>
            </a:r>
            <a:r>
              <a:rPr lang="en-US" altLang="en-US" sz="2000" smtClean="0">
                <a:solidFill>
                  <a:srgbClr val="A50021"/>
                </a:solidFill>
                <a:cs typeface="Arial" panose="020B0604020202020204" pitchFamily="34" charset="0"/>
              </a:rPr>
              <a:t>[B] </a:t>
            </a:r>
            <a:r>
              <a:rPr lang="en-US" altLang="en-US" sz="2000" smtClean="0">
                <a:cs typeface="Arial" panose="020B0604020202020204" pitchFamily="34" charset="0"/>
              </a:rPr>
              <a:t>to </a:t>
            </a:r>
            <a:r>
              <a:rPr lang="en-US" altLang="en-US" sz="2000" smtClean="0">
                <a:solidFill>
                  <a:srgbClr val="008000"/>
                </a:solidFill>
                <a:cs typeface="Arial" panose="020B0604020202020204" pitchFamily="34" charset="0"/>
              </a:rPr>
              <a:t>[C].</a:t>
            </a:r>
            <a:endParaRPr lang="en-US" altLang="en-US" sz="2000" smtClean="0">
              <a:cs typeface="Arial" panose="020B0604020202020204" pitchFamily="34" charset="0"/>
            </a:endParaRPr>
          </a:p>
          <a:p>
            <a:pPr eaLnBrk="1" hangingPunct="1">
              <a:lnSpc>
                <a:spcPct val="80000"/>
              </a:lnSpc>
            </a:pPr>
            <a:r>
              <a:rPr lang="en-US" altLang="en-US" sz="2000" smtClean="0">
                <a:cs typeface="Arial" panose="020B0604020202020204" pitchFamily="34" charset="0"/>
              </a:rPr>
              <a:t>Write your pace count total down (i.e. 400 meters and 45 paces).</a:t>
            </a:r>
          </a:p>
          <a:p>
            <a:pPr eaLnBrk="1" hangingPunct="1">
              <a:lnSpc>
                <a:spcPct val="80000"/>
              </a:lnSpc>
            </a:pPr>
            <a:r>
              <a:rPr lang="en-US" altLang="en-US" sz="2000" smtClean="0"/>
              <a:t>Now do a left face, subtract or add 90</a:t>
            </a:r>
            <a:r>
              <a:rPr lang="en-US" altLang="en-US" sz="2000" smtClean="0">
                <a:cs typeface="Arial" panose="020B0604020202020204" pitchFamily="34" charset="0"/>
              </a:rPr>
              <a:t>° from your original azimuth (i.e. 135°), </a:t>
            </a:r>
            <a:r>
              <a:rPr lang="en-US" altLang="en-US" sz="2000" smtClean="0"/>
              <a:t>shoot that azimuth, and walk the same number of paces that you did when you first boxed the obstacle </a:t>
            </a:r>
            <a:r>
              <a:rPr lang="en-US" altLang="en-US" sz="2000" smtClean="0">
                <a:cs typeface="Arial" panose="020B0604020202020204" pitchFamily="34" charset="0"/>
              </a:rPr>
              <a:t>(i.e. 10 paces) </a:t>
            </a:r>
            <a:r>
              <a:rPr lang="en-US" altLang="en-US" sz="2000" smtClean="0">
                <a:solidFill>
                  <a:srgbClr val="008000"/>
                </a:solidFill>
                <a:cs typeface="Arial" panose="020B0604020202020204" pitchFamily="34" charset="0"/>
              </a:rPr>
              <a:t>[C] </a:t>
            </a:r>
            <a:r>
              <a:rPr lang="en-US" altLang="en-US" sz="2000" smtClean="0">
                <a:cs typeface="Arial" panose="020B0604020202020204" pitchFamily="34" charset="0"/>
              </a:rPr>
              <a:t>to [D]</a:t>
            </a:r>
          </a:p>
          <a:p>
            <a:pPr eaLnBrk="1" hangingPunct="1">
              <a:lnSpc>
                <a:spcPct val="80000"/>
              </a:lnSpc>
            </a:pPr>
            <a:r>
              <a:rPr lang="en-US" altLang="en-US" sz="2000" smtClean="0">
                <a:cs typeface="Arial" panose="020B0604020202020204" pitchFamily="34" charset="0"/>
              </a:rPr>
              <a:t>Do a right face.  Now you can continue on your course. [D]</a:t>
            </a:r>
          </a:p>
        </p:txBody>
      </p:sp>
      <p:sp>
        <p:nvSpPr>
          <p:cNvPr id="168962"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grpSp>
        <p:nvGrpSpPr>
          <p:cNvPr id="168965" name="Group 4"/>
          <p:cNvGrpSpPr>
            <a:grpSpLocks/>
          </p:cNvGrpSpPr>
          <p:nvPr/>
        </p:nvGrpSpPr>
        <p:grpSpPr bwMode="auto">
          <a:xfrm>
            <a:off x="1500188" y="4495800"/>
            <a:ext cx="228600" cy="776288"/>
            <a:chOff x="5216" y="1431"/>
            <a:chExt cx="225" cy="681"/>
          </a:xfrm>
        </p:grpSpPr>
        <p:sp>
          <p:nvSpPr>
            <p:cNvPr id="168999" name="Freeform 5"/>
            <p:cNvSpPr>
              <a:spLocks/>
            </p:cNvSpPr>
            <p:nvPr/>
          </p:nvSpPr>
          <p:spPr bwMode="auto">
            <a:xfrm>
              <a:off x="5232" y="1564"/>
              <a:ext cx="199" cy="273"/>
            </a:xfrm>
            <a:custGeom>
              <a:avLst/>
              <a:gdLst>
                <a:gd name="T0" fmla="*/ 36 w 994"/>
                <a:gd name="T1" fmla="*/ 30 h 1366"/>
                <a:gd name="T2" fmla="*/ 39 w 994"/>
                <a:gd name="T3" fmla="*/ 33 h 1366"/>
                <a:gd name="T4" fmla="*/ 38 w 994"/>
                <a:gd name="T5" fmla="*/ 34 h 1366"/>
                <a:gd name="T6" fmla="*/ 37 w 994"/>
                <a:gd name="T7" fmla="*/ 35 h 1366"/>
                <a:gd name="T8" fmla="*/ 38 w 994"/>
                <a:gd name="T9" fmla="*/ 41 h 1366"/>
                <a:gd name="T10" fmla="*/ 38 w 994"/>
                <a:gd name="T11" fmla="*/ 45 h 1366"/>
                <a:gd name="T12" fmla="*/ 39 w 994"/>
                <a:gd name="T13" fmla="*/ 49 h 1366"/>
                <a:gd name="T14" fmla="*/ 40 w 994"/>
                <a:gd name="T15" fmla="*/ 51 h 1366"/>
                <a:gd name="T16" fmla="*/ 39 w 994"/>
                <a:gd name="T17" fmla="*/ 52 h 1366"/>
                <a:gd name="T18" fmla="*/ 37 w 994"/>
                <a:gd name="T19" fmla="*/ 51 h 1366"/>
                <a:gd name="T20" fmla="*/ 35 w 994"/>
                <a:gd name="T21" fmla="*/ 50 h 1366"/>
                <a:gd name="T22" fmla="*/ 35 w 994"/>
                <a:gd name="T23" fmla="*/ 48 h 1366"/>
                <a:gd name="T24" fmla="*/ 35 w 994"/>
                <a:gd name="T25" fmla="*/ 42 h 1366"/>
                <a:gd name="T26" fmla="*/ 35 w 994"/>
                <a:gd name="T27" fmla="*/ 41 h 1366"/>
                <a:gd name="T28" fmla="*/ 34 w 994"/>
                <a:gd name="T29" fmla="*/ 40 h 1366"/>
                <a:gd name="T30" fmla="*/ 35 w 994"/>
                <a:gd name="T31" fmla="*/ 38 h 1366"/>
                <a:gd name="T32" fmla="*/ 33 w 994"/>
                <a:gd name="T33" fmla="*/ 36 h 1366"/>
                <a:gd name="T34" fmla="*/ 33 w 994"/>
                <a:gd name="T35" fmla="*/ 36 h 1366"/>
                <a:gd name="T36" fmla="*/ 32 w 994"/>
                <a:gd name="T37" fmla="*/ 37 h 1366"/>
                <a:gd name="T38" fmla="*/ 31 w 994"/>
                <a:gd name="T39" fmla="*/ 40 h 1366"/>
                <a:gd name="T40" fmla="*/ 32 w 994"/>
                <a:gd name="T41" fmla="*/ 44 h 1366"/>
                <a:gd name="T42" fmla="*/ 33 w 994"/>
                <a:gd name="T43" fmla="*/ 48 h 1366"/>
                <a:gd name="T44" fmla="*/ 34 w 994"/>
                <a:gd name="T45" fmla="*/ 48 h 1366"/>
                <a:gd name="T46" fmla="*/ 34 w 994"/>
                <a:gd name="T47" fmla="*/ 49 h 1366"/>
                <a:gd name="T48" fmla="*/ 34 w 994"/>
                <a:gd name="T49" fmla="*/ 51 h 1366"/>
                <a:gd name="T50" fmla="*/ 34 w 994"/>
                <a:gd name="T51" fmla="*/ 55 h 1366"/>
                <a:gd name="T52" fmla="*/ 4 w 994"/>
                <a:gd name="T53" fmla="*/ 33 h 1366"/>
                <a:gd name="T54" fmla="*/ 5 w 994"/>
                <a:gd name="T55" fmla="*/ 31 h 1366"/>
                <a:gd name="T56" fmla="*/ 5 w 994"/>
                <a:gd name="T57" fmla="*/ 30 h 1366"/>
                <a:gd name="T58" fmla="*/ 4 w 994"/>
                <a:gd name="T59" fmla="*/ 29 h 1366"/>
                <a:gd name="T60" fmla="*/ 4 w 994"/>
                <a:gd name="T61" fmla="*/ 28 h 1366"/>
                <a:gd name="T62" fmla="*/ 4 w 994"/>
                <a:gd name="T63" fmla="*/ 26 h 1366"/>
                <a:gd name="T64" fmla="*/ 3 w 994"/>
                <a:gd name="T65" fmla="*/ 25 h 1366"/>
                <a:gd name="T66" fmla="*/ 2 w 994"/>
                <a:gd name="T67" fmla="*/ 24 h 1366"/>
                <a:gd name="T68" fmla="*/ 1 w 994"/>
                <a:gd name="T69" fmla="*/ 24 h 1366"/>
                <a:gd name="T70" fmla="*/ 0 w 994"/>
                <a:gd name="T71" fmla="*/ 22 h 1366"/>
                <a:gd name="T72" fmla="*/ 0 w 994"/>
                <a:gd name="T73" fmla="*/ 20 h 1366"/>
                <a:gd name="T74" fmla="*/ 1 w 994"/>
                <a:gd name="T75" fmla="*/ 18 h 1366"/>
                <a:gd name="T76" fmla="*/ 2 w 994"/>
                <a:gd name="T77" fmla="*/ 17 h 1366"/>
                <a:gd name="T78" fmla="*/ 1 w 994"/>
                <a:gd name="T79" fmla="*/ 15 h 1366"/>
                <a:gd name="T80" fmla="*/ 2 w 994"/>
                <a:gd name="T81" fmla="*/ 13 h 1366"/>
                <a:gd name="T82" fmla="*/ 3 w 994"/>
                <a:gd name="T83" fmla="*/ 11 h 1366"/>
                <a:gd name="T84" fmla="*/ 4 w 994"/>
                <a:gd name="T85" fmla="*/ 9 h 1366"/>
                <a:gd name="T86" fmla="*/ 4 w 994"/>
                <a:gd name="T87" fmla="*/ 7 h 1366"/>
                <a:gd name="T88" fmla="*/ 6 w 994"/>
                <a:gd name="T89" fmla="*/ 3 h 1366"/>
                <a:gd name="T90" fmla="*/ 7 w 994"/>
                <a:gd name="T91" fmla="*/ 0 h 136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994" h="1366">
                  <a:moveTo>
                    <a:pt x="879" y="558"/>
                  </a:moveTo>
                  <a:lnTo>
                    <a:pt x="905" y="751"/>
                  </a:lnTo>
                  <a:lnTo>
                    <a:pt x="953" y="793"/>
                  </a:lnTo>
                  <a:lnTo>
                    <a:pt x="971" y="820"/>
                  </a:lnTo>
                  <a:lnTo>
                    <a:pt x="967" y="842"/>
                  </a:lnTo>
                  <a:lnTo>
                    <a:pt x="956" y="855"/>
                  </a:lnTo>
                  <a:lnTo>
                    <a:pt x="933" y="865"/>
                  </a:lnTo>
                  <a:lnTo>
                    <a:pt x="933" y="881"/>
                  </a:lnTo>
                  <a:lnTo>
                    <a:pt x="941" y="956"/>
                  </a:lnTo>
                  <a:lnTo>
                    <a:pt x="947" y="1026"/>
                  </a:lnTo>
                  <a:lnTo>
                    <a:pt x="956" y="1081"/>
                  </a:lnTo>
                  <a:lnTo>
                    <a:pt x="961" y="1124"/>
                  </a:lnTo>
                  <a:lnTo>
                    <a:pt x="967" y="1154"/>
                  </a:lnTo>
                  <a:lnTo>
                    <a:pt x="975" y="1220"/>
                  </a:lnTo>
                  <a:lnTo>
                    <a:pt x="984" y="1251"/>
                  </a:lnTo>
                  <a:lnTo>
                    <a:pt x="994" y="1283"/>
                  </a:lnTo>
                  <a:lnTo>
                    <a:pt x="994" y="1298"/>
                  </a:lnTo>
                  <a:lnTo>
                    <a:pt x="971" y="1304"/>
                  </a:lnTo>
                  <a:lnTo>
                    <a:pt x="947" y="1295"/>
                  </a:lnTo>
                  <a:lnTo>
                    <a:pt x="918" y="1274"/>
                  </a:lnTo>
                  <a:lnTo>
                    <a:pt x="905" y="1261"/>
                  </a:lnTo>
                  <a:lnTo>
                    <a:pt x="885" y="1246"/>
                  </a:lnTo>
                  <a:lnTo>
                    <a:pt x="879" y="1232"/>
                  </a:lnTo>
                  <a:lnTo>
                    <a:pt x="879" y="1205"/>
                  </a:lnTo>
                  <a:lnTo>
                    <a:pt x="879" y="1091"/>
                  </a:lnTo>
                  <a:lnTo>
                    <a:pt x="871" y="1049"/>
                  </a:lnTo>
                  <a:lnTo>
                    <a:pt x="863" y="1043"/>
                  </a:lnTo>
                  <a:lnTo>
                    <a:pt x="868" y="1021"/>
                  </a:lnTo>
                  <a:lnTo>
                    <a:pt x="857" y="1010"/>
                  </a:lnTo>
                  <a:lnTo>
                    <a:pt x="861" y="999"/>
                  </a:lnTo>
                  <a:lnTo>
                    <a:pt x="865" y="977"/>
                  </a:lnTo>
                  <a:lnTo>
                    <a:pt x="862" y="945"/>
                  </a:lnTo>
                  <a:lnTo>
                    <a:pt x="849" y="914"/>
                  </a:lnTo>
                  <a:lnTo>
                    <a:pt x="836" y="901"/>
                  </a:lnTo>
                  <a:lnTo>
                    <a:pt x="823" y="901"/>
                  </a:lnTo>
                  <a:lnTo>
                    <a:pt x="812" y="911"/>
                  </a:lnTo>
                  <a:lnTo>
                    <a:pt x="798" y="923"/>
                  </a:lnTo>
                  <a:lnTo>
                    <a:pt x="791" y="937"/>
                  </a:lnTo>
                  <a:lnTo>
                    <a:pt x="780" y="962"/>
                  </a:lnTo>
                  <a:lnTo>
                    <a:pt x="775" y="995"/>
                  </a:lnTo>
                  <a:lnTo>
                    <a:pt x="780" y="1043"/>
                  </a:lnTo>
                  <a:lnTo>
                    <a:pt x="794" y="1108"/>
                  </a:lnTo>
                  <a:lnTo>
                    <a:pt x="802" y="1135"/>
                  </a:lnTo>
                  <a:lnTo>
                    <a:pt x="822" y="1205"/>
                  </a:lnTo>
                  <a:lnTo>
                    <a:pt x="844" y="1201"/>
                  </a:lnTo>
                  <a:lnTo>
                    <a:pt x="855" y="1210"/>
                  </a:lnTo>
                  <a:lnTo>
                    <a:pt x="857" y="1225"/>
                  </a:lnTo>
                  <a:lnTo>
                    <a:pt x="849" y="1238"/>
                  </a:lnTo>
                  <a:lnTo>
                    <a:pt x="830" y="1243"/>
                  </a:lnTo>
                  <a:lnTo>
                    <a:pt x="840" y="1286"/>
                  </a:lnTo>
                  <a:lnTo>
                    <a:pt x="849" y="1350"/>
                  </a:lnTo>
                  <a:lnTo>
                    <a:pt x="849" y="1366"/>
                  </a:lnTo>
                  <a:lnTo>
                    <a:pt x="92" y="829"/>
                  </a:lnTo>
                  <a:lnTo>
                    <a:pt x="110" y="817"/>
                  </a:lnTo>
                  <a:lnTo>
                    <a:pt x="123" y="800"/>
                  </a:lnTo>
                  <a:lnTo>
                    <a:pt x="137" y="775"/>
                  </a:lnTo>
                  <a:lnTo>
                    <a:pt x="140" y="754"/>
                  </a:lnTo>
                  <a:lnTo>
                    <a:pt x="123" y="743"/>
                  </a:lnTo>
                  <a:lnTo>
                    <a:pt x="114" y="737"/>
                  </a:lnTo>
                  <a:lnTo>
                    <a:pt x="111" y="721"/>
                  </a:lnTo>
                  <a:lnTo>
                    <a:pt x="110" y="704"/>
                  </a:lnTo>
                  <a:lnTo>
                    <a:pt x="112" y="691"/>
                  </a:lnTo>
                  <a:lnTo>
                    <a:pt x="110" y="671"/>
                  </a:lnTo>
                  <a:lnTo>
                    <a:pt x="103" y="650"/>
                  </a:lnTo>
                  <a:lnTo>
                    <a:pt x="101" y="631"/>
                  </a:lnTo>
                  <a:lnTo>
                    <a:pt x="87" y="613"/>
                  </a:lnTo>
                  <a:lnTo>
                    <a:pt x="69" y="606"/>
                  </a:lnTo>
                  <a:lnTo>
                    <a:pt x="57" y="604"/>
                  </a:lnTo>
                  <a:lnTo>
                    <a:pt x="42" y="604"/>
                  </a:lnTo>
                  <a:lnTo>
                    <a:pt x="24" y="597"/>
                  </a:lnTo>
                  <a:lnTo>
                    <a:pt x="13" y="578"/>
                  </a:lnTo>
                  <a:lnTo>
                    <a:pt x="6" y="545"/>
                  </a:lnTo>
                  <a:lnTo>
                    <a:pt x="4" y="520"/>
                  </a:lnTo>
                  <a:lnTo>
                    <a:pt x="0" y="490"/>
                  </a:lnTo>
                  <a:lnTo>
                    <a:pt x="4" y="464"/>
                  </a:lnTo>
                  <a:lnTo>
                    <a:pt x="13" y="442"/>
                  </a:lnTo>
                  <a:lnTo>
                    <a:pt x="27" y="426"/>
                  </a:lnTo>
                  <a:lnTo>
                    <a:pt x="41" y="413"/>
                  </a:lnTo>
                  <a:lnTo>
                    <a:pt x="41" y="388"/>
                  </a:lnTo>
                  <a:lnTo>
                    <a:pt x="34" y="368"/>
                  </a:lnTo>
                  <a:lnTo>
                    <a:pt x="37" y="342"/>
                  </a:lnTo>
                  <a:lnTo>
                    <a:pt x="54" y="316"/>
                  </a:lnTo>
                  <a:lnTo>
                    <a:pt x="62" y="300"/>
                  </a:lnTo>
                  <a:lnTo>
                    <a:pt x="69" y="283"/>
                  </a:lnTo>
                  <a:lnTo>
                    <a:pt x="83" y="251"/>
                  </a:lnTo>
                  <a:lnTo>
                    <a:pt x="91" y="229"/>
                  </a:lnTo>
                  <a:lnTo>
                    <a:pt x="93" y="220"/>
                  </a:lnTo>
                  <a:lnTo>
                    <a:pt x="110" y="172"/>
                  </a:lnTo>
                  <a:lnTo>
                    <a:pt x="123" y="121"/>
                  </a:lnTo>
                  <a:lnTo>
                    <a:pt x="138" y="74"/>
                  </a:lnTo>
                  <a:lnTo>
                    <a:pt x="152" y="40"/>
                  </a:lnTo>
                  <a:lnTo>
                    <a:pt x="174" y="0"/>
                  </a:lnTo>
                  <a:lnTo>
                    <a:pt x="879" y="558"/>
                  </a:lnTo>
                  <a:close/>
                </a:path>
              </a:pathLst>
            </a:custGeom>
            <a:solidFill>
              <a:srgbClr val="404000"/>
            </a:solidFill>
            <a:ln w="0">
              <a:solidFill>
                <a:srgbClr val="000000"/>
              </a:solidFill>
              <a:prstDash val="solid"/>
              <a:round/>
              <a:headEnd/>
              <a:tailEnd/>
            </a:ln>
          </p:spPr>
          <p:txBody>
            <a:bodyPr/>
            <a:lstStyle/>
            <a:p>
              <a:endParaRPr lang="en-US"/>
            </a:p>
          </p:txBody>
        </p:sp>
        <p:sp>
          <p:nvSpPr>
            <p:cNvPr id="169000" name="Freeform 6"/>
            <p:cNvSpPr>
              <a:spLocks/>
            </p:cNvSpPr>
            <p:nvPr/>
          </p:nvSpPr>
          <p:spPr bwMode="auto">
            <a:xfrm>
              <a:off x="5267" y="1431"/>
              <a:ext cx="174" cy="245"/>
            </a:xfrm>
            <a:custGeom>
              <a:avLst/>
              <a:gdLst>
                <a:gd name="T0" fmla="*/ 2 w 874"/>
                <a:gd name="T1" fmla="*/ 25 h 1222"/>
                <a:gd name="T2" fmla="*/ 5 w 874"/>
                <a:gd name="T3" fmla="*/ 24 h 1222"/>
                <a:gd name="T4" fmla="*/ 6 w 874"/>
                <a:gd name="T5" fmla="*/ 23 h 1222"/>
                <a:gd name="T6" fmla="*/ 7 w 874"/>
                <a:gd name="T7" fmla="*/ 21 h 1222"/>
                <a:gd name="T8" fmla="*/ 7 w 874"/>
                <a:gd name="T9" fmla="*/ 17 h 1222"/>
                <a:gd name="T10" fmla="*/ 5 w 874"/>
                <a:gd name="T11" fmla="*/ 17 h 1222"/>
                <a:gd name="T12" fmla="*/ 3 w 874"/>
                <a:gd name="T13" fmla="*/ 15 h 1222"/>
                <a:gd name="T14" fmla="*/ 2 w 874"/>
                <a:gd name="T15" fmla="*/ 13 h 1222"/>
                <a:gd name="T16" fmla="*/ 3 w 874"/>
                <a:gd name="T17" fmla="*/ 10 h 1222"/>
                <a:gd name="T18" fmla="*/ 4 w 874"/>
                <a:gd name="T19" fmla="*/ 6 h 1222"/>
                <a:gd name="T20" fmla="*/ 5 w 874"/>
                <a:gd name="T21" fmla="*/ 4 h 1222"/>
                <a:gd name="T22" fmla="*/ 6 w 874"/>
                <a:gd name="T23" fmla="*/ 2 h 1222"/>
                <a:gd name="T24" fmla="*/ 9 w 874"/>
                <a:gd name="T25" fmla="*/ 0 h 1222"/>
                <a:gd name="T26" fmla="*/ 12 w 874"/>
                <a:gd name="T27" fmla="*/ 0 h 1222"/>
                <a:gd name="T28" fmla="*/ 15 w 874"/>
                <a:gd name="T29" fmla="*/ 1 h 1222"/>
                <a:gd name="T30" fmla="*/ 17 w 874"/>
                <a:gd name="T31" fmla="*/ 3 h 1222"/>
                <a:gd name="T32" fmla="*/ 18 w 874"/>
                <a:gd name="T33" fmla="*/ 5 h 1222"/>
                <a:gd name="T34" fmla="*/ 19 w 874"/>
                <a:gd name="T35" fmla="*/ 8 h 1222"/>
                <a:gd name="T36" fmla="*/ 20 w 874"/>
                <a:gd name="T37" fmla="*/ 11 h 1222"/>
                <a:gd name="T38" fmla="*/ 20 w 874"/>
                <a:gd name="T39" fmla="*/ 13 h 1222"/>
                <a:gd name="T40" fmla="*/ 20 w 874"/>
                <a:gd name="T41" fmla="*/ 15 h 1222"/>
                <a:gd name="T42" fmla="*/ 18 w 874"/>
                <a:gd name="T43" fmla="*/ 17 h 1222"/>
                <a:gd name="T44" fmla="*/ 16 w 874"/>
                <a:gd name="T45" fmla="*/ 17 h 1222"/>
                <a:gd name="T46" fmla="*/ 17 w 874"/>
                <a:gd name="T47" fmla="*/ 20 h 1222"/>
                <a:gd name="T48" fmla="*/ 18 w 874"/>
                <a:gd name="T49" fmla="*/ 21 h 1222"/>
                <a:gd name="T50" fmla="*/ 20 w 874"/>
                <a:gd name="T51" fmla="*/ 22 h 1222"/>
                <a:gd name="T52" fmla="*/ 21 w 874"/>
                <a:gd name="T53" fmla="*/ 23 h 1222"/>
                <a:gd name="T54" fmla="*/ 22 w 874"/>
                <a:gd name="T55" fmla="*/ 21 h 1222"/>
                <a:gd name="T56" fmla="*/ 22 w 874"/>
                <a:gd name="T57" fmla="*/ 19 h 1222"/>
                <a:gd name="T58" fmla="*/ 24 w 874"/>
                <a:gd name="T59" fmla="*/ 19 h 1222"/>
                <a:gd name="T60" fmla="*/ 23 w 874"/>
                <a:gd name="T61" fmla="*/ 21 h 1222"/>
                <a:gd name="T62" fmla="*/ 24 w 874"/>
                <a:gd name="T63" fmla="*/ 24 h 1222"/>
                <a:gd name="T64" fmla="*/ 27 w 874"/>
                <a:gd name="T65" fmla="*/ 27 h 1222"/>
                <a:gd name="T66" fmla="*/ 29 w 874"/>
                <a:gd name="T67" fmla="*/ 31 h 1222"/>
                <a:gd name="T68" fmla="*/ 30 w 874"/>
                <a:gd name="T69" fmla="*/ 34 h 1222"/>
                <a:gd name="T70" fmla="*/ 32 w 874"/>
                <a:gd name="T71" fmla="*/ 36 h 1222"/>
                <a:gd name="T72" fmla="*/ 34 w 874"/>
                <a:gd name="T73" fmla="*/ 39 h 1222"/>
                <a:gd name="T74" fmla="*/ 33 w 874"/>
                <a:gd name="T75" fmla="*/ 41 h 1222"/>
                <a:gd name="T76" fmla="*/ 32 w 874"/>
                <a:gd name="T77" fmla="*/ 43 h 1222"/>
                <a:gd name="T78" fmla="*/ 33 w 874"/>
                <a:gd name="T79" fmla="*/ 47 h 1222"/>
                <a:gd name="T80" fmla="*/ 32 w 874"/>
                <a:gd name="T81" fmla="*/ 49 h 1222"/>
                <a:gd name="T82" fmla="*/ 30 w 874"/>
                <a:gd name="T83" fmla="*/ 49 h 1222"/>
                <a:gd name="T84" fmla="*/ 28 w 874"/>
                <a:gd name="T85" fmla="*/ 49 h 122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74" h="1222">
                  <a:moveTo>
                    <a:pt x="0" y="664"/>
                  </a:moveTo>
                  <a:lnTo>
                    <a:pt x="19" y="640"/>
                  </a:lnTo>
                  <a:lnTo>
                    <a:pt x="48" y="624"/>
                  </a:lnTo>
                  <a:lnTo>
                    <a:pt x="78" y="612"/>
                  </a:lnTo>
                  <a:lnTo>
                    <a:pt x="103" y="609"/>
                  </a:lnTo>
                  <a:lnTo>
                    <a:pt x="121" y="602"/>
                  </a:lnTo>
                  <a:lnTo>
                    <a:pt x="128" y="602"/>
                  </a:lnTo>
                  <a:lnTo>
                    <a:pt x="141" y="593"/>
                  </a:lnTo>
                  <a:lnTo>
                    <a:pt x="150" y="575"/>
                  </a:lnTo>
                  <a:lnTo>
                    <a:pt x="160" y="560"/>
                  </a:lnTo>
                  <a:lnTo>
                    <a:pt x="168" y="540"/>
                  </a:lnTo>
                  <a:lnTo>
                    <a:pt x="173" y="528"/>
                  </a:lnTo>
                  <a:lnTo>
                    <a:pt x="173" y="511"/>
                  </a:lnTo>
                  <a:lnTo>
                    <a:pt x="187" y="430"/>
                  </a:lnTo>
                  <a:lnTo>
                    <a:pt x="173" y="413"/>
                  </a:lnTo>
                  <a:lnTo>
                    <a:pt x="160" y="413"/>
                  </a:lnTo>
                  <a:lnTo>
                    <a:pt x="146" y="413"/>
                  </a:lnTo>
                  <a:lnTo>
                    <a:pt x="132" y="412"/>
                  </a:lnTo>
                  <a:lnTo>
                    <a:pt x="108" y="405"/>
                  </a:lnTo>
                  <a:lnTo>
                    <a:pt x="85" y="393"/>
                  </a:lnTo>
                  <a:lnTo>
                    <a:pt x="73" y="379"/>
                  </a:lnTo>
                  <a:lnTo>
                    <a:pt x="62" y="366"/>
                  </a:lnTo>
                  <a:lnTo>
                    <a:pt x="60" y="344"/>
                  </a:lnTo>
                  <a:lnTo>
                    <a:pt x="60" y="327"/>
                  </a:lnTo>
                  <a:lnTo>
                    <a:pt x="63" y="302"/>
                  </a:lnTo>
                  <a:lnTo>
                    <a:pt x="71" y="270"/>
                  </a:lnTo>
                  <a:lnTo>
                    <a:pt x="76" y="249"/>
                  </a:lnTo>
                  <a:lnTo>
                    <a:pt x="83" y="222"/>
                  </a:lnTo>
                  <a:lnTo>
                    <a:pt x="90" y="188"/>
                  </a:lnTo>
                  <a:lnTo>
                    <a:pt x="98" y="161"/>
                  </a:lnTo>
                  <a:lnTo>
                    <a:pt x="103" y="138"/>
                  </a:lnTo>
                  <a:lnTo>
                    <a:pt x="112" y="113"/>
                  </a:lnTo>
                  <a:lnTo>
                    <a:pt x="114" y="101"/>
                  </a:lnTo>
                  <a:lnTo>
                    <a:pt x="124" y="74"/>
                  </a:lnTo>
                  <a:lnTo>
                    <a:pt x="132" y="59"/>
                  </a:lnTo>
                  <a:lnTo>
                    <a:pt x="146" y="43"/>
                  </a:lnTo>
                  <a:lnTo>
                    <a:pt x="175" y="21"/>
                  </a:lnTo>
                  <a:lnTo>
                    <a:pt x="197" y="15"/>
                  </a:lnTo>
                  <a:lnTo>
                    <a:pt x="217" y="8"/>
                  </a:lnTo>
                  <a:lnTo>
                    <a:pt x="250" y="0"/>
                  </a:lnTo>
                  <a:lnTo>
                    <a:pt x="288" y="0"/>
                  </a:lnTo>
                  <a:lnTo>
                    <a:pt x="303" y="0"/>
                  </a:lnTo>
                  <a:lnTo>
                    <a:pt x="315" y="3"/>
                  </a:lnTo>
                  <a:lnTo>
                    <a:pt x="348" y="11"/>
                  </a:lnTo>
                  <a:lnTo>
                    <a:pt x="369" y="21"/>
                  </a:lnTo>
                  <a:lnTo>
                    <a:pt x="396" y="42"/>
                  </a:lnTo>
                  <a:lnTo>
                    <a:pt x="413" y="56"/>
                  </a:lnTo>
                  <a:lnTo>
                    <a:pt x="427" y="71"/>
                  </a:lnTo>
                  <a:lnTo>
                    <a:pt x="438" y="92"/>
                  </a:lnTo>
                  <a:lnTo>
                    <a:pt x="457" y="119"/>
                  </a:lnTo>
                  <a:lnTo>
                    <a:pt x="463" y="134"/>
                  </a:lnTo>
                  <a:lnTo>
                    <a:pt x="474" y="159"/>
                  </a:lnTo>
                  <a:lnTo>
                    <a:pt x="478" y="173"/>
                  </a:lnTo>
                  <a:lnTo>
                    <a:pt x="480" y="190"/>
                  </a:lnTo>
                  <a:lnTo>
                    <a:pt x="486" y="219"/>
                  </a:lnTo>
                  <a:lnTo>
                    <a:pt x="491" y="250"/>
                  </a:lnTo>
                  <a:lnTo>
                    <a:pt x="496" y="266"/>
                  </a:lnTo>
                  <a:lnTo>
                    <a:pt x="499" y="288"/>
                  </a:lnTo>
                  <a:lnTo>
                    <a:pt x="501" y="312"/>
                  </a:lnTo>
                  <a:lnTo>
                    <a:pt x="499" y="333"/>
                  </a:lnTo>
                  <a:lnTo>
                    <a:pt x="499" y="351"/>
                  </a:lnTo>
                  <a:lnTo>
                    <a:pt x="495" y="366"/>
                  </a:lnTo>
                  <a:lnTo>
                    <a:pt x="491" y="379"/>
                  </a:lnTo>
                  <a:lnTo>
                    <a:pt x="480" y="399"/>
                  </a:lnTo>
                  <a:lnTo>
                    <a:pt x="466" y="413"/>
                  </a:lnTo>
                  <a:lnTo>
                    <a:pt x="449" y="424"/>
                  </a:lnTo>
                  <a:lnTo>
                    <a:pt x="429" y="429"/>
                  </a:lnTo>
                  <a:lnTo>
                    <a:pt x="410" y="430"/>
                  </a:lnTo>
                  <a:lnTo>
                    <a:pt x="396" y="430"/>
                  </a:lnTo>
                  <a:lnTo>
                    <a:pt x="396" y="494"/>
                  </a:lnTo>
                  <a:lnTo>
                    <a:pt x="413" y="496"/>
                  </a:lnTo>
                  <a:lnTo>
                    <a:pt x="421" y="502"/>
                  </a:lnTo>
                  <a:lnTo>
                    <a:pt x="427" y="512"/>
                  </a:lnTo>
                  <a:lnTo>
                    <a:pt x="435" y="521"/>
                  </a:lnTo>
                  <a:lnTo>
                    <a:pt x="447" y="531"/>
                  </a:lnTo>
                  <a:lnTo>
                    <a:pt x="462" y="540"/>
                  </a:lnTo>
                  <a:lnTo>
                    <a:pt x="480" y="543"/>
                  </a:lnTo>
                  <a:lnTo>
                    <a:pt x="495" y="543"/>
                  </a:lnTo>
                  <a:lnTo>
                    <a:pt x="513" y="557"/>
                  </a:lnTo>
                  <a:lnTo>
                    <a:pt x="522" y="575"/>
                  </a:lnTo>
                  <a:lnTo>
                    <a:pt x="539" y="575"/>
                  </a:lnTo>
                  <a:lnTo>
                    <a:pt x="551" y="575"/>
                  </a:lnTo>
                  <a:lnTo>
                    <a:pt x="567" y="578"/>
                  </a:lnTo>
                  <a:lnTo>
                    <a:pt x="568" y="531"/>
                  </a:lnTo>
                  <a:lnTo>
                    <a:pt x="557" y="522"/>
                  </a:lnTo>
                  <a:lnTo>
                    <a:pt x="557" y="485"/>
                  </a:lnTo>
                  <a:lnTo>
                    <a:pt x="559" y="476"/>
                  </a:lnTo>
                  <a:lnTo>
                    <a:pt x="567" y="460"/>
                  </a:lnTo>
                  <a:lnTo>
                    <a:pt x="592" y="460"/>
                  </a:lnTo>
                  <a:lnTo>
                    <a:pt x="601" y="479"/>
                  </a:lnTo>
                  <a:lnTo>
                    <a:pt x="602" y="521"/>
                  </a:lnTo>
                  <a:lnTo>
                    <a:pt x="593" y="530"/>
                  </a:lnTo>
                  <a:lnTo>
                    <a:pt x="593" y="527"/>
                  </a:lnTo>
                  <a:lnTo>
                    <a:pt x="592" y="575"/>
                  </a:lnTo>
                  <a:lnTo>
                    <a:pt x="592" y="592"/>
                  </a:lnTo>
                  <a:lnTo>
                    <a:pt x="606" y="609"/>
                  </a:lnTo>
                  <a:lnTo>
                    <a:pt x="638" y="628"/>
                  </a:lnTo>
                  <a:lnTo>
                    <a:pt x="659" y="654"/>
                  </a:lnTo>
                  <a:lnTo>
                    <a:pt x="677" y="677"/>
                  </a:lnTo>
                  <a:lnTo>
                    <a:pt x="697" y="716"/>
                  </a:lnTo>
                  <a:lnTo>
                    <a:pt x="705" y="738"/>
                  </a:lnTo>
                  <a:lnTo>
                    <a:pt x="731" y="785"/>
                  </a:lnTo>
                  <a:lnTo>
                    <a:pt x="746" y="817"/>
                  </a:lnTo>
                  <a:lnTo>
                    <a:pt x="755" y="830"/>
                  </a:lnTo>
                  <a:lnTo>
                    <a:pt x="767" y="848"/>
                  </a:lnTo>
                  <a:lnTo>
                    <a:pt x="770" y="862"/>
                  </a:lnTo>
                  <a:lnTo>
                    <a:pt x="788" y="881"/>
                  </a:lnTo>
                  <a:lnTo>
                    <a:pt x="801" y="900"/>
                  </a:lnTo>
                  <a:lnTo>
                    <a:pt x="832" y="921"/>
                  </a:lnTo>
                  <a:lnTo>
                    <a:pt x="854" y="952"/>
                  </a:lnTo>
                  <a:lnTo>
                    <a:pt x="868" y="978"/>
                  </a:lnTo>
                  <a:lnTo>
                    <a:pt x="874" y="993"/>
                  </a:lnTo>
                  <a:lnTo>
                    <a:pt x="868" y="1002"/>
                  </a:lnTo>
                  <a:lnTo>
                    <a:pt x="829" y="1028"/>
                  </a:lnTo>
                  <a:lnTo>
                    <a:pt x="821" y="1034"/>
                  </a:lnTo>
                  <a:lnTo>
                    <a:pt x="815" y="1045"/>
                  </a:lnTo>
                  <a:lnTo>
                    <a:pt x="817" y="1065"/>
                  </a:lnTo>
                  <a:lnTo>
                    <a:pt x="838" y="1098"/>
                  </a:lnTo>
                  <a:lnTo>
                    <a:pt x="843" y="1141"/>
                  </a:lnTo>
                  <a:lnTo>
                    <a:pt x="842" y="1159"/>
                  </a:lnTo>
                  <a:lnTo>
                    <a:pt x="837" y="1180"/>
                  </a:lnTo>
                  <a:lnTo>
                    <a:pt x="829" y="1205"/>
                  </a:lnTo>
                  <a:lnTo>
                    <a:pt x="817" y="1213"/>
                  </a:lnTo>
                  <a:lnTo>
                    <a:pt x="785" y="1213"/>
                  </a:lnTo>
                  <a:lnTo>
                    <a:pt x="767" y="1213"/>
                  </a:lnTo>
                  <a:lnTo>
                    <a:pt x="747" y="1213"/>
                  </a:lnTo>
                  <a:lnTo>
                    <a:pt x="731" y="1217"/>
                  </a:lnTo>
                  <a:lnTo>
                    <a:pt x="723" y="1217"/>
                  </a:lnTo>
                  <a:lnTo>
                    <a:pt x="718" y="1222"/>
                  </a:lnTo>
                  <a:lnTo>
                    <a:pt x="705" y="1222"/>
                  </a:lnTo>
                  <a:lnTo>
                    <a:pt x="0" y="664"/>
                  </a:lnTo>
                  <a:close/>
                </a:path>
              </a:pathLst>
            </a:custGeom>
            <a:solidFill>
              <a:srgbClr val="404000"/>
            </a:solidFill>
            <a:ln w="0">
              <a:solidFill>
                <a:srgbClr val="000000"/>
              </a:solidFill>
              <a:prstDash val="solid"/>
              <a:round/>
              <a:headEnd/>
              <a:tailEnd/>
            </a:ln>
          </p:spPr>
          <p:txBody>
            <a:bodyPr/>
            <a:lstStyle/>
            <a:p>
              <a:endParaRPr lang="en-US"/>
            </a:p>
          </p:txBody>
        </p:sp>
        <p:sp>
          <p:nvSpPr>
            <p:cNvPr id="169001" name="Freeform 7"/>
            <p:cNvSpPr>
              <a:spLocks/>
            </p:cNvSpPr>
            <p:nvPr/>
          </p:nvSpPr>
          <p:spPr bwMode="auto">
            <a:xfrm>
              <a:off x="5232" y="1728"/>
              <a:ext cx="170" cy="384"/>
            </a:xfrm>
            <a:custGeom>
              <a:avLst/>
              <a:gdLst>
                <a:gd name="T0" fmla="*/ 1 w 848"/>
                <a:gd name="T1" fmla="*/ 4 h 1920"/>
                <a:gd name="T2" fmla="*/ 4 w 848"/>
                <a:gd name="T3" fmla="*/ 0 h 1920"/>
                <a:gd name="T4" fmla="*/ 34 w 848"/>
                <a:gd name="T5" fmla="*/ 24 h 1920"/>
                <a:gd name="T6" fmla="*/ 32 w 848"/>
                <a:gd name="T7" fmla="*/ 28 h 1920"/>
                <a:gd name="T8" fmla="*/ 31 w 848"/>
                <a:gd name="T9" fmla="*/ 31 h 1920"/>
                <a:gd name="T10" fmla="*/ 31 w 848"/>
                <a:gd name="T11" fmla="*/ 35 h 1920"/>
                <a:gd name="T12" fmla="*/ 31 w 848"/>
                <a:gd name="T13" fmla="*/ 38 h 1920"/>
                <a:gd name="T14" fmla="*/ 32 w 848"/>
                <a:gd name="T15" fmla="*/ 43 h 1920"/>
                <a:gd name="T16" fmla="*/ 32 w 848"/>
                <a:gd name="T17" fmla="*/ 47 h 1920"/>
                <a:gd name="T18" fmla="*/ 32 w 848"/>
                <a:gd name="T19" fmla="*/ 51 h 1920"/>
                <a:gd name="T20" fmla="*/ 34 w 848"/>
                <a:gd name="T21" fmla="*/ 56 h 1920"/>
                <a:gd name="T22" fmla="*/ 33 w 848"/>
                <a:gd name="T23" fmla="*/ 58 h 1920"/>
                <a:gd name="T24" fmla="*/ 31 w 848"/>
                <a:gd name="T25" fmla="*/ 59 h 1920"/>
                <a:gd name="T26" fmla="*/ 29 w 848"/>
                <a:gd name="T27" fmla="*/ 60 h 1920"/>
                <a:gd name="T28" fmla="*/ 29 w 848"/>
                <a:gd name="T29" fmla="*/ 63 h 1920"/>
                <a:gd name="T30" fmla="*/ 29 w 848"/>
                <a:gd name="T31" fmla="*/ 66 h 1920"/>
                <a:gd name="T32" fmla="*/ 29 w 848"/>
                <a:gd name="T33" fmla="*/ 69 h 1920"/>
                <a:gd name="T34" fmla="*/ 31 w 848"/>
                <a:gd name="T35" fmla="*/ 72 h 1920"/>
                <a:gd name="T36" fmla="*/ 33 w 848"/>
                <a:gd name="T37" fmla="*/ 73 h 1920"/>
                <a:gd name="T38" fmla="*/ 34 w 848"/>
                <a:gd name="T39" fmla="*/ 76 h 1920"/>
                <a:gd name="T40" fmla="*/ 28 w 848"/>
                <a:gd name="T41" fmla="*/ 77 h 1920"/>
                <a:gd name="T42" fmla="*/ 26 w 848"/>
                <a:gd name="T43" fmla="*/ 76 h 1920"/>
                <a:gd name="T44" fmla="*/ 24 w 848"/>
                <a:gd name="T45" fmla="*/ 75 h 1920"/>
                <a:gd name="T46" fmla="*/ 23 w 848"/>
                <a:gd name="T47" fmla="*/ 73 h 1920"/>
                <a:gd name="T48" fmla="*/ 23 w 848"/>
                <a:gd name="T49" fmla="*/ 68 h 1920"/>
                <a:gd name="T50" fmla="*/ 24 w 848"/>
                <a:gd name="T51" fmla="*/ 63 h 1920"/>
                <a:gd name="T52" fmla="*/ 24 w 848"/>
                <a:gd name="T53" fmla="*/ 61 h 1920"/>
                <a:gd name="T54" fmla="*/ 24 w 848"/>
                <a:gd name="T55" fmla="*/ 59 h 1920"/>
                <a:gd name="T56" fmla="*/ 23 w 848"/>
                <a:gd name="T57" fmla="*/ 59 h 1920"/>
                <a:gd name="T58" fmla="*/ 21 w 848"/>
                <a:gd name="T59" fmla="*/ 58 h 1920"/>
                <a:gd name="T60" fmla="*/ 21 w 848"/>
                <a:gd name="T61" fmla="*/ 56 h 1920"/>
                <a:gd name="T62" fmla="*/ 21 w 848"/>
                <a:gd name="T63" fmla="*/ 53 h 1920"/>
                <a:gd name="T64" fmla="*/ 22 w 848"/>
                <a:gd name="T65" fmla="*/ 51 h 1920"/>
                <a:gd name="T66" fmla="*/ 22 w 848"/>
                <a:gd name="T67" fmla="*/ 48 h 1920"/>
                <a:gd name="T68" fmla="*/ 21 w 848"/>
                <a:gd name="T69" fmla="*/ 44 h 1920"/>
                <a:gd name="T70" fmla="*/ 22 w 848"/>
                <a:gd name="T71" fmla="*/ 41 h 1920"/>
                <a:gd name="T72" fmla="*/ 21 w 848"/>
                <a:gd name="T73" fmla="*/ 38 h 1920"/>
                <a:gd name="T74" fmla="*/ 21 w 848"/>
                <a:gd name="T75" fmla="*/ 36 h 1920"/>
                <a:gd name="T76" fmla="*/ 21 w 848"/>
                <a:gd name="T77" fmla="*/ 33 h 1920"/>
                <a:gd name="T78" fmla="*/ 20 w 848"/>
                <a:gd name="T79" fmla="*/ 30 h 1920"/>
                <a:gd name="T80" fmla="*/ 20 w 848"/>
                <a:gd name="T81" fmla="*/ 28 h 1920"/>
                <a:gd name="T82" fmla="*/ 19 w 848"/>
                <a:gd name="T83" fmla="*/ 25 h 1920"/>
                <a:gd name="T84" fmla="*/ 19 w 848"/>
                <a:gd name="T85" fmla="*/ 23 h 1920"/>
                <a:gd name="T86" fmla="*/ 17 w 848"/>
                <a:gd name="T87" fmla="*/ 22 h 1920"/>
                <a:gd name="T88" fmla="*/ 0 w 848"/>
                <a:gd name="T89" fmla="*/ 5 h 192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848" h="1920">
                  <a:moveTo>
                    <a:pt x="0" y="124"/>
                  </a:moveTo>
                  <a:lnTo>
                    <a:pt x="20" y="103"/>
                  </a:lnTo>
                  <a:lnTo>
                    <a:pt x="26" y="94"/>
                  </a:lnTo>
                  <a:lnTo>
                    <a:pt x="36" y="82"/>
                  </a:lnTo>
                  <a:lnTo>
                    <a:pt x="67" y="39"/>
                  </a:lnTo>
                  <a:lnTo>
                    <a:pt x="109" y="0"/>
                  </a:lnTo>
                  <a:lnTo>
                    <a:pt x="848" y="533"/>
                  </a:lnTo>
                  <a:lnTo>
                    <a:pt x="848" y="562"/>
                  </a:lnTo>
                  <a:lnTo>
                    <a:pt x="839" y="599"/>
                  </a:lnTo>
                  <a:lnTo>
                    <a:pt x="830" y="637"/>
                  </a:lnTo>
                  <a:lnTo>
                    <a:pt x="819" y="675"/>
                  </a:lnTo>
                  <a:lnTo>
                    <a:pt x="808" y="709"/>
                  </a:lnTo>
                  <a:lnTo>
                    <a:pt x="802" y="721"/>
                  </a:lnTo>
                  <a:lnTo>
                    <a:pt x="793" y="743"/>
                  </a:lnTo>
                  <a:lnTo>
                    <a:pt x="783" y="767"/>
                  </a:lnTo>
                  <a:lnTo>
                    <a:pt x="774" y="781"/>
                  </a:lnTo>
                  <a:lnTo>
                    <a:pt x="777" y="816"/>
                  </a:lnTo>
                  <a:lnTo>
                    <a:pt x="780" y="869"/>
                  </a:lnTo>
                  <a:lnTo>
                    <a:pt x="783" y="904"/>
                  </a:lnTo>
                  <a:lnTo>
                    <a:pt x="783" y="933"/>
                  </a:lnTo>
                  <a:lnTo>
                    <a:pt x="783" y="947"/>
                  </a:lnTo>
                  <a:lnTo>
                    <a:pt x="786" y="979"/>
                  </a:lnTo>
                  <a:lnTo>
                    <a:pt x="793" y="1017"/>
                  </a:lnTo>
                  <a:lnTo>
                    <a:pt x="801" y="1078"/>
                  </a:lnTo>
                  <a:lnTo>
                    <a:pt x="800" y="1119"/>
                  </a:lnTo>
                  <a:lnTo>
                    <a:pt x="800" y="1156"/>
                  </a:lnTo>
                  <a:lnTo>
                    <a:pt x="802" y="1185"/>
                  </a:lnTo>
                  <a:lnTo>
                    <a:pt x="797" y="1242"/>
                  </a:lnTo>
                  <a:lnTo>
                    <a:pt x="793" y="1276"/>
                  </a:lnTo>
                  <a:lnTo>
                    <a:pt x="795" y="1284"/>
                  </a:lnTo>
                  <a:lnTo>
                    <a:pt x="790" y="1318"/>
                  </a:lnTo>
                  <a:lnTo>
                    <a:pt x="795" y="1357"/>
                  </a:lnTo>
                  <a:lnTo>
                    <a:pt x="836" y="1399"/>
                  </a:lnTo>
                  <a:lnTo>
                    <a:pt x="843" y="1422"/>
                  </a:lnTo>
                  <a:lnTo>
                    <a:pt x="836" y="1432"/>
                  </a:lnTo>
                  <a:lnTo>
                    <a:pt x="826" y="1441"/>
                  </a:lnTo>
                  <a:lnTo>
                    <a:pt x="811" y="1454"/>
                  </a:lnTo>
                  <a:lnTo>
                    <a:pt x="797" y="1464"/>
                  </a:lnTo>
                  <a:lnTo>
                    <a:pt x="765" y="1469"/>
                  </a:lnTo>
                  <a:lnTo>
                    <a:pt x="755" y="1470"/>
                  </a:lnTo>
                  <a:lnTo>
                    <a:pt x="741" y="1479"/>
                  </a:lnTo>
                  <a:lnTo>
                    <a:pt x="733" y="1503"/>
                  </a:lnTo>
                  <a:lnTo>
                    <a:pt x="724" y="1533"/>
                  </a:lnTo>
                  <a:lnTo>
                    <a:pt x="724" y="1564"/>
                  </a:lnTo>
                  <a:lnTo>
                    <a:pt x="725" y="1586"/>
                  </a:lnTo>
                  <a:lnTo>
                    <a:pt x="724" y="1614"/>
                  </a:lnTo>
                  <a:lnTo>
                    <a:pt x="724" y="1631"/>
                  </a:lnTo>
                  <a:lnTo>
                    <a:pt x="724" y="1662"/>
                  </a:lnTo>
                  <a:lnTo>
                    <a:pt x="724" y="1679"/>
                  </a:lnTo>
                  <a:lnTo>
                    <a:pt x="724" y="1695"/>
                  </a:lnTo>
                  <a:lnTo>
                    <a:pt x="724" y="1728"/>
                  </a:lnTo>
                  <a:lnTo>
                    <a:pt x="729" y="1752"/>
                  </a:lnTo>
                  <a:lnTo>
                    <a:pt x="755" y="1789"/>
                  </a:lnTo>
                  <a:lnTo>
                    <a:pt x="780" y="1802"/>
                  </a:lnTo>
                  <a:lnTo>
                    <a:pt x="800" y="1813"/>
                  </a:lnTo>
                  <a:lnTo>
                    <a:pt x="815" y="1823"/>
                  </a:lnTo>
                  <a:lnTo>
                    <a:pt x="828" y="1834"/>
                  </a:lnTo>
                  <a:lnTo>
                    <a:pt x="835" y="1857"/>
                  </a:lnTo>
                  <a:lnTo>
                    <a:pt x="843" y="1876"/>
                  </a:lnTo>
                  <a:lnTo>
                    <a:pt x="844" y="1902"/>
                  </a:lnTo>
                  <a:lnTo>
                    <a:pt x="844" y="1920"/>
                  </a:lnTo>
                  <a:lnTo>
                    <a:pt x="738" y="1920"/>
                  </a:lnTo>
                  <a:lnTo>
                    <a:pt x="709" y="1920"/>
                  </a:lnTo>
                  <a:lnTo>
                    <a:pt x="692" y="1915"/>
                  </a:lnTo>
                  <a:lnTo>
                    <a:pt x="665" y="1900"/>
                  </a:lnTo>
                  <a:lnTo>
                    <a:pt x="655" y="1890"/>
                  </a:lnTo>
                  <a:lnTo>
                    <a:pt x="635" y="1870"/>
                  </a:lnTo>
                  <a:lnTo>
                    <a:pt x="626" y="1888"/>
                  </a:lnTo>
                  <a:lnTo>
                    <a:pt x="608" y="1887"/>
                  </a:lnTo>
                  <a:lnTo>
                    <a:pt x="575" y="1875"/>
                  </a:lnTo>
                  <a:lnTo>
                    <a:pt x="560" y="1864"/>
                  </a:lnTo>
                  <a:lnTo>
                    <a:pt x="566" y="1820"/>
                  </a:lnTo>
                  <a:lnTo>
                    <a:pt x="568" y="1770"/>
                  </a:lnTo>
                  <a:lnTo>
                    <a:pt x="569" y="1743"/>
                  </a:lnTo>
                  <a:lnTo>
                    <a:pt x="578" y="1710"/>
                  </a:lnTo>
                  <a:lnTo>
                    <a:pt x="584" y="1657"/>
                  </a:lnTo>
                  <a:lnTo>
                    <a:pt x="590" y="1614"/>
                  </a:lnTo>
                  <a:lnTo>
                    <a:pt x="593" y="1577"/>
                  </a:lnTo>
                  <a:lnTo>
                    <a:pt x="595" y="1553"/>
                  </a:lnTo>
                  <a:lnTo>
                    <a:pt x="598" y="1533"/>
                  </a:lnTo>
                  <a:lnTo>
                    <a:pt x="598" y="1517"/>
                  </a:lnTo>
                  <a:lnTo>
                    <a:pt x="598" y="1501"/>
                  </a:lnTo>
                  <a:lnTo>
                    <a:pt x="598" y="1474"/>
                  </a:lnTo>
                  <a:lnTo>
                    <a:pt x="595" y="1470"/>
                  </a:lnTo>
                  <a:lnTo>
                    <a:pt x="598" y="1468"/>
                  </a:lnTo>
                  <a:lnTo>
                    <a:pt x="583" y="1469"/>
                  </a:lnTo>
                  <a:lnTo>
                    <a:pt x="569" y="1469"/>
                  </a:lnTo>
                  <a:lnTo>
                    <a:pt x="557" y="1463"/>
                  </a:lnTo>
                  <a:lnTo>
                    <a:pt x="541" y="1459"/>
                  </a:lnTo>
                  <a:lnTo>
                    <a:pt x="521" y="1444"/>
                  </a:lnTo>
                  <a:lnTo>
                    <a:pt x="514" y="1420"/>
                  </a:lnTo>
                  <a:lnTo>
                    <a:pt x="514" y="1405"/>
                  </a:lnTo>
                  <a:lnTo>
                    <a:pt x="513" y="1390"/>
                  </a:lnTo>
                  <a:lnTo>
                    <a:pt x="521" y="1353"/>
                  </a:lnTo>
                  <a:lnTo>
                    <a:pt x="524" y="1341"/>
                  </a:lnTo>
                  <a:lnTo>
                    <a:pt x="528" y="1328"/>
                  </a:lnTo>
                  <a:lnTo>
                    <a:pt x="528" y="1324"/>
                  </a:lnTo>
                  <a:lnTo>
                    <a:pt x="534" y="1294"/>
                  </a:lnTo>
                  <a:lnTo>
                    <a:pt x="538" y="1271"/>
                  </a:lnTo>
                  <a:lnTo>
                    <a:pt x="541" y="1247"/>
                  </a:lnTo>
                  <a:lnTo>
                    <a:pt x="542" y="1235"/>
                  </a:lnTo>
                  <a:lnTo>
                    <a:pt x="547" y="1190"/>
                  </a:lnTo>
                  <a:lnTo>
                    <a:pt x="543" y="1154"/>
                  </a:lnTo>
                  <a:lnTo>
                    <a:pt x="541" y="1137"/>
                  </a:lnTo>
                  <a:lnTo>
                    <a:pt x="534" y="1110"/>
                  </a:lnTo>
                  <a:lnTo>
                    <a:pt x="538" y="1083"/>
                  </a:lnTo>
                  <a:lnTo>
                    <a:pt x="541" y="1055"/>
                  </a:lnTo>
                  <a:lnTo>
                    <a:pt x="541" y="1032"/>
                  </a:lnTo>
                  <a:lnTo>
                    <a:pt x="541" y="1017"/>
                  </a:lnTo>
                  <a:lnTo>
                    <a:pt x="539" y="983"/>
                  </a:lnTo>
                  <a:lnTo>
                    <a:pt x="525" y="948"/>
                  </a:lnTo>
                  <a:lnTo>
                    <a:pt x="523" y="938"/>
                  </a:lnTo>
                  <a:lnTo>
                    <a:pt x="517" y="918"/>
                  </a:lnTo>
                  <a:lnTo>
                    <a:pt x="520" y="892"/>
                  </a:lnTo>
                  <a:lnTo>
                    <a:pt x="521" y="867"/>
                  </a:lnTo>
                  <a:lnTo>
                    <a:pt x="524" y="840"/>
                  </a:lnTo>
                  <a:lnTo>
                    <a:pt x="524" y="828"/>
                  </a:lnTo>
                  <a:lnTo>
                    <a:pt x="520" y="794"/>
                  </a:lnTo>
                  <a:lnTo>
                    <a:pt x="514" y="775"/>
                  </a:lnTo>
                  <a:lnTo>
                    <a:pt x="510" y="753"/>
                  </a:lnTo>
                  <a:lnTo>
                    <a:pt x="502" y="725"/>
                  </a:lnTo>
                  <a:lnTo>
                    <a:pt x="498" y="709"/>
                  </a:lnTo>
                  <a:lnTo>
                    <a:pt x="493" y="690"/>
                  </a:lnTo>
                  <a:lnTo>
                    <a:pt x="489" y="668"/>
                  </a:lnTo>
                  <a:lnTo>
                    <a:pt x="488" y="661"/>
                  </a:lnTo>
                  <a:lnTo>
                    <a:pt x="479" y="634"/>
                  </a:lnTo>
                  <a:lnTo>
                    <a:pt x="477" y="615"/>
                  </a:lnTo>
                  <a:lnTo>
                    <a:pt x="471" y="598"/>
                  </a:lnTo>
                  <a:lnTo>
                    <a:pt x="465" y="574"/>
                  </a:lnTo>
                  <a:lnTo>
                    <a:pt x="459" y="549"/>
                  </a:lnTo>
                  <a:lnTo>
                    <a:pt x="445" y="516"/>
                  </a:lnTo>
                  <a:lnTo>
                    <a:pt x="430" y="549"/>
                  </a:lnTo>
                  <a:lnTo>
                    <a:pt x="416" y="574"/>
                  </a:lnTo>
                  <a:lnTo>
                    <a:pt x="402" y="598"/>
                  </a:lnTo>
                  <a:lnTo>
                    <a:pt x="0" y="124"/>
                  </a:lnTo>
                  <a:close/>
                </a:path>
              </a:pathLst>
            </a:custGeom>
            <a:solidFill>
              <a:srgbClr val="404000"/>
            </a:solidFill>
            <a:ln w="0">
              <a:solidFill>
                <a:srgbClr val="000000"/>
              </a:solidFill>
              <a:prstDash val="solid"/>
              <a:round/>
              <a:headEnd/>
              <a:tailEnd/>
            </a:ln>
          </p:spPr>
          <p:txBody>
            <a:bodyPr/>
            <a:lstStyle/>
            <a:p>
              <a:endParaRPr lang="en-US"/>
            </a:p>
          </p:txBody>
        </p:sp>
        <p:sp>
          <p:nvSpPr>
            <p:cNvPr id="169002" name="Freeform 8"/>
            <p:cNvSpPr>
              <a:spLocks/>
            </p:cNvSpPr>
            <p:nvPr/>
          </p:nvSpPr>
          <p:spPr bwMode="auto">
            <a:xfrm>
              <a:off x="5216" y="1753"/>
              <a:ext cx="96" cy="355"/>
            </a:xfrm>
            <a:custGeom>
              <a:avLst/>
              <a:gdLst>
                <a:gd name="T0" fmla="*/ 18 w 480"/>
                <a:gd name="T1" fmla="*/ 20 h 1777"/>
                <a:gd name="T2" fmla="*/ 18 w 480"/>
                <a:gd name="T3" fmla="*/ 22 h 1777"/>
                <a:gd name="T4" fmla="*/ 18 w 480"/>
                <a:gd name="T5" fmla="*/ 26 h 1777"/>
                <a:gd name="T6" fmla="*/ 17 w 480"/>
                <a:gd name="T7" fmla="*/ 28 h 1777"/>
                <a:gd name="T8" fmla="*/ 17 w 480"/>
                <a:gd name="T9" fmla="*/ 31 h 1777"/>
                <a:gd name="T10" fmla="*/ 16 w 480"/>
                <a:gd name="T11" fmla="*/ 33 h 1777"/>
                <a:gd name="T12" fmla="*/ 16 w 480"/>
                <a:gd name="T13" fmla="*/ 36 h 1777"/>
                <a:gd name="T14" fmla="*/ 16 w 480"/>
                <a:gd name="T15" fmla="*/ 39 h 1777"/>
                <a:gd name="T16" fmla="*/ 16 w 480"/>
                <a:gd name="T17" fmla="*/ 42 h 1777"/>
                <a:gd name="T18" fmla="*/ 16 w 480"/>
                <a:gd name="T19" fmla="*/ 45 h 1777"/>
                <a:gd name="T20" fmla="*/ 16 w 480"/>
                <a:gd name="T21" fmla="*/ 49 h 1777"/>
                <a:gd name="T22" fmla="*/ 16 w 480"/>
                <a:gd name="T23" fmla="*/ 51 h 1777"/>
                <a:gd name="T24" fmla="*/ 14 w 480"/>
                <a:gd name="T25" fmla="*/ 52 h 1777"/>
                <a:gd name="T26" fmla="*/ 13 w 480"/>
                <a:gd name="T27" fmla="*/ 53 h 1777"/>
                <a:gd name="T28" fmla="*/ 13 w 480"/>
                <a:gd name="T29" fmla="*/ 56 h 1777"/>
                <a:gd name="T30" fmla="*/ 13 w 480"/>
                <a:gd name="T31" fmla="*/ 59 h 1777"/>
                <a:gd name="T32" fmla="*/ 13 w 480"/>
                <a:gd name="T33" fmla="*/ 61 h 1777"/>
                <a:gd name="T34" fmla="*/ 13 w 480"/>
                <a:gd name="T35" fmla="*/ 64 h 1777"/>
                <a:gd name="T36" fmla="*/ 13 w 480"/>
                <a:gd name="T37" fmla="*/ 67 h 1777"/>
                <a:gd name="T38" fmla="*/ 13 w 480"/>
                <a:gd name="T39" fmla="*/ 69 h 1777"/>
                <a:gd name="T40" fmla="*/ 11 w 480"/>
                <a:gd name="T41" fmla="*/ 69 h 1777"/>
                <a:gd name="T42" fmla="*/ 10 w 480"/>
                <a:gd name="T43" fmla="*/ 68 h 1777"/>
                <a:gd name="T44" fmla="*/ 10 w 480"/>
                <a:gd name="T45" fmla="*/ 69 h 1777"/>
                <a:gd name="T46" fmla="*/ 9 w 480"/>
                <a:gd name="T47" fmla="*/ 70 h 1777"/>
                <a:gd name="T48" fmla="*/ 2 w 480"/>
                <a:gd name="T49" fmla="*/ 71 h 1777"/>
                <a:gd name="T50" fmla="*/ 3 w 480"/>
                <a:gd name="T51" fmla="*/ 68 h 1777"/>
                <a:gd name="T52" fmla="*/ 3 w 480"/>
                <a:gd name="T53" fmla="*/ 67 h 1777"/>
                <a:gd name="T54" fmla="*/ 4 w 480"/>
                <a:gd name="T55" fmla="*/ 66 h 1777"/>
                <a:gd name="T56" fmla="*/ 6 w 480"/>
                <a:gd name="T57" fmla="*/ 65 h 1777"/>
                <a:gd name="T58" fmla="*/ 6 w 480"/>
                <a:gd name="T59" fmla="*/ 63 h 1777"/>
                <a:gd name="T60" fmla="*/ 7 w 480"/>
                <a:gd name="T61" fmla="*/ 62 h 1777"/>
                <a:gd name="T62" fmla="*/ 7 w 480"/>
                <a:gd name="T63" fmla="*/ 59 h 1777"/>
                <a:gd name="T64" fmla="*/ 7 w 480"/>
                <a:gd name="T65" fmla="*/ 55 h 1777"/>
                <a:gd name="T66" fmla="*/ 7 w 480"/>
                <a:gd name="T67" fmla="*/ 52 h 1777"/>
                <a:gd name="T68" fmla="*/ 6 w 480"/>
                <a:gd name="T69" fmla="*/ 50 h 1777"/>
                <a:gd name="T70" fmla="*/ 5 w 480"/>
                <a:gd name="T71" fmla="*/ 49 h 1777"/>
                <a:gd name="T72" fmla="*/ 5 w 480"/>
                <a:gd name="T73" fmla="*/ 47 h 1777"/>
                <a:gd name="T74" fmla="*/ 5 w 480"/>
                <a:gd name="T75" fmla="*/ 43 h 1777"/>
                <a:gd name="T76" fmla="*/ 6 w 480"/>
                <a:gd name="T77" fmla="*/ 40 h 1777"/>
                <a:gd name="T78" fmla="*/ 7 w 480"/>
                <a:gd name="T79" fmla="*/ 36 h 1777"/>
                <a:gd name="T80" fmla="*/ 8 w 480"/>
                <a:gd name="T81" fmla="*/ 33 h 1777"/>
                <a:gd name="T82" fmla="*/ 8 w 480"/>
                <a:gd name="T83" fmla="*/ 30 h 1777"/>
                <a:gd name="T84" fmla="*/ 7 w 480"/>
                <a:gd name="T85" fmla="*/ 27 h 1777"/>
                <a:gd name="T86" fmla="*/ 7 w 480"/>
                <a:gd name="T87" fmla="*/ 26 h 1777"/>
                <a:gd name="T88" fmla="*/ 5 w 480"/>
                <a:gd name="T89" fmla="*/ 24 h 1777"/>
                <a:gd name="T90" fmla="*/ 5 w 480"/>
                <a:gd name="T91" fmla="*/ 22 h 1777"/>
                <a:gd name="T92" fmla="*/ 5 w 480"/>
                <a:gd name="T93" fmla="*/ 20 h 1777"/>
                <a:gd name="T94" fmla="*/ 6 w 480"/>
                <a:gd name="T95" fmla="*/ 16 h 1777"/>
                <a:gd name="T96" fmla="*/ 5 w 480"/>
                <a:gd name="T97" fmla="*/ 16 h 1777"/>
                <a:gd name="T98" fmla="*/ 3 w 480"/>
                <a:gd name="T99" fmla="*/ 15 h 1777"/>
                <a:gd name="T100" fmla="*/ 1 w 480"/>
                <a:gd name="T101" fmla="*/ 13 h 1777"/>
                <a:gd name="T102" fmla="*/ 0 w 480"/>
                <a:gd name="T103" fmla="*/ 11 h 1777"/>
                <a:gd name="T104" fmla="*/ 0 w 480"/>
                <a:gd name="T105" fmla="*/ 7 h 1777"/>
                <a:gd name="T106" fmla="*/ 1 w 480"/>
                <a:gd name="T107" fmla="*/ 6 h 1777"/>
                <a:gd name="T108" fmla="*/ 1 w 480"/>
                <a:gd name="T109" fmla="*/ 3 h 1777"/>
                <a:gd name="T110" fmla="*/ 2 w 480"/>
                <a:gd name="T111" fmla="*/ 2 h 1777"/>
                <a:gd name="T112" fmla="*/ 3 w 480"/>
                <a:gd name="T113" fmla="*/ 0 h 177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80" h="1777">
                  <a:moveTo>
                    <a:pt x="480" y="471"/>
                  </a:moveTo>
                  <a:lnTo>
                    <a:pt x="461" y="497"/>
                  </a:lnTo>
                  <a:lnTo>
                    <a:pt x="452" y="518"/>
                  </a:lnTo>
                  <a:lnTo>
                    <a:pt x="448" y="548"/>
                  </a:lnTo>
                  <a:lnTo>
                    <a:pt x="451" y="600"/>
                  </a:lnTo>
                  <a:lnTo>
                    <a:pt x="448" y="654"/>
                  </a:lnTo>
                  <a:lnTo>
                    <a:pt x="438" y="695"/>
                  </a:lnTo>
                  <a:lnTo>
                    <a:pt x="435" y="708"/>
                  </a:lnTo>
                  <a:lnTo>
                    <a:pt x="424" y="744"/>
                  </a:lnTo>
                  <a:lnTo>
                    <a:pt x="417" y="771"/>
                  </a:lnTo>
                  <a:lnTo>
                    <a:pt x="409" y="814"/>
                  </a:lnTo>
                  <a:lnTo>
                    <a:pt x="406" y="833"/>
                  </a:lnTo>
                  <a:lnTo>
                    <a:pt x="406" y="852"/>
                  </a:lnTo>
                  <a:lnTo>
                    <a:pt x="403" y="892"/>
                  </a:lnTo>
                  <a:lnTo>
                    <a:pt x="401" y="923"/>
                  </a:lnTo>
                  <a:lnTo>
                    <a:pt x="397" y="985"/>
                  </a:lnTo>
                  <a:lnTo>
                    <a:pt x="396" y="1010"/>
                  </a:lnTo>
                  <a:lnTo>
                    <a:pt x="396" y="1052"/>
                  </a:lnTo>
                  <a:lnTo>
                    <a:pt x="396" y="1077"/>
                  </a:lnTo>
                  <a:lnTo>
                    <a:pt x="397" y="1133"/>
                  </a:lnTo>
                  <a:lnTo>
                    <a:pt x="392" y="1183"/>
                  </a:lnTo>
                  <a:lnTo>
                    <a:pt x="388" y="1226"/>
                  </a:lnTo>
                  <a:lnTo>
                    <a:pt x="392" y="1264"/>
                  </a:lnTo>
                  <a:lnTo>
                    <a:pt x="397" y="1282"/>
                  </a:lnTo>
                  <a:lnTo>
                    <a:pt x="383" y="1293"/>
                  </a:lnTo>
                  <a:lnTo>
                    <a:pt x="347" y="1305"/>
                  </a:lnTo>
                  <a:lnTo>
                    <a:pt x="326" y="1309"/>
                  </a:lnTo>
                  <a:lnTo>
                    <a:pt x="318" y="1334"/>
                  </a:lnTo>
                  <a:lnTo>
                    <a:pt x="313" y="1376"/>
                  </a:lnTo>
                  <a:lnTo>
                    <a:pt x="313" y="1406"/>
                  </a:lnTo>
                  <a:lnTo>
                    <a:pt x="313" y="1437"/>
                  </a:lnTo>
                  <a:lnTo>
                    <a:pt x="313" y="1487"/>
                  </a:lnTo>
                  <a:lnTo>
                    <a:pt x="313" y="1504"/>
                  </a:lnTo>
                  <a:lnTo>
                    <a:pt x="313" y="1518"/>
                  </a:lnTo>
                  <a:lnTo>
                    <a:pt x="313" y="1552"/>
                  </a:lnTo>
                  <a:lnTo>
                    <a:pt x="324" y="1595"/>
                  </a:lnTo>
                  <a:lnTo>
                    <a:pt x="330" y="1631"/>
                  </a:lnTo>
                  <a:lnTo>
                    <a:pt x="336" y="1668"/>
                  </a:lnTo>
                  <a:lnTo>
                    <a:pt x="338" y="1723"/>
                  </a:lnTo>
                  <a:lnTo>
                    <a:pt x="320" y="1734"/>
                  </a:lnTo>
                  <a:lnTo>
                    <a:pt x="288" y="1737"/>
                  </a:lnTo>
                  <a:lnTo>
                    <a:pt x="266" y="1734"/>
                  </a:lnTo>
                  <a:lnTo>
                    <a:pt x="265" y="1721"/>
                  </a:lnTo>
                  <a:lnTo>
                    <a:pt x="260" y="1701"/>
                  </a:lnTo>
                  <a:lnTo>
                    <a:pt x="253" y="1692"/>
                  </a:lnTo>
                  <a:lnTo>
                    <a:pt x="243" y="1730"/>
                  </a:lnTo>
                  <a:lnTo>
                    <a:pt x="230" y="1746"/>
                  </a:lnTo>
                  <a:lnTo>
                    <a:pt x="214" y="1761"/>
                  </a:lnTo>
                  <a:lnTo>
                    <a:pt x="187" y="1777"/>
                  </a:lnTo>
                  <a:lnTo>
                    <a:pt x="61" y="1775"/>
                  </a:lnTo>
                  <a:lnTo>
                    <a:pt x="56" y="1749"/>
                  </a:lnTo>
                  <a:lnTo>
                    <a:pt x="63" y="1713"/>
                  </a:lnTo>
                  <a:lnTo>
                    <a:pt x="66" y="1705"/>
                  </a:lnTo>
                  <a:lnTo>
                    <a:pt x="70" y="1688"/>
                  </a:lnTo>
                  <a:lnTo>
                    <a:pt x="83" y="1669"/>
                  </a:lnTo>
                  <a:lnTo>
                    <a:pt x="103" y="1647"/>
                  </a:lnTo>
                  <a:lnTo>
                    <a:pt x="122" y="1631"/>
                  </a:lnTo>
                  <a:lnTo>
                    <a:pt x="138" y="1617"/>
                  </a:lnTo>
                  <a:lnTo>
                    <a:pt x="146" y="1601"/>
                  </a:lnTo>
                  <a:lnTo>
                    <a:pt x="160" y="1587"/>
                  </a:lnTo>
                  <a:lnTo>
                    <a:pt x="169" y="1569"/>
                  </a:lnTo>
                  <a:lnTo>
                    <a:pt x="173" y="1552"/>
                  </a:lnTo>
                  <a:lnTo>
                    <a:pt x="173" y="1535"/>
                  </a:lnTo>
                  <a:lnTo>
                    <a:pt x="173" y="1487"/>
                  </a:lnTo>
                  <a:lnTo>
                    <a:pt x="173" y="1424"/>
                  </a:lnTo>
                  <a:lnTo>
                    <a:pt x="173" y="1376"/>
                  </a:lnTo>
                  <a:lnTo>
                    <a:pt x="173" y="1342"/>
                  </a:lnTo>
                  <a:lnTo>
                    <a:pt x="173" y="1293"/>
                  </a:lnTo>
                  <a:lnTo>
                    <a:pt x="173" y="1261"/>
                  </a:lnTo>
                  <a:lnTo>
                    <a:pt x="159" y="1263"/>
                  </a:lnTo>
                  <a:lnTo>
                    <a:pt x="138" y="1259"/>
                  </a:lnTo>
                  <a:lnTo>
                    <a:pt x="124" y="1237"/>
                  </a:lnTo>
                  <a:lnTo>
                    <a:pt x="116" y="1214"/>
                  </a:lnTo>
                  <a:lnTo>
                    <a:pt x="113" y="1175"/>
                  </a:lnTo>
                  <a:lnTo>
                    <a:pt x="116" y="1137"/>
                  </a:lnTo>
                  <a:lnTo>
                    <a:pt x="131" y="1077"/>
                  </a:lnTo>
                  <a:lnTo>
                    <a:pt x="146" y="1035"/>
                  </a:lnTo>
                  <a:lnTo>
                    <a:pt x="159" y="996"/>
                  </a:lnTo>
                  <a:lnTo>
                    <a:pt x="173" y="939"/>
                  </a:lnTo>
                  <a:lnTo>
                    <a:pt x="187" y="890"/>
                  </a:lnTo>
                  <a:lnTo>
                    <a:pt x="194" y="852"/>
                  </a:lnTo>
                  <a:lnTo>
                    <a:pt x="200" y="816"/>
                  </a:lnTo>
                  <a:lnTo>
                    <a:pt x="208" y="780"/>
                  </a:lnTo>
                  <a:lnTo>
                    <a:pt x="208" y="749"/>
                  </a:lnTo>
                  <a:lnTo>
                    <a:pt x="196" y="713"/>
                  </a:lnTo>
                  <a:lnTo>
                    <a:pt x="187" y="681"/>
                  </a:lnTo>
                  <a:lnTo>
                    <a:pt x="175" y="653"/>
                  </a:lnTo>
                  <a:lnTo>
                    <a:pt x="164" y="654"/>
                  </a:lnTo>
                  <a:lnTo>
                    <a:pt x="146" y="648"/>
                  </a:lnTo>
                  <a:lnTo>
                    <a:pt x="124" y="609"/>
                  </a:lnTo>
                  <a:lnTo>
                    <a:pt x="116" y="578"/>
                  </a:lnTo>
                  <a:lnTo>
                    <a:pt x="114" y="542"/>
                  </a:lnTo>
                  <a:lnTo>
                    <a:pt x="116" y="519"/>
                  </a:lnTo>
                  <a:lnTo>
                    <a:pt x="122" y="490"/>
                  </a:lnTo>
                  <a:lnTo>
                    <a:pt x="131" y="437"/>
                  </a:lnTo>
                  <a:lnTo>
                    <a:pt x="146" y="406"/>
                  </a:lnTo>
                  <a:lnTo>
                    <a:pt x="146" y="389"/>
                  </a:lnTo>
                  <a:lnTo>
                    <a:pt x="118" y="389"/>
                  </a:lnTo>
                  <a:lnTo>
                    <a:pt x="95" y="380"/>
                  </a:lnTo>
                  <a:lnTo>
                    <a:pt x="66" y="364"/>
                  </a:lnTo>
                  <a:lnTo>
                    <a:pt x="37" y="344"/>
                  </a:lnTo>
                  <a:lnTo>
                    <a:pt x="16" y="318"/>
                  </a:lnTo>
                  <a:lnTo>
                    <a:pt x="6" y="291"/>
                  </a:lnTo>
                  <a:lnTo>
                    <a:pt x="2" y="270"/>
                  </a:lnTo>
                  <a:lnTo>
                    <a:pt x="0" y="231"/>
                  </a:lnTo>
                  <a:lnTo>
                    <a:pt x="0" y="186"/>
                  </a:lnTo>
                  <a:lnTo>
                    <a:pt x="2" y="167"/>
                  </a:lnTo>
                  <a:lnTo>
                    <a:pt x="14" y="146"/>
                  </a:lnTo>
                  <a:lnTo>
                    <a:pt x="19" y="116"/>
                  </a:lnTo>
                  <a:lnTo>
                    <a:pt x="31" y="82"/>
                  </a:lnTo>
                  <a:lnTo>
                    <a:pt x="39" y="66"/>
                  </a:lnTo>
                  <a:lnTo>
                    <a:pt x="49" y="46"/>
                  </a:lnTo>
                  <a:lnTo>
                    <a:pt x="61" y="27"/>
                  </a:lnTo>
                  <a:lnTo>
                    <a:pt x="77" y="0"/>
                  </a:lnTo>
                  <a:lnTo>
                    <a:pt x="480" y="471"/>
                  </a:lnTo>
                  <a:close/>
                </a:path>
              </a:pathLst>
            </a:custGeom>
            <a:solidFill>
              <a:srgbClr val="404000"/>
            </a:solidFill>
            <a:ln w="0">
              <a:solidFill>
                <a:srgbClr val="000000"/>
              </a:solidFill>
              <a:prstDash val="solid"/>
              <a:round/>
              <a:headEnd/>
              <a:tailEnd/>
            </a:ln>
          </p:spPr>
          <p:txBody>
            <a:bodyPr/>
            <a:lstStyle/>
            <a:p>
              <a:endParaRPr lang="en-US"/>
            </a:p>
          </p:txBody>
        </p:sp>
        <p:sp>
          <p:nvSpPr>
            <p:cNvPr id="169003" name="Freeform 9"/>
            <p:cNvSpPr>
              <a:spLocks/>
            </p:cNvSpPr>
            <p:nvPr/>
          </p:nvSpPr>
          <p:spPr bwMode="auto">
            <a:xfrm>
              <a:off x="5283" y="1458"/>
              <a:ext cx="83" cy="20"/>
            </a:xfrm>
            <a:custGeom>
              <a:avLst/>
              <a:gdLst>
                <a:gd name="T0" fmla="*/ 17 w 412"/>
                <a:gd name="T1" fmla="*/ 4 h 99"/>
                <a:gd name="T2" fmla="*/ 16 w 412"/>
                <a:gd name="T3" fmla="*/ 3 h 99"/>
                <a:gd name="T4" fmla="*/ 16 w 412"/>
                <a:gd name="T5" fmla="*/ 3 h 99"/>
                <a:gd name="T6" fmla="*/ 16 w 412"/>
                <a:gd name="T7" fmla="*/ 3 h 99"/>
                <a:gd name="T8" fmla="*/ 15 w 412"/>
                <a:gd name="T9" fmla="*/ 3 h 99"/>
                <a:gd name="T10" fmla="*/ 15 w 412"/>
                <a:gd name="T11" fmla="*/ 3 h 99"/>
                <a:gd name="T12" fmla="*/ 15 w 412"/>
                <a:gd name="T13" fmla="*/ 2 h 99"/>
                <a:gd name="T14" fmla="*/ 14 w 412"/>
                <a:gd name="T15" fmla="*/ 2 h 99"/>
                <a:gd name="T16" fmla="*/ 14 w 412"/>
                <a:gd name="T17" fmla="*/ 2 h 99"/>
                <a:gd name="T18" fmla="*/ 14 w 412"/>
                <a:gd name="T19" fmla="*/ 2 h 99"/>
                <a:gd name="T20" fmla="*/ 13 w 412"/>
                <a:gd name="T21" fmla="*/ 1 h 99"/>
                <a:gd name="T22" fmla="*/ 13 w 412"/>
                <a:gd name="T23" fmla="*/ 1 h 99"/>
                <a:gd name="T24" fmla="*/ 13 w 412"/>
                <a:gd name="T25" fmla="*/ 1 h 99"/>
                <a:gd name="T26" fmla="*/ 12 w 412"/>
                <a:gd name="T27" fmla="*/ 1 h 99"/>
                <a:gd name="T28" fmla="*/ 12 w 412"/>
                <a:gd name="T29" fmla="*/ 0 h 99"/>
                <a:gd name="T30" fmla="*/ 11 w 412"/>
                <a:gd name="T31" fmla="*/ 0 h 99"/>
                <a:gd name="T32" fmla="*/ 11 w 412"/>
                <a:gd name="T33" fmla="*/ 0 h 99"/>
                <a:gd name="T34" fmla="*/ 8 w 412"/>
                <a:gd name="T35" fmla="*/ 0 h 99"/>
                <a:gd name="T36" fmla="*/ 7 w 412"/>
                <a:gd name="T37" fmla="*/ 0 h 99"/>
                <a:gd name="T38" fmla="*/ 7 w 412"/>
                <a:gd name="T39" fmla="*/ 0 h 99"/>
                <a:gd name="T40" fmla="*/ 6 w 412"/>
                <a:gd name="T41" fmla="*/ 1 h 99"/>
                <a:gd name="T42" fmla="*/ 6 w 412"/>
                <a:gd name="T43" fmla="*/ 1 h 99"/>
                <a:gd name="T44" fmla="*/ 5 w 412"/>
                <a:gd name="T45" fmla="*/ 1 h 99"/>
                <a:gd name="T46" fmla="*/ 5 w 412"/>
                <a:gd name="T47" fmla="*/ 1 h 99"/>
                <a:gd name="T48" fmla="*/ 4 w 412"/>
                <a:gd name="T49" fmla="*/ 2 h 99"/>
                <a:gd name="T50" fmla="*/ 4 w 412"/>
                <a:gd name="T51" fmla="*/ 2 h 99"/>
                <a:gd name="T52" fmla="*/ 3 w 412"/>
                <a:gd name="T53" fmla="*/ 2 h 99"/>
                <a:gd name="T54" fmla="*/ 3 w 412"/>
                <a:gd name="T55" fmla="*/ 2 h 99"/>
                <a:gd name="T56" fmla="*/ 2 w 412"/>
                <a:gd name="T57" fmla="*/ 3 h 99"/>
                <a:gd name="T58" fmla="*/ 2 w 412"/>
                <a:gd name="T59" fmla="*/ 3 h 99"/>
                <a:gd name="T60" fmla="*/ 1 w 412"/>
                <a:gd name="T61" fmla="*/ 3 h 99"/>
                <a:gd name="T62" fmla="*/ 1 w 412"/>
                <a:gd name="T63" fmla="*/ 3 h 99"/>
                <a:gd name="T64" fmla="*/ 1 w 412"/>
                <a:gd name="T65" fmla="*/ 4 h 99"/>
                <a:gd name="T66" fmla="*/ 1 w 412"/>
                <a:gd name="T67" fmla="*/ 4 h 99"/>
                <a:gd name="T68" fmla="*/ 1 w 412"/>
                <a:gd name="T69" fmla="*/ 4 h 99"/>
                <a:gd name="T70" fmla="*/ 1 w 412"/>
                <a:gd name="T71" fmla="*/ 4 h 99"/>
                <a:gd name="T72" fmla="*/ 0 w 412"/>
                <a:gd name="T73" fmla="*/ 4 h 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12" h="99">
                  <a:moveTo>
                    <a:pt x="412" y="90"/>
                  </a:moveTo>
                  <a:lnTo>
                    <a:pt x="397" y="86"/>
                  </a:lnTo>
                  <a:lnTo>
                    <a:pt x="394" y="82"/>
                  </a:lnTo>
                  <a:lnTo>
                    <a:pt x="382" y="76"/>
                  </a:lnTo>
                  <a:lnTo>
                    <a:pt x="378" y="68"/>
                  </a:lnTo>
                  <a:lnTo>
                    <a:pt x="368" y="65"/>
                  </a:lnTo>
                  <a:lnTo>
                    <a:pt x="363" y="57"/>
                  </a:lnTo>
                  <a:lnTo>
                    <a:pt x="352" y="53"/>
                  </a:lnTo>
                  <a:lnTo>
                    <a:pt x="347" y="47"/>
                  </a:lnTo>
                  <a:lnTo>
                    <a:pt x="337" y="44"/>
                  </a:lnTo>
                  <a:lnTo>
                    <a:pt x="331" y="33"/>
                  </a:lnTo>
                  <a:lnTo>
                    <a:pt x="321" y="29"/>
                  </a:lnTo>
                  <a:lnTo>
                    <a:pt x="316" y="22"/>
                  </a:lnTo>
                  <a:lnTo>
                    <a:pt x="301" y="18"/>
                  </a:lnTo>
                  <a:lnTo>
                    <a:pt x="294" y="10"/>
                  </a:lnTo>
                  <a:lnTo>
                    <a:pt x="283" y="8"/>
                  </a:lnTo>
                  <a:lnTo>
                    <a:pt x="265" y="0"/>
                  </a:lnTo>
                  <a:lnTo>
                    <a:pt x="202" y="0"/>
                  </a:lnTo>
                  <a:lnTo>
                    <a:pt x="182" y="8"/>
                  </a:lnTo>
                  <a:lnTo>
                    <a:pt x="168" y="10"/>
                  </a:lnTo>
                  <a:lnTo>
                    <a:pt x="160" y="18"/>
                  </a:lnTo>
                  <a:lnTo>
                    <a:pt x="144" y="22"/>
                  </a:lnTo>
                  <a:lnTo>
                    <a:pt x="135" y="29"/>
                  </a:lnTo>
                  <a:lnTo>
                    <a:pt x="115" y="33"/>
                  </a:lnTo>
                  <a:lnTo>
                    <a:pt x="106" y="44"/>
                  </a:lnTo>
                  <a:lnTo>
                    <a:pt x="90" y="47"/>
                  </a:lnTo>
                  <a:lnTo>
                    <a:pt x="82" y="53"/>
                  </a:lnTo>
                  <a:lnTo>
                    <a:pt x="66" y="57"/>
                  </a:lnTo>
                  <a:lnTo>
                    <a:pt x="58" y="65"/>
                  </a:lnTo>
                  <a:lnTo>
                    <a:pt x="42" y="68"/>
                  </a:lnTo>
                  <a:lnTo>
                    <a:pt x="36" y="76"/>
                  </a:lnTo>
                  <a:lnTo>
                    <a:pt x="27" y="80"/>
                  </a:lnTo>
                  <a:lnTo>
                    <a:pt x="22" y="87"/>
                  </a:lnTo>
                  <a:lnTo>
                    <a:pt x="19" y="90"/>
                  </a:lnTo>
                  <a:lnTo>
                    <a:pt x="18" y="92"/>
                  </a:lnTo>
                  <a:lnTo>
                    <a:pt x="13" y="96"/>
                  </a:lnTo>
                  <a:lnTo>
                    <a:pt x="0" y="9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9004" name="Freeform 10"/>
            <p:cNvSpPr>
              <a:spLocks/>
            </p:cNvSpPr>
            <p:nvPr/>
          </p:nvSpPr>
          <p:spPr bwMode="auto">
            <a:xfrm>
              <a:off x="5313" y="1505"/>
              <a:ext cx="26" cy="11"/>
            </a:xfrm>
            <a:custGeom>
              <a:avLst/>
              <a:gdLst>
                <a:gd name="T0" fmla="*/ 0 w 130"/>
                <a:gd name="T1" fmla="*/ 1 h 55"/>
                <a:gd name="T2" fmla="*/ 1 w 130"/>
                <a:gd name="T3" fmla="*/ 1 h 55"/>
                <a:gd name="T4" fmla="*/ 1 w 130"/>
                <a:gd name="T5" fmla="*/ 2 h 55"/>
                <a:gd name="T6" fmla="*/ 1 w 130"/>
                <a:gd name="T7" fmla="*/ 2 h 55"/>
                <a:gd name="T8" fmla="*/ 2 w 130"/>
                <a:gd name="T9" fmla="*/ 2 h 55"/>
                <a:gd name="T10" fmla="*/ 3 w 130"/>
                <a:gd name="T11" fmla="*/ 2 h 55"/>
                <a:gd name="T12" fmla="*/ 4 w 130"/>
                <a:gd name="T13" fmla="*/ 2 h 55"/>
                <a:gd name="T14" fmla="*/ 4 w 130"/>
                <a:gd name="T15" fmla="*/ 2 h 55"/>
                <a:gd name="T16" fmla="*/ 4 w 130"/>
                <a:gd name="T17" fmla="*/ 1 h 55"/>
                <a:gd name="T18" fmla="*/ 5 w 130"/>
                <a:gd name="T19" fmla="*/ 1 h 55"/>
                <a:gd name="T20" fmla="*/ 5 w 130"/>
                <a:gd name="T21" fmla="*/ 0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0" h="55">
                  <a:moveTo>
                    <a:pt x="0" y="24"/>
                  </a:moveTo>
                  <a:lnTo>
                    <a:pt x="14" y="37"/>
                  </a:lnTo>
                  <a:lnTo>
                    <a:pt x="22" y="45"/>
                  </a:lnTo>
                  <a:lnTo>
                    <a:pt x="29" y="48"/>
                  </a:lnTo>
                  <a:lnTo>
                    <a:pt x="44" y="55"/>
                  </a:lnTo>
                  <a:lnTo>
                    <a:pt x="77" y="55"/>
                  </a:lnTo>
                  <a:lnTo>
                    <a:pt x="92" y="48"/>
                  </a:lnTo>
                  <a:lnTo>
                    <a:pt x="100" y="45"/>
                  </a:lnTo>
                  <a:lnTo>
                    <a:pt x="107" y="36"/>
                  </a:lnTo>
                  <a:lnTo>
                    <a:pt x="116" y="24"/>
                  </a:lnTo>
                  <a:lnTo>
                    <a:pt x="13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9005" name="Freeform 11"/>
            <p:cNvSpPr>
              <a:spLocks/>
            </p:cNvSpPr>
            <p:nvPr/>
          </p:nvSpPr>
          <p:spPr bwMode="auto">
            <a:xfrm>
              <a:off x="5297" y="1531"/>
              <a:ext cx="27" cy="39"/>
            </a:xfrm>
            <a:custGeom>
              <a:avLst/>
              <a:gdLst>
                <a:gd name="T0" fmla="*/ 1 w 131"/>
                <a:gd name="T1" fmla="*/ 0 h 194"/>
                <a:gd name="T2" fmla="*/ 2 w 131"/>
                <a:gd name="T3" fmla="*/ 1 h 194"/>
                <a:gd name="T4" fmla="*/ 2 w 131"/>
                <a:gd name="T5" fmla="*/ 1 h 194"/>
                <a:gd name="T6" fmla="*/ 2 w 131"/>
                <a:gd name="T7" fmla="*/ 2 h 194"/>
                <a:gd name="T8" fmla="*/ 3 w 131"/>
                <a:gd name="T9" fmla="*/ 2 h 194"/>
                <a:gd name="T10" fmla="*/ 3 w 131"/>
                <a:gd name="T11" fmla="*/ 2 h 194"/>
                <a:gd name="T12" fmla="*/ 3 w 131"/>
                <a:gd name="T13" fmla="*/ 3 h 194"/>
                <a:gd name="T14" fmla="*/ 4 w 131"/>
                <a:gd name="T15" fmla="*/ 3 h 194"/>
                <a:gd name="T16" fmla="*/ 4 w 131"/>
                <a:gd name="T17" fmla="*/ 3 h 194"/>
                <a:gd name="T18" fmla="*/ 5 w 131"/>
                <a:gd name="T19" fmla="*/ 4 h 194"/>
                <a:gd name="T20" fmla="*/ 5 w 131"/>
                <a:gd name="T21" fmla="*/ 4 h 194"/>
                <a:gd name="T22" fmla="*/ 6 w 131"/>
                <a:gd name="T23" fmla="*/ 5 h 194"/>
                <a:gd name="T24" fmla="*/ 6 w 131"/>
                <a:gd name="T25" fmla="*/ 7 h 194"/>
                <a:gd name="T26" fmla="*/ 5 w 131"/>
                <a:gd name="T27" fmla="*/ 8 h 194"/>
                <a:gd name="T28" fmla="*/ 5 w 131"/>
                <a:gd name="T29" fmla="*/ 7 h 194"/>
                <a:gd name="T30" fmla="*/ 5 w 131"/>
                <a:gd name="T31" fmla="*/ 7 h 194"/>
                <a:gd name="T32" fmla="*/ 4 w 131"/>
                <a:gd name="T33" fmla="*/ 7 h 194"/>
                <a:gd name="T34" fmla="*/ 4 w 131"/>
                <a:gd name="T35" fmla="*/ 6 h 194"/>
                <a:gd name="T36" fmla="*/ 3 w 131"/>
                <a:gd name="T37" fmla="*/ 6 h 194"/>
                <a:gd name="T38" fmla="*/ 3 w 131"/>
                <a:gd name="T39" fmla="*/ 6 h 194"/>
                <a:gd name="T40" fmla="*/ 3 w 131"/>
                <a:gd name="T41" fmla="*/ 6 h 194"/>
                <a:gd name="T42" fmla="*/ 2 w 131"/>
                <a:gd name="T43" fmla="*/ 5 h 194"/>
                <a:gd name="T44" fmla="*/ 2 w 131"/>
                <a:gd name="T45" fmla="*/ 5 h 194"/>
                <a:gd name="T46" fmla="*/ 1 w 131"/>
                <a:gd name="T47" fmla="*/ 5 h 194"/>
                <a:gd name="T48" fmla="*/ 1 w 131"/>
                <a:gd name="T49" fmla="*/ 4 h 194"/>
                <a:gd name="T50" fmla="*/ 0 w 131"/>
                <a:gd name="T51" fmla="*/ 4 h 19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31" h="194">
                  <a:moveTo>
                    <a:pt x="22" y="0"/>
                  </a:moveTo>
                  <a:lnTo>
                    <a:pt x="38" y="22"/>
                  </a:lnTo>
                  <a:lnTo>
                    <a:pt x="46" y="34"/>
                  </a:lnTo>
                  <a:lnTo>
                    <a:pt x="53" y="46"/>
                  </a:lnTo>
                  <a:lnTo>
                    <a:pt x="61" y="57"/>
                  </a:lnTo>
                  <a:lnTo>
                    <a:pt x="70" y="61"/>
                  </a:lnTo>
                  <a:lnTo>
                    <a:pt x="76" y="69"/>
                  </a:lnTo>
                  <a:lnTo>
                    <a:pt x="84" y="78"/>
                  </a:lnTo>
                  <a:lnTo>
                    <a:pt x="98" y="82"/>
                  </a:lnTo>
                  <a:lnTo>
                    <a:pt x="107" y="91"/>
                  </a:lnTo>
                  <a:lnTo>
                    <a:pt x="117" y="100"/>
                  </a:lnTo>
                  <a:lnTo>
                    <a:pt x="129" y="120"/>
                  </a:lnTo>
                  <a:lnTo>
                    <a:pt x="131" y="186"/>
                  </a:lnTo>
                  <a:lnTo>
                    <a:pt x="124" y="194"/>
                  </a:lnTo>
                  <a:lnTo>
                    <a:pt x="116" y="184"/>
                  </a:lnTo>
                  <a:lnTo>
                    <a:pt x="107" y="180"/>
                  </a:lnTo>
                  <a:lnTo>
                    <a:pt x="100" y="170"/>
                  </a:lnTo>
                  <a:lnTo>
                    <a:pt x="91" y="161"/>
                  </a:lnTo>
                  <a:lnTo>
                    <a:pt x="79" y="158"/>
                  </a:lnTo>
                  <a:lnTo>
                    <a:pt x="70" y="148"/>
                  </a:lnTo>
                  <a:lnTo>
                    <a:pt x="61" y="138"/>
                  </a:lnTo>
                  <a:lnTo>
                    <a:pt x="53" y="127"/>
                  </a:lnTo>
                  <a:lnTo>
                    <a:pt x="40" y="124"/>
                  </a:lnTo>
                  <a:lnTo>
                    <a:pt x="30" y="114"/>
                  </a:lnTo>
                  <a:lnTo>
                    <a:pt x="20" y="104"/>
                  </a:lnTo>
                  <a:lnTo>
                    <a:pt x="0" y="9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9006" name="Freeform 12"/>
            <p:cNvSpPr>
              <a:spLocks/>
            </p:cNvSpPr>
            <p:nvPr/>
          </p:nvSpPr>
          <p:spPr bwMode="auto">
            <a:xfrm>
              <a:off x="5328" y="1531"/>
              <a:ext cx="22" cy="18"/>
            </a:xfrm>
            <a:custGeom>
              <a:avLst/>
              <a:gdLst>
                <a:gd name="T0" fmla="*/ 0 w 110"/>
                <a:gd name="T1" fmla="*/ 4 h 91"/>
                <a:gd name="T2" fmla="*/ 1 w 110"/>
                <a:gd name="T3" fmla="*/ 3 h 91"/>
                <a:gd name="T4" fmla="*/ 1 w 110"/>
                <a:gd name="T5" fmla="*/ 3 h 91"/>
                <a:gd name="T6" fmla="*/ 1 w 110"/>
                <a:gd name="T7" fmla="*/ 3 h 91"/>
                <a:gd name="T8" fmla="*/ 2 w 110"/>
                <a:gd name="T9" fmla="*/ 2 h 91"/>
                <a:gd name="T10" fmla="*/ 2 w 110"/>
                <a:gd name="T11" fmla="*/ 2 h 91"/>
                <a:gd name="T12" fmla="*/ 2 w 110"/>
                <a:gd name="T13" fmla="*/ 2 h 91"/>
                <a:gd name="T14" fmla="*/ 3 w 110"/>
                <a:gd name="T15" fmla="*/ 2 h 91"/>
                <a:gd name="T16" fmla="*/ 3 w 110"/>
                <a:gd name="T17" fmla="*/ 1 h 91"/>
                <a:gd name="T18" fmla="*/ 3 w 110"/>
                <a:gd name="T19" fmla="*/ 1 h 91"/>
                <a:gd name="T20" fmla="*/ 3 w 110"/>
                <a:gd name="T21" fmla="*/ 1 h 91"/>
                <a:gd name="T22" fmla="*/ 4 w 110"/>
                <a:gd name="T23" fmla="*/ 1 h 91"/>
                <a:gd name="T24" fmla="*/ 4 w 110"/>
                <a:gd name="T25" fmla="*/ 0 h 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91">
                  <a:moveTo>
                    <a:pt x="0" y="91"/>
                  </a:moveTo>
                  <a:lnTo>
                    <a:pt x="18" y="78"/>
                  </a:lnTo>
                  <a:lnTo>
                    <a:pt x="26" y="70"/>
                  </a:lnTo>
                  <a:lnTo>
                    <a:pt x="32" y="67"/>
                  </a:lnTo>
                  <a:lnTo>
                    <a:pt x="42" y="61"/>
                  </a:lnTo>
                  <a:lnTo>
                    <a:pt x="49" y="56"/>
                  </a:lnTo>
                  <a:lnTo>
                    <a:pt x="55" y="49"/>
                  </a:lnTo>
                  <a:lnTo>
                    <a:pt x="63" y="45"/>
                  </a:lnTo>
                  <a:lnTo>
                    <a:pt x="72" y="36"/>
                  </a:lnTo>
                  <a:lnTo>
                    <a:pt x="79" y="33"/>
                  </a:lnTo>
                  <a:lnTo>
                    <a:pt x="87" y="25"/>
                  </a:lnTo>
                  <a:lnTo>
                    <a:pt x="95" y="19"/>
                  </a:lnTo>
                  <a:lnTo>
                    <a:pt x="11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9007" name="Freeform 13"/>
            <p:cNvSpPr>
              <a:spLocks/>
            </p:cNvSpPr>
            <p:nvPr/>
          </p:nvSpPr>
          <p:spPr bwMode="auto">
            <a:xfrm>
              <a:off x="5328" y="1538"/>
              <a:ext cx="28" cy="27"/>
            </a:xfrm>
            <a:custGeom>
              <a:avLst/>
              <a:gdLst>
                <a:gd name="T0" fmla="*/ 0 w 140"/>
                <a:gd name="T1" fmla="*/ 2 h 137"/>
                <a:gd name="T2" fmla="*/ 0 w 140"/>
                <a:gd name="T3" fmla="*/ 5 h 137"/>
                <a:gd name="T4" fmla="*/ 0 w 140"/>
                <a:gd name="T5" fmla="*/ 5 h 137"/>
                <a:gd name="T6" fmla="*/ 1 w 140"/>
                <a:gd name="T7" fmla="*/ 5 h 137"/>
                <a:gd name="T8" fmla="*/ 1 w 140"/>
                <a:gd name="T9" fmla="*/ 5 h 137"/>
                <a:gd name="T10" fmla="*/ 1 w 140"/>
                <a:gd name="T11" fmla="*/ 4 h 137"/>
                <a:gd name="T12" fmla="*/ 2 w 140"/>
                <a:gd name="T13" fmla="*/ 4 h 137"/>
                <a:gd name="T14" fmla="*/ 2 w 140"/>
                <a:gd name="T15" fmla="*/ 4 h 137"/>
                <a:gd name="T16" fmla="*/ 2 w 140"/>
                <a:gd name="T17" fmla="*/ 4 h 137"/>
                <a:gd name="T18" fmla="*/ 3 w 140"/>
                <a:gd name="T19" fmla="*/ 4 h 137"/>
                <a:gd name="T20" fmla="*/ 3 w 140"/>
                <a:gd name="T21" fmla="*/ 3 h 137"/>
                <a:gd name="T22" fmla="*/ 3 w 140"/>
                <a:gd name="T23" fmla="*/ 3 h 137"/>
                <a:gd name="T24" fmla="*/ 4 w 140"/>
                <a:gd name="T25" fmla="*/ 2 h 137"/>
                <a:gd name="T26" fmla="*/ 4 w 140"/>
                <a:gd name="T27" fmla="*/ 2 h 137"/>
                <a:gd name="T28" fmla="*/ 4 w 140"/>
                <a:gd name="T29" fmla="*/ 2 h 137"/>
                <a:gd name="T30" fmla="*/ 5 w 140"/>
                <a:gd name="T31" fmla="*/ 1 h 137"/>
                <a:gd name="T32" fmla="*/ 5 w 140"/>
                <a:gd name="T33" fmla="*/ 1 h 137"/>
                <a:gd name="T34" fmla="*/ 6 w 140"/>
                <a:gd name="T35" fmla="*/ 0 h 13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0" h="137">
                  <a:moveTo>
                    <a:pt x="0" y="56"/>
                  </a:moveTo>
                  <a:lnTo>
                    <a:pt x="3" y="133"/>
                  </a:lnTo>
                  <a:lnTo>
                    <a:pt x="8" y="137"/>
                  </a:lnTo>
                  <a:lnTo>
                    <a:pt x="16" y="126"/>
                  </a:lnTo>
                  <a:lnTo>
                    <a:pt x="25" y="116"/>
                  </a:lnTo>
                  <a:lnTo>
                    <a:pt x="32" y="111"/>
                  </a:lnTo>
                  <a:lnTo>
                    <a:pt x="41" y="105"/>
                  </a:lnTo>
                  <a:lnTo>
                    <a:pt x="54" y="101"/>
                  </a:lnTo>
                  <a:lnTo>
                    <a:pt x="62" y="93"/>
                  </a:lnTo>
                  <a:lnTo>
                    <a:pt x="71" y="90"/>
                  </a:lnTo>
                  <a:lnTo>
                    <a:pt x="78" y="80"/>
                  </a:lnTo>
                  <a:lnTo>
                    <a:pt x="86" y="68"/>
                  </a:lnTo>
                  <a:lnTo>
                    <a:pt x="94" y="59"/>
                  </a:lnTo>
                  <a:lnTo>
                    <a:pt x="101" y="56"/>
                  </a:lnTo>
                  <a:lnTo>
                    <a:pt x="109" y="46"/>
                  </a:lnTo>
                  <a:lnTo>
                    <a:pt x="117" y="35"/>
                  </a:lnTo>
                  <a:lnTo>
                    <a:pt x="126" y="24"/>
                  </a:lnTo>
                  <a:lnTo>
                    <a:pt x="14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9008" name="Freeform 14"/>
            <p:cNvSpPr>
              <a:spLocks/>
            </p:cNvSpPr>
            <p:nvPr/>
          </p:nvSpPr>
          <p:spPr bwMode="auto">
            <a:xfrm>
              <a:off x="5381" y="1546"/>
              <a:ext cx="10" cy="5"/>
            </a:xfrm>
            <a:custGeom>
              <a:avLst/>
              <a:gdLst>
                <a:gd name="T0" fmla="*/ 0 w 46"/>
                <a:gd name="T1" fmla="*/ 0 h 22"/>
                <a:gd name="T2" fmla="*/ 1 w 46"/>
                <a:gd name="T3" fmla="*/ 0 h 22"/>
                <a:gd name="T4" fmla="*/ 1 w 46"/>
                <a:gd name="T5" fmla="*/ 1 h 22"/>
                <a:gd name="T6" fmla="*/ 1 w 46"/>
                <a:gd name="T7" fmla="*/ 1 h 22"/>
                <a:gd name="T8" fmla="*/ 2 w 46"/>
                <a:gd name="T9" fmla="*/ 1 h 22"/>
                <a:gd name="T10" fmla="*/ 2 w 46"/>
                <a:gd name="T11" fmla="*/ 1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 h="22">
                  <a:moveTo>
                    <a:pt x="0" y="0"/>
                  </a:moveTo>
                  <a:lnTo>
                    <a:pt x="13" y="10"/>
                  </a:lnTo>
                  <a:lnTo>
                    <a:pt x="14" y="11"/>
                  </a:lnTo>
                  <a:lnTo>
                    <a:pt x="23" y="16"/>
                  </a:lnTo>
                  <a:lnTo>
                    <a:pt x="30" y="20"/>
                  </a:lnTo>
                  <a:lnTo>
                    <a:pt x="46" y="2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9009" name="Freeform 15"/>
            <p:cNvSpPr>
              <a:spLocks/>
            </p:cNvSpPr>
            <p:nvPr/>
          </p:nvSpPr>
          <p:spPr bwMode="auto">
            <a:xfrm>
              <a:off x="5266" y="1572"/>
              <a:ext cx="68" cy="173"/>
            </a:xfrm>
            <a:custGeom>
              <a:avLst/>
              <a:gdLst>
                <a:gd name="T0" fmla="*/ 12 w 342"/>
                <a:gd name="T1" fmla="*/ 0 h 867"/>
                <a:gd name="T2" fmla="*/ 13 w 342"/>
                <a:gd name="T3" fmla="*/ 8 h 867"/>
                <a:gd name="T4" fmla="*/ 13 w 342"/>
                <a:gd name="T5" fmla="*/ 9 h 867"/>
                <a:gd name="T6" fmla="*/ 13 w 342"/>
                <a:gd name="T7" fmla="*/ 10 h 867"/>
                <a:gd name="T8" fmla="*/ 13 w 342"/>
                <a:gd name="T9" fmla="*/ 10 h 867"/>
                <a:gd name="T10" fmla="*/ 13 w 342"/>
                <a:gd name="T11" fmla="*/ 10 h 867"/>
                <a:gd name="T12" fmla="*/ 14 w 342"/>
                <a:gd name="T13" fmla="*/ 11 h 867"/>
                <a:gd name="T14" fmla="*/ 14 w 342"/>
                <a:gd name="T15" fmla="*/ 15 h 867"/>
                <a:gd name="T16" fmla="*/ 13 w 342"/>
                <a:gd name="T17" fmla="*/ 16 h 867"/>
                <a:gd name="T18" fmla="*/ 13 w 342"/>
                <a:gd name="T19" fmla="*/ 16 h 867"/>
                <a:gd name="T20" fmla="*/ 13 w 342"/>
                <a:gd name="T21" fmla="*/ 17 h 867"/>
                <a:gd name="T22" fmla="*/ 13 w 342"/>
                <a:gd name="T23" fmla="*/ 20 h 867"/>
                <a:gd name="T24" fmla="*/ 13 w 342"/>
                <a:gd name="T25" fmla="*/ 23 h 867"/>
                <a:gd name="T26" fmla="*/ 13 w 342"/>
                <a:gd name="T27" fmla="*/ 28 h 867"/>
                <a:gd name="T28" fmla="*/ 13 w 342"/>
                <a:gd name="T29" fmla="*/ 32 h 867"/>
                <a:gd name="T30" fmla="*/ 12 w 342"/>
                <a:gd name="T31" fmla="*/ 34 h 867"/>
                <a:gd name="T32" fmla="*/ 12 w 342"/>
                <a:gd name="T33" fmla="*/ 35 h 867"/>
                <a:gd name="T34" fmla="*/ 11 w 342"/>
                <a:gd name="T35" fmla="*/ 34 h 867"/>
                <a:gd name="T36" fmla="*/ 11 w 342"/>
                <a:gd name="T37" fmla="*/ 34 h 867"/>
                <a:gd name="T38" fmla="*/ 10 w 342"/>
                <a:gd name="T39" fmla="*/ 34 h 867"/>
                <a:gd name="T40" fmla="*/ 6 w 342"/>
                <a:gd name="T41" fmla="*/ 34 h 867"/>
                <a:gd name="T42" fmla="*/ 5 w 342"/>
                <a:gd name="T43" fmla="*/ 34 h 867"/>
                <a:gd name="T44" fmla="*/ 2 w 342"/>
                <a:gd name="T45" fmla="*/ 34 h 867"/>
                <a:gd name="T46" fmla="*/ 1 w 342"/>
                <a:gd name="T47" fmla="*/ 34 h 867"/>
                <a:gd name="T48" fmla="*/ 0 w 342"/>
                <a:gd name="T49" fmla="*/ 34 h 86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42" h="867">
                  <a:moveTo>
                    <a:pt x="310" y="0"/>
                  </a:moveTo>
                  <a:lnTo>
                    <a:pt x="315" y="190"/>
                  </a:lnTo>
                  <a:lnTo>
                    <a:pt x="324" y="224"/>
                  </a:lnTo>
                  <a:lnTo>
                    <a:pt x="328" y="245"/>
                  </a:lnTo>
                  <a:lnTo>
                    <a:pt x="334" y="253"/>
                  </a:lnTo>
                  <a:lnTo>
                    <a:pt x="336" y="261"/>
                  </a:lnTo>
                  <a:lnTo>
                    <a:pt x="342" y="285"/>
                  </a:lnTo>
                  <a:lnTo>
                    <a:pt x="342" y="369"/>
                  </a:lnTo>
                  <a:lnTo>
                    <a:pt x="336" y="390"/>
                  </a:lnTo>
                  <a:lnTo>
                    <a:pt x="334" y="398"/>
                  </a:lnTo>
                  <a:lnTo>
                    <a:pt x="328" y="420"/>
                  </a:lnTo>
                  <a:lnTo>
                    <a:pt x="328" y="497"/>
                  </a:lnTo>
                  <a:lnTo>
                    <a:pt x="334" y="575"/>
                  </a:lnTo>
                  <a:lnTo>
                    <a:pt x="333" y="692"/>
                  </a:lnTo>
                  <a:lnTo>
                    <a:pt x="326" y="811"/>
                  </a:lnTo>
                  <a:lnTo>
                    <a:pt x="308" y="861"/>
                  </a:lnTo>
                  <a:lnTo>
                    <a:pt x="290" y="867"/>
                  </a:lnTo>
                  <a:lnTo>
                    <a:pt x="280" y="862"/>
                  </a:lnTo>
                  <a:lnTo>
                    <a:pt x="274" y="857"/>
                  </a:lnTo>
                  <a:lnTo>
                    <a:pt x="250" y="851"/>
                  </a:lnTo>
                  <a:lnTo>
                    <a:pt x="162" y="851"/>
                  </a:lnTo>
                  <a:lnTo>
                    <a:pt x="122" y="857"/>
                  </a:lnTo>
                  <a:lnTo>
                    <a:pt x="48" y="857"/>
                  </a:lnTo>
                  <a:lnTo>
                    <a:pt x="28" y="851"/>
                  </a:lnTo>
                  <a:lnTo>
                    <a:pt x="0" y="84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9010" name="Freeform 16"/>
            <p:cNvSpPr>
              <a:spLocks/>
            </p:cNvSpPr>
            <p:nvPr/>
          </p:nvSpPr>
          <p:spPr bwMode="auto">
            <a:xfrm>
              <a:off x="5336" y="1670"/>
              <a:ext cx="70" cy="75"/>
            </a:xfrm>
            <a:custGeom>
              <a:avLst/>
              <a:gdLst>
                <a:gd name="T0" fmla="*/ 0 w 349"/>
                <a:gd name="T1" fmla="*/ 14 h 374"/>
                <a:gd name="T2" fmla="*/ 5 w 349"/>
                <a:gd name="T3" fmla="*/ 14 h 374"/>
                <a:gd name="T4" fmla="*/ 6 w 349"/>
                <a:gd name="T5" fmla="*/ 15 h 374"/>
                <a:gd name="T6" fmla="*/ 8 w 349"/>
                <a:gd name="T7" fmla="*/ 15 h 374"/>
                <a:gd name="T8" fmla="*/ 9 w 349"/>
                <a:gd name="T9" fmla="*/ 15 h 374"/>
                <a:gd name="T10" fmla="*/ 11 w 349"/>
                <a:gd name="T11" fmla="*/ 15 h 374"/>
                <a:gd name="T12" fmla="*/ 12 w 349"/>
                <a:gd name="T13" fmla="*/ 15 h 374"/>
                <a:gd name="T14" fmla="*/ 13 w 349"/>
                <a:gd name="T15" fmla="*/ 14 h 374"/>
                <a:gd name="T16" fmla="*/ 13 w 349"/>
                <a:gd name="T17" fmla="*/ 13 h 374"/>
                <a:gd name="T18" fmla="*/ 13 w 349"/>
                <a:gd name="T19" fmla="*/ 11 h 374"/>
                <a:gd name="T20" fmla="*/ 13 w 349"/>
                <a:gd name="T21" fmla="*/ 5 h 374"/>
                <a:gd name="T22" fmla="*/ 14 w 349"/>
                <a:gd name="T23" fmla="*/ 3 h 374"/>
                <a:gd name="T24" fmla="*/ 14 w 349"/>
                <a:gd name="T25" fmla="*/ 1 h 374"/>
                <a:gd name="T26" fmla="*/ 14 w 349"/>
                <a:gd name="T27" fmla="*/ 0 h 374"/>
                <a:gd name="T28" fmla="*/ 14 w 349"/>
                <a:gd name="T29" fmla="*/ 0 h 37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49" h="374">
                  <a:moveTo>
                    <a:pt x="0" y="355"/>
                  </a:moveTo>
                  <a:lnTo>
                    <a:pt x="130" y="358"/>
                  </a:lnTo>
                  <a:lnTo>
                    <a:pt x="158" y="364"/>
                  </a:lnTo>
                  <a:lnTo>
                    <a:pt x="199" y="369"/>
                  </a:lnTo>
                  <a:lnTo>
                    <a:pt x="222" y="374"/>
                  </a:lnTo>
                  <a:lnTo>
                    <a:pt x="274" y="374"/>
                  </a:lnTo>
                  <a:lnTo>
                    <a:pt x="294" y="369"/>
                  </a:lnTo>
                  <a:lnTo>
                    <a:pt x="320" y="356"/>
                  </a:lnTo>
                  <a:lnTo>
                    <a:pt x="328" y="319"/>
                  </a:lnTo>
                  <a:lnTo>
                    <a:pt x="333" y="273"/>
                  </a:lnTo>
                  <a:lnTo>
                    <a:pt x="335" y="127"/>
                  </a:lnTo>
                  <a:lnTo>
                    <a:pt x="340" y="77"/>
                  </a:lnTo>
                  <a:lnTo>
                    <a:pt x="343" y="25"/>
                  </a:lnTo>
                  <a:lnTo>
                    <a:pt x="346" y="12"/>
                  </a:lnTo>
                  <a:lnTo>
                    <a:pt x="34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9011" name="Freeform 17"/>
            <p:cNvSpPr>
              <a:spLocks/>
            </p:cNvSpPr>
            <p:nvPr/>
          </p:nvSpPr>
          <p:spPr bwMode="auto">
            <a:xfrm>
              <a:off x="5350" y="2023"/>
              <a:ext cx="30" cy="1"/>
            </a:xfrm>
            <a:custGeom>
              <a:avLst/>
              <a:gdLst>
                <a:gd name="T0" fmla="*/ 6 w 147"/>
                <a:gd name="T1" fmla="*/ 0 h 1"/>
                <a:gd name="T2" fmla="*/ 4 w 147"/>
                <a:gd name="T3" fmla="*/ 0 h 1"/>
                <a:gd name="T4" fmla="*/ 0 w 147"/>
                <a:gd name="T5" fmla="*/ 0 h 1"/>
                <a:gd name="T6" fmla="*/ 0 60000 65536"/>
                <a:gd name="T7" fmla="*/ 0 60000 65536"/>
                <a:gd name="T8" fmla="*/ 0 60000 65536"/>
              </a:gdLst>
              <a:ahLst/>
              <a:cxnLst>
                <a:cxn ang="T6">
                  <a:pos x="T0" y="T1"/>
                </a:cxn>
                <a:cxn ang="T7">
                  <a:pos x="T2" y="T3"/>
                </a:cxn>
                <a:cxn ang="T8">
                  <a:pos x="T4" y="T5"/>
                </a:cxn>
              </a:cxnLst>
              <a:rect l="0" t="0" r="r" b="b"/>
              <a:pathLst>
                <a:path w="147" h="1">
                  <a:moveTo>
                    <a:pt x="147" y="0"/>
                  </a:moveTo>
                  <a:lnTo>
                    <a:pt x="110"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9012" name="Freeform 18"/>
            <p:cNvSpPr>
              <a:spLocks/>
            </p:cNvSpPr>
            <p:nvPr/>
          </p:nvSpPr>
          <p:spPr bwMode="auto">
            <a:xfrm>
              <a:off x="5252" y="2005"/>
              <a:ext cx="28" cy="9"/>
            </a:xfrm>
            <a:custGeom>
              <a:avLst/>
              <a:gdLst>
                <a:gd name="T0" fmla="*/ 6 w 139"/>
                <a:gd name="T1" fmla="*/ 2 h 46"/>
                <a:gd name="T2" fmla="*/ 4 w 139"/>
                <a:gd name="T3" fmla="*/ 2 h 46"/>
                <a:gd name="T4" fmla="*/ 4 w 139"/>
                <a:gd name="T5" fmla="*/ 1 h 46"/>
                <a:gd name="T6" fmla="*/ 3 w 139"/>
                <a:gd name="T7" fmla="*/ 1 h 46"/>
                <a:gd name="T8" fmla="*/ 2 w 139"/>
                <a:gd name="T9" fmla="*/ 1 h 46"/>
                <a:gd name="T10" fmla="*/ 1 w 139"/>
                <a:gd name="T11" fmla="*/ 1 h 46"/>
                <a:gd name="T12" fmla="*/ 1 w 139"/>
                <a:gd name="T13" fmla="*/ 1 h 46"/>
                <a:gd name="T14" fmla="*/ 1 w 139"/>
                <a:gd name="T15" fmla="*/ 0 h 46"/>
                <a:gd name="T16" fmla="*/ 1 w 139"/>
                <a:gd name="T17" fmla="*/ 0 h 46"/>
                <a:gd name="T18" fmla="*/ 1 w 139"/>
                <a:gd name="T19" fmla="*/ 0 h 46"/>
                <a:gd name="T20" fmla="*/ 0 w 139"/>
                <a:gd name="T21" fmla="*/ 0 h 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46">
                  <a:moveTo>
                    <a:pt x="139" y="46"/>
                  </a:moveTo>
                  <a:lnTo>
                    <a:pt x="98" y="42"/>
                  </a:lnTo>
                  <a:lnTo>
                    <a:pt x="88" y="38"/>
                  </a:lnTo>
                  <a:lnTo>
                    <a:pt x="68" y="32"/>
                  </a:lnTo>
                  <a:lnTo>
                    <a:pt x="59" y="24"/>
                  </a:lnTo>
                  <a:lnTo>
                    <a:pt x="36" y="21"/>
                  </a:lnTo>
                  <a:lnTo>
                    <a:pt x="30" y="14"/>
                  </a:lnTo>
                  <a:lnTo>
                    <a:pt x="26" y="12"/>
                  </a:lnTo>
                  <a:lnTo>
                    <a:pt x="24" y="10"/>
                  </a:lnTo>
                  <a:lnTo>
                    <a:pt x="19" y="3"/>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9013" name="Freeform 19"/>
            <p:cNvSpPr>
              <a:spLocks/>
            </p:cNvSpPr>
            <p:nvPr/>
          </p:nvSpPr>
          <p:spPr bwMode="auto">
            <a:xfrm>
              <a:off x="5246" y="1730"/>
              <a:ext cx="12" cy="99"/>
            </a:xfrm>
            <a:custGeom>
              <a:avLst/>
              <a:gdLst>
                <a:gd name="T0" fmla="*/ 0 w 63"/>
                <a:gd name="T1" fmla="*/ 20 h 494"/>
                <a:gd name="T2" fmla="*/ 0 w 63"/>
                <a:gd name="T3" fmla="*/ 19 h 494"/>
                <a:gd name="T4" fmla="*/ 0 w 63"/>
                <a:gd name="T5" fmla="*/ 19 h 494"/>
                <a:gd name="T6" fmla="*/ 1 w 63"/>
                <a:gd name="T7" fmla="*/ 16 h 494"/>
                <a:gd name="T8" fmla="*/ 0 w 63"/>
                <a:gd name="T9" fmla="*/ 15 h 494"/>
                <a:gd name="T10" fmla="*/ 0 w 63"/>
                <a:gd name="T11" fmla="*/ 12 h 494"/>
                <a:gd name="T12" fmla="*/ 1 w 63"/>
                <a:gd name="T13" fmla="*/ 12 h 494"/>
                <a:gd name="T14" fmla="*/ 1 w 63"/>
                <a:gd name="T15" fmla="*/ 12 h 494"/>
                <a:gd name="T16" fmla="*/ 1 w 63"/>
                <a:gd name="T17" fmla="*/ 11 h 494"/>
                <a:gd name="T18" fmla="*/ 1 w 63"/>
                <a:gd name="T19" fmla="*/ 10 h 494"/>
                <a:gd name="T20" fmla="*/ 1 w 63"/>
                <a:gd name="T21" fmla="*/ 9 h 494"/>
                <a:gd name="T22" fmla="*/ 1 w 63"/>
                <a:gd name="T23" fmla="*/ 7 h 494"/>
                <a:gd name="T24" fmla="*/ 2 w 63"/>
                <a:gd name="T25" fmla="*/ 7 h 494"/>
                <a:gd name="T26" fmla="*/ 2 w 63"/>
                <a:gd name="T27" fmla="*/ 5 h 494"/>
                <a:gd name="T28" fmla="*/ 2 w 63"/>
                <a:gd name="T29" fmla="*/ 4 h 494"/>
                <a:gd name="T30" fmla="*/ 2 w 63"/>
                <a:gd name="T31" fmla="*/ 3 h 494"/>
                <a:gd name="T32" fmla="*/ 2 w 63"/>
                <a:gd name="T33" fmla="*/ 2 h 494"/>
                <a:gd name="T34" fmla="*/ 2 w 63"/>
                <a:gd name="T35" fmla="*/ 0 h 4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3" h="494">
                  <a:moveTo>
                    <a:pt x="0" y="494"/>
                  </a:moveTo>
                  <a:lnTo>
                    <a:pt x="5" y="481"/>
                  </a:lnTo>
                  <a:lnTo>
                    <a:pt x="13" y="466"/>
                  </a:lnTo>
                  <a:lnTo>
                    <a:pt x="16" y="396"/>
                  </a:lnTo>
                  <a:lnTo>
                    <a:pt x="10" y="364"/>
                  </a:lnTo>
                  <a:lnTo>
                    <a:pt x="10" y="311"/>
                  </a:lnTo>
                  <a:lnTo>
                    <a:pt x="16" y="297"/>
                  </a:lnTo>
                  <a:lnTo>
                    <a:pt x="18" y="290"/>
                  </a:lnTo>
                  <a:lnTo>
                    <a:pt x="23" y="278"/>
                  </a:lnTo>
                  <a:lnTo>
                    <a:pt x="26" y="239"/>
                  </a:lnTo>
                  <a:lnTo>
                    <a:pt x="32" y="219"/>
                  </a:lnTo>
                  <a:lnTo>
                    <a:pt x="34" y="182"/>
                  </a:lnTo>
                  <a:lnTo>
                    <a:pt x="40" y="163"/>
                  </a:lnTo>
                  <a:lnTo>
                    <a:pt x="43" y="125"/>
                  </a:lnTo>
                  <a:lnTo>
                    <a:pt x="52" y="109"/>
                  </a:lnTo>
                  <a:lnTo>
                    <a:pt x="57" y="77"/>
                  </a:lnTo>
                  <a:lnTo>
                    <a:pt x="61" y="62"/>
                  </a:lnTo>
                  <a:lnTo>
                    <a:pt x="6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9014" name="Freeform 20"/>
            <p:cNvSpPr>
              <a:spLocks/>
            </p:cNvSpPr>
            <p:nvPr/>
          </p:nvSpPr>
          <p:spPr bwMode="auto">
            <a:xfrm>
              <a:off x="5254" y="1622"/>
              <a:ext cx="7" cy="67"/>
            </a:xfrm>
            <a:custGeom>
              <a:avLst/>
              <a:gdLst>
                <a:gd name="T0" fmla="*/ 0 w 37"/>
                <a:gd name="T1" fmla="*/ 13 h 333"/>
                <a:gd name="T2" fmla="*/ 0 w 37"/>
                <a:gd name="T3" fmla="*/ 12 h 333"/>
                <a:gd name="T4" fmla="*/ 0 w 37"/>
                <a:gd name="T5" fmla="*/ 11 h 333"/>
                <a:gd name="T6" fmla="*/ 0 w 37"/>
                <a:gd name="T7" fmla="*/ 9 h 333"/>
                <a:gd name="T8" fmla="*/ 1 w 37"/>
                <a:gd name="T9" fmla="*/ 8 h 333"/>
                <a:gd name="T10" fmla="*/ 1 w 37"/>
                <a:gd name="T11" fmla="*/ 6 h 333"/>
                <a:gd name="T12" fmla="*/ 1 w 37"/>
                <a:gd name="T13" fmla="*/ 5 h 333"/>
                <a:gd name="T14" fmla="*/ 1 w 37"/>
                <a:gd name="T15" fmla="*/ 3 h 333"/>
                <a:gd name="T16" fmla="*/ 1 w 37"/>
                <a:gd name="T17" fmla="*/ 2 h 333"/>
                <a:gd name="T18" fmla="*/ 1 w 37"/>
                <a:gd name="T19" fmla="*/ 0 h 3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7" h="333">
                  <a:moveTo>
                    <a:pt x="0" y="333"/>
                  </a:moveTo>
                  <a:lnTo>
                    <a:pt x="2" y="301"/>
                  </a:lnTo>
                  <a:lnTo>
                    <a:pt x="4" y="283"/>
                  </a:lnTo>
                  <a:lnTo>
                    <a:pt x="9" y="222"/>
                  </a:lnTo>
                  <a:lnTo>
                    <a:pt x="19" y="195"/>
                  </a:lnTo>
                  <a:lnTo>
                    <a:pt x="23" y="150"/>
                  </a:lnTo>
                  <a:lnTo>
                    <a:pt x="29" y="125"/>
                  </a:lnTo>
                  <a:lnTo>
                    <a:pt x="32" y="72"/>
                  </a:lnTo>
                  <a:lnTo>
                    <a:pt x="35" y="53"/>
                  </a:lnTo>
                  <a:lnTo>
                    <a:pt x="3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9015" name="Freeform 21"/>
            <p:cNvSpPr>
              <a:spLocks/>
            </p:cNvSpPr>
            <p:nvPr/>
          </p:nvSpPr>
          <p:spPr bwMode="auto">
            <a:xfrm>
              <a:off x="5282" y="1599"/>
              <a:ext cx="1" cy="5"/>
            </a:xfrm>
            <a:custGeom>
              <a:avLst/>
              <a:gdLst>
                <a:gd name="T0" fmla="*/ 0 w 1"/>
                <a:gd name="T1" fmla="*/ 0 h 23"/>
                <a:gd name="T2" fmla="*/ 0 w 1"/>
                <a:gd name="T3" fmla="*/ 0 h 23"/>
                <a:gd name="T4" fmla="*/ 0 w 1"/>
                <a:gd name="T5" fmla="*/ 1 h 23"/>
                <a:gd name="T6" fmla="*/ 0 60000 65536"/>
                <a:gd name="T7" fmla="*/ 0 60000 65536"/>
                <a:gd name="T8" fmla="*/ 0 60000 65536"/>
              </a:gdLst>
              <a:ahLst/>
              <a:cxnLst>
                <a:cxn ang="T6">
                  <a:pos x="T0" y="T1"/>
                </a:cxn>
                <a:cxn ang="T7">
                  <a:pos x="T2" y="T3"/>
                </a:cxn>
                <a:cxn ang="T8">
                  <a:pos x="T4" y="T5"/>
                </a:cxn>
              </a:cxnLst>
              <a:rect l="0" t="0" r="r" b="b"/>
              <a:pathLst>
                <a:path w="1" h="23">
                  <a:moveTo>
                    <a:pt x="0" y="0"/>
                  </a:moveTo>
                  <a:lnTo>
                    <a:pt x="0" y="6"/>
                  </a:lnTo>
                  <a:lnTo>
                    <a:pt x="0" y="2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9016" name="Freeform 22"/>
            <p:cNvSpPr>
              <a:spLocks/>
            </p:cNvSpPr>
            <p:nvPr/>
          </p:nvSpPr>
          <p:spPr bwMode="auto">
            <a:xfrm>
              <a:off x="5282" y="1604"/>
              <a:ext cx="28" cy="1"/>
            </a:xfrm>
            <a:custGeom>
              <a:avLst/>
              <a:gdLst>
                <a:gd name="T0" fmla="*/ 0 w 139"/>
                <a:gd name="T1" fmla="*/ 0 h 1"/>
                <a:gd name="T2" fmla="*/ 1 w 139"/>
                <a:gd name="T3" fmla="*/ 0 h 1"/>
                <a:gd name="T4" fmla="*/ 6 w 139"/>
                <a:gd name="T5" fmla="*/ 0 h 1"/>
                <a:gd name="T6" fmla="*/ 0 60000 65536"/>
                <a:gd name="T7" fmla="*/ 0 60000 65536"/>
                <a:gd name="T8" fmla="*/ 0 60000 65536"/>
              </a:gdLst>
              <a:ahLst/>
              <a:cxnLst>
                <a:cxn ang="T6">
                  <a:pos x="T0" y="T1"/>
                </a:cxn>
                <a:cxn ang="T7">
                  <a:pos x="T2" y="T3"/>
                </a:cxn>
                <a:cxn ang="T8">
                  <a:pos x="T4" y="T5"/>
                </a:cxn>
              </a:cxnLst>
              <a:rect l="0" t="0" r="r" b="b"/>
              <a:pathLst>
                <a:path w="139" h="1">
                  <a:moveTo>
                    <a:pt x="0" y="0"/>
                  </a:moveTo>
                  <a:lnTo>
                    <a:pt x="35" y="0"/>
                  </a:lnTo>
                  <a:lnTo>
                    <a:pt x="13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9017" name="Freeform 23"/>
            <p:cNvSpPr>
              <a:spLocks/>
            </p:cNvSpPr>
            <p:nvPr/>
          </p:nvSpPr>
          <p:spPr bwMode="auto">
            <a:xfrm>
              <a:off x="5310" y="1599"/>
              <a:ext cx="1" cy="5"/>
            </a:xfrm>
            <a:custGeom>
              <a:avLst/>
              <a:gdLst>
                <a:gd name="T0" fmla="*/ 0 w 1"/>
                <a:gd name="T1" fmla="*/ 1 h 23"/>
                <a:gd name="T2" fmla="*/ 0 w 1"/>
                <a:gd name="T3" fmla="*/ 1 h 23"/>
                <a:gd name="T4" fmla="*/ 0 w 1"/>
                <a:gd name="T5" fmla="*/ 0 h 23"/>
                <a:gd name="T6" fmla="*/ 0 60000 65536"/>
                <a:gd name="T7" fmla="*/ 0 60000 65536"/>
                <a:gd name="T8" fmla="*/ 0 60000 65536"/>
              </a:gdLst>
              <a:ahLst/>
              <a:cxnLst>
                <a:cxn ang="T6">
                  <a:pos x="T0" y="T1"/>
                </a:cxn>
                <a:cxn ang="T7">
                  <a:pos x="T2" y="T3"/>
                </a:cxn>
                <a:cxn ang="T8">
                  <a:pos x="T4" y="T5"/>
                </a:cxn>
              </a:cxnLst>
              <a:rect l="0" t="0" r="r" b="b"/>
              <a:pathLst>
                <a:path w="1" h="23">
                  <a:moveTo>
                    <a:pt x="0" y="23"/>
                  </a:moveTo>
                  <a:lnTo>
                    <a:pt x="0" y="17"/>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9018" name="Freeform 24"/>
            <p:cNvSpPr>
              <a:spLocks/>
            </p:cNvSpPr>
            <p:nvPr/>
          </p:nvSpPr>
          <p:spPr bwMode="auto">
            <a:xfrm>
              <a:off x="5282" y="1599"/>
              <a:ext cx="28" cy="1"/>
            </a:xfrm>
            <a:custGeom>
              <a:avLst/>
              <a:gdLst>
                <a:gd name="T0" fmla="*/ 6 w 139"/>
                <a:gd name="T1" fmla="*/ 0 h 1"/>
                <a:gd name="T2" fmla="*/ 4 w 139"/>
                <a:gd name="T3" fmla="*/ 0 h 1"/>
                <a:gd name="T4" fmla="*/ 0 w 139"/>
                <a:gd name="T5" fmla="*/ 0 h 1"/>
                <a:gd name="T6" fmla="*/ 0 60000 65536"/>
                <a:gd name="T7" fmla="*/ 0 60000 65536"/>
                <a:gd name="T8" fmla="*/ 0 60000 65536"/>
              </a:gdLst>
              <a:ahLst/>
              <a:cxnLst>
                <a:cxn ang="T6">
                  <a:pos x="T0" y="T1"/>
                </a:cxn>
                <a:cxn ang="T7">
                  <a:pos x="T2" y="T3"/>
                </a:cxn>
                <a:cxn ang="T8">
                  <a:pos x="T4" y="T5"/>
                </a:cxn>
              </a:cxnLst>
              <a:rect l="0" t="0" r="r" b="b"/>
              <a:pathLst>
                <a:path w="139" h="1">
                  <a:moveTo>
                    <a:pt x="139" y="0"/>
                  </a:moveTo>
                  <a:lnTo>
                    <a:pt x="104"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9019" name="Freeform 25"/>
            <p:cNvSpPr>
              <a:spLocks/>
            </p:cNvSpPr>
            <p:nvPr/>
          </p:nvSpPr>
          <p:spPr bwMode="auto">
            <a:xfrm>
              <a:off x="5282" y="1611"/>
              <a:ext cx="4" cy="30"/>
            </a:xfrm>
            <a:custGeom>
              <a:avLst/>
              <a:gdLst>
                <a:gd name="T0" fmla="*/ 0 w 23"/>
                <a:gd name="T1" fmla="*/ 0 h 149"/>
                <a:gd name="T2" fmla="*/ 0 w 23"/>
                <a:gd name="T3" fmla="*/ 4 h 149"/>
                <a:gd name="T4" fmla="*/ 0 w 23"/>
                <a:gd name="T5" fmla="*/ 6 h 149"/>
                <a:gd name="T6" fmla="*/ 1 w 23"/>
                <a:gd name="T7" fmla="*/ 6 h 1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149">
                  <a:moveTo>
                    <a:pt x="0" y="0"/>
                  </a:moveTo>
                  <a:lnTo>
                    <a:pt x="1" y="107"/>
                  </a:lnTo>
                  <a:lnTo>
                    <a:pt x="8" y="138"/>
                  </a:lnTo>
                  <a:lnTo>
                    <a:pt x="23" y="14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9020" name="Freeform 26"/>
            <p:cNvSpPr>
              <a:spLocks/>
            </p:cNvSpPr>
            <p:nvPr/>
          </p:nvSpPr>
          <p:spPr bwMode="auto">
            <a:xfrm>
              <a:off x="5286" y="1641"/>
              <a:ext cx="19" cy="1"/>
            </a:xfrm>
            <a:custGeom>
              <a:avLst/>
              <a:gdLst>
                <a:gd name="T0" fmla="*/ 0 w 94"/>
                <a:gd name="T1" fmla="*/ 0 h 1"/>
                <a:gd name="T2" fmla="*/ 1 w 94"/>
                <a:gd name="T3" fmla="*/ 0 h 1"/>
                <a:gd name="T4" fmla="*/ 4 w 94"/>
                <a:gd name="T5" fmla="*/ 0 h 1"/>
                <a:gd name="T6" fmla="*/ 0 60000 65536"/>
                <a:gd name="T7" fmla="*/ 0 60000 65536"/>
                <a:gd name="T8" fmla="*/ 0 60000 65536"/>
              </a:gdLst>
              <a:ahLst/>
              <a:cxnLst>
                <a:cxn ang="T6">
                  <a:pos x="T0" y="T1"/>
                </a:cxn>
                <a:cxn ang="T7">
                  <a:pos x="T2" y="T3"/>
                </a:cxn>
                <a:cxn ang="T8">
                  <a:pos x="T4" y="T5"/>
                </a:cxn>
              </a:cxnLst>
              <a:rect l="0" t="0" r="r" b="b"/>
              <a:pathLst>
                <a:path w="94" h="1">
                  <a:moveTo>
                    <a:pt x="0" y="0"/>
                  </a:moveTo>
                  <a:lnTo>
                    <a:pt x="24" y="0"/>
                  </a:lnTo>
                  <a:lnTo>
                    <a:pt x="9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9021" name="Freeform 27"/>
            <p:cNvSpPr>
              <a:spLocks/>
            </p:cNvSpPr>
            <p:nvPr/>
          </p:nvSpPr>
          <p:spPr bwMode="auto">
            <a:xfrm>
              <a:off x="5305" y="1631"/>
              <a:ext cx="5" cy="10"/>
            </a:xfrm>
            <a:custGeom>
              <a:avLst/>
              <a:gdLst>
                <a:gd name="T0" fmla="*/ 0 w 23"/>
                <a:gd name="T1" fmla="*/ 2 h 46"/>
                <a:gd name="T2" fmla="*/ 0 w 23"/>
                <a:gd name="T3" fmla="*/ 2 h 46"/>
                <a:gd name="T4" fmla="*/ 1 w 23"/>
                <a:gd name="T5" fmla="*/ 1 h 46"/>
                <a:gd name="T6" fmla="*/ 1 w 23"/>
                <a:gd name="T7" fmla="*/ 0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46">
                  <a:moveTo>
                    <a:pt x="0" y="46"/>
                  </a:moveTo>
                  <a:lnTo>
                    <a:pt x="8" y="34"/>
                  </a:lnTo>
                  <a:lnTo>
                    <a:pt x="16" y="22"/>
                  </a:lnTo>
                  <a:lnTo>
                    <a:pt x="2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9022" name="Freeform 28"/>
            <p:cNvSpPr>
              <a:spLocks/>
            </p:cNvSpPr>
            <p:nvPr/>
          </p:nvSpPr>
          <p:spPr bwMode="auto">
            <a:xfrm>
              <a:off x="5310" y="1609"/>
              <a:ext cx="1" cy="22"/>
            </a:xfrm>
            <a:custGeom>
              <a:avLst/>
              <a:gdLst>
                <a:gd name="T0" fmla="*/ 0 w 1"/>
                <a:gd name="T1" fmla="*/ 4 h 113"/>
                <a:gd name="T2" fmla="*/ 0 w 1"/>
                <a:gd name="T3" fmla="*/ 3 h 113"/>
                <a:gd name="T4" fmla="*/ 0 w 1"/>
                <a:gd name="T5" fmla="*/ 0 h 113"/>
                <a:gd name="T6" fmla="*/ 0 60000 65536"/>
                <a:gd name="T7" fmla="*/ 0 60000 65536"/>
                <a:gd name="T8" fmla="*/ 0 60000 65536"/>
              </a:gdLst>
              <a:ahLst/>
              <a:cxnLst>
                <a:cxn ang="T6">
                  <a:pos x="T0" y="T1"/>
                </a:cxn>
                <a:cxn ang="T7">
                  <a:pos x="T2" y="T3"/>
                </a:cxn>
                <a:cxn ang="T8">
                  <a:pos x="T4" y="T5"/>
                </a:cxn>
              </a:cxnLst>
              <a:rect l="0" t="0" r="r" b="b"/>
              <a:pathLst>
                <a:path w="1" h="113">
                  <a:moveTo>
                    <a:pt x="0" y="113"/>
                  </a:moveTo>
                  <a:lnTo>
                    <a:pt x="0" y="85"/>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9023" name="Freeform 29"/>
            <p:cNvSpPr>
              <a:spLocks/>
            </p:cNvSpPr>
            <p:nvPr/>
          </p:nvSpPr>
          <p:spPr bwMode="auto">
            <a:xfrm>
              <a:off x="5280" y="1608"/>
              <a:ext cx="30" cy="1"/>
            </a:xfrm>
            <a:custGeom>
              <a:avLst/>
              <a:gdLst>
                <a:gd name="T0" fmla="*/ 6 w 147"/>
                <a:gd name="T1" fmla="*/ 0 h 1"/>
                <a:gd name="T2" fmla="*/ 4 w 147"/>
                <a:gd name="T3" fmla="*/ 0 h 1"/>
                <a:gd name="T4" fmla="*/ 0 w 147"/>
                <a:gd name="T5" fmla="*/ 0 h 1"/>
                <a:gd name="T6" fmla="*/ 0 60000 65536"/>
                <a:gd name="T7" fmla="*/ 0 60000 65536"/>
                <a:gd name="T8" fmla="*/ 0 60000 65536"/>
              </a:gdLst>
              <a:ahLst/>
              <a:cxnLst>
                <a:cxn ang="T6">
                  <a:pos x="T0" y="T1"/>
                </a:cxn>
                <a:cxn ang="T7">
                  <a:pos x="T2" y="T3"/>
                </a:cxn>
                <a:cxn ang="T8">
                  <a:pos x="T4" y="T5"/>
                </a:cxn>
              </a:cxnLst>
              <a:rect l="0" t="0" r="r" b="b"/>
              <a:pathLst>
                <a:path w="147" h="1">
                  <a:moveTo>
                    <a:pt x="147" y="0"/>
                  </a:moveTo>
                  <a:lnTo>
                    <a:pt x="110"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9024" name="Freeform 30"/>
            <p:cNvSpPr>
              <a:spLocks/>
            </p:cNvSpPr>
            <p:nvPr/>
          </p:nvSpPr>
          <p:spPr bwMode="auto">
            <a:xfrm>
              <a:off x="5388" y="1608"/>
              <a:ext cx="16" cy="67"/>
            </a:xfrm>
            <a:custGeom>
              <a:avLst/>
              <a:gdLst>
                <a:gd name="T0" fmla="*/ 0 w 84"/>
                <a:gd name="T1" fmla="*/ 0 h 332"/>
                <a:gd name="T2" fmla="*/ 0 w 84"/>
                <a:gd name="T3" fmla="*/ 1 h 332"/>
                <a:gd name="T4" fmla="*/ 1 w 84"/>
                <a:gd name="T5" fmla="*/ 1 h 332"/>
                <a:gd name="T6" fmla="*/ 1 w 84"/>
                <a:gd name="T7" fmla="*/ 1 h 332"/>
                <a:gd name="T8" fmla="*/ 1 w 84"/>
                <a:gd name="T9" fmla="*/ 2 h 332"/>
                <a:gd name="T10" fmla="*/ 1 w 84"/>
                <a:gd name="T11" fmla="*/ 4 h 332"/>
                <a:gd name="T12" fmla="*/ 1 w 84"/>
                <a:gd name="T13" fmla="*/ 4 h 332"/>
                <a:gd name="T14" fmla="*/ 1 w 84"/>
                <a:gd name="T15" fmla="*/ 5 h 332"/>
                <a:gd name="T16" fmla="*/ 2 w 84"/>
                <a:gd name="T17" fmla="*/ 5 h 332"/>
                <a:gd name="T18" fmla="*/ 2 w 84"/>
                <a:gd name="T19" fmla="*/ 6 h 332"/>
                <a:gd name="T20" fmla="*/ 2 w 84"/>
                <a:gd name="T21" fmla="*/ 7 h 332"/>
                <a:gd name="T22" fmla="*/ 2 w 84"/>
                <a:gd name="T23" fmla="*/ 7 h 332"/>
                <a:gd name="T24" fmla="*/ 2 w 84"/>
                <a:gd name="T25" fmla="*/ 8 h 332"/>
                <a:gd name="T26" fmla="*/ 3 w 84"/>
                <a:gd name="T27" fmla="*/ 10 h 332"/>
                <a:gd name="T28" fmla="*/ 3 w 84"/>
                <a:gd name="T29" fmla="*/ 10 h 332"/>
                <a:gd name="T30" fmla="*/ 3 w 84"/>
                <a:gd name="T31" fmla="*/ 14 h 3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4" h="332">
                  <a:moveTo>
                    <a:pt x="0" y="0"/>
                  </a:moveTo>
                  <a:lnTo>
                    <a:pt x="5" y="15"/>
                  </a:lnTo>
                  <a:lnTo>
                    <a:pt x="15" y="24"/>
                  </a:lnTo>
                  <a:lnTo>
                    <a:pt x="22" y="34"/>
                  </a:lnTo>
                  <a:lnTo>
                    <a:pt x="31" y="52"/>
                  </a:lnTo>
                  <a:lnTo>
                    <a:pt x="32" y="87"/>
                  </a:lnTo>
                  <a:lnTo>
                    <a:pt x="36" y="104"/>
                  </a:lnTo>
                  <a:lnTo>
                    <a:pt x="39" y="115"/>
                  </a:lnTo>
                  <a:lnTo>
                    <a:pt x="45" y="126"/>
                  </a:lnTo>
                  <a:lnTo>
                    <a:pt x="52" y="142"/>
                  </a:lnTo>
                  <a:lnTo>
                    <a:pt x="54" y="168"/>
                  </a:lnTo>
                  <a:lnTo>
                    <a:pt x="61" y="185"/>
                  </a:lnTo>
                  <a:lnTo>
                    <a:pt x="68" y="201"/>
                  </a:lnTo>
                  <a:lnTo>
                    <a:pt x="71" y="236"/>
                  </a:lnTo>
                  <a:lnTo>
                    <a:pt x="77" y="254"/>
                  </a:lnTo>
                  <a:lnTo>
                    <a:pt x="84" y="33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68966" name="Rectangle 31"/>
          <p:cNvSpPr>
            <a:spLocks noChangeArrowheads="1"/>
          </p:cNvSpPr>
          <p:nvPr/>
        </p:nvSpPr>
        <p:spPr bwMode="auto">
          <a:xfrm>
            <a:off x="3481388" y="4267200"/>
            <a:ext cx="1524000" cy="1981200"/>
          </a:xfrm>
          <a:prstGeom prst="rect">
            <a:avLst/>
          </a:prstGeom>
          <a:solidFill>
            <a:schemeClr val="bg2"/>
          </a:solidFill>
          <a:ln w="9525">
            <a:miter lim="800000"/>
            <a:headEnd/>
            <a:tailEnd/>
          </a:ln>
          <a:effectLst/>
          <a:scene3d>
            <a:camera prst="legacyPerspectiveTopRight"/>
            <a:lightRig rig="legacyFlat3" dir="b"/>
          </a:scene3d>
          <a:sp3d extrusionH="121893000" prstMaterial="legacyMatte">
            <a:bevelT w="13500" h="13500" prst="angle"/>
            <a:bevelB w="13500" h="13500" prst="angle"/>
            <a:extrusionClr>
              <a:schemeClr val="bg2"/>
            </a:extrusionClr>
            <a:contourClr>
              <a:schemeClr val="bg2"/>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nvGrpSpPr>
          <p:cNvPr id="168967" name="Group 32"/>
          <p:cNvGrpSpPr>
            <a:grpSpLocks/>
          </p:cNvGrpSpPr>
          <p:nvPr/>
        </p:nvGrpSpPr>
        <p:grpSpPr bwMode="auto">
          <a:xfrm>
            <a:off x="7367588" y="4267200"/>
            <a:ext cx="404812" cy="1066800"/>
            <a:chOff x="5260" y="3120"/>
            <a:chExt cx="341" cy="1056"/>
          </a:xfrm>
        </p:grpSpPr>
        <p:sp>
          <p:nvSpPr>
            <p:cNvPr id="168995" name="Text Box 33"/>
            <p:cNvSpPr txBox="1">
              <a:spLocks noChangeArrowheads="1"/>
            </p:cNvSpPr>
            <p:nvPr/>
          </p:nvSpPr>
          <p:spPr bwMode="auto">
            <a:xfrm>
              <a:off x="5260" y="3120"/>
              <a:ext cx="155" cy="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8996" name="Rectangle 34"/>
            <p:cNvSpPr>
              <a:spLocks noChangeArrowheads="1"/>
            </p:cNvSpPr>
            <p:nvPr/>
          </p:nvSpPr>
          <p:spPr bwMode="auto">
            <a:xfrm>
              <a:off x="5437" y="3552"/>
              <a:ext cx="48" cy="624"/>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68997" name="Picture 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1" y="3354"/>
              <a:ext cx="258"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98" name="Text Box 36"/>
            <p:cNvSpPr txBox="1">
              <a:spLocks noChangeArrowheads="1"/>
            </p:cNvSpPr>
            <p:nvPr/>
          </p:nvSpPr>
          <p:spPr bwMode="auto">
            <a:xfrm>
              <a:off x="5343" y="3340"/>
              <a:ext cx="258" cy="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b="1"/>
                <a:t>7</a:t>
              </a:r>
            </a:p>
          </p:txBody>
        </p:sp>
      </p:grpSp>
      <p:sp>
        <p:nvSpPr>
          <p:cNvPr id="168968" name="Line 37"/>
          <p:cNvSpPr>
            <a:spLocks noChangeShapeType="1"/>
          </p:cNvSpPr>
          <p:nvPr/>
        </p:nvSpPr>
        <p:spPr bwMode="auto">
          <a:xfrm>
            <a:off x="1905000" y="4724400"/>
            <a:ext cx="5486400" cy="0"/>
          </a:xfrm>
          <a:prstGeom prst="line">
            <a:avLst/>
          </a:prstGeom>
          <a:noFill/>
          <a:ln w="41275" cap="rnd">
            <a:solidFill>
              <a:schemeClr val="accent2"/>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969" name="Text Box 38"/>
          <p:cNvSpPr txBox="1">
            <a:spLocks noChangeArrowheads="1"/>
          </p:cNvSpPr>
          <p:nvPr/>
        </p:nvSpPr>
        <p:spPr bwMode="auto">
          <a:xfrm>
            <a:off x="1981200" y="4006850"/>
            <a:ext cx="1295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b="1">
                <a:solidFill>
                  <a:schemeClr val="accent2"/>
                </a:solidFill>
              </a:rPr>
              <a:t>225</a:t>
            </a:r>
            <a:r>
              <a:rPr lang="en-US" altLang="en-US" sz="1800" b="1">
                <a:solidFill>
                  <a:schemeClr val="accent2"/>
                </a:solidFill>
                <a:cs typeface="Arial" panose="020B0604020202020204" pitchFamily="34" charset="0"/>
              </a:rPr>
              <a:t>° </a:t>
            </a:r>
            <a:r>
              <a:rPr lang="en-US" altLang="en-US" sz="1800" b="1">
                <a:solidFill>
                  <a:schemeClr val="accent2"/>
                </a:solidFill>
              </a:rPr>
              <a:t>Azimuth</a:t>
            </a:r>
          </a:p>
        </p:txBody>
      </p:sp>
      <p:sp>
        <p:nvSpPr>
          <p:cNvPr id="168970" name="Text Box 39"/>
          <p:cNvSpPr txBox="1">
            <a:spLocks noChangeArrowheads="1"/>
          </p:cNvSpPr>
          <p:nvPr/>
        </p:nvSpPr>
        <p:spPr bwMode="auto">
          <a:xfrm>
            <a:off x="3498850" y="5149850"/>
            <a:ext cx="1250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FF0000"/>
                </a:solidFill>
              </a:rPr>
              <a:t>10 meters</a:t>
            </a:r>
          </a:p>
          <a:p>
            <a:pPr algn="ctr" eaLnBrk="1" hangingPunct="1">
              <a:spcBef>
                <a:spcPct val="0"/>
              </a:spcBef>
              <a:buFontTx/>
              <a:buNone/>
            </a:pPr>
            <a:r>
              <a:rPr lang="en-US" altLang="en-US" sz="1800" b="1">
                <a:solidFill>
                  <a:srgbClr val="FF0000"/>
                </a:solidFill>
              </a:rPr>
              <a:t>high</a:t>
            </a:r>
          </a:p>
        </p:txBody>
      </p:sp>
      <p:sp>
        <p:nvSpPr>
          <p:cNvPr id="168971" name="Text Box 40"/>
          <p:cNvSpPr txBox="1">
            <a:spLocks noChangeArrowheads="1"/>
          </p:cNvSpPr>
          <p:nvPr/>
        </p:nvSpPr>
        <p:spPr bwMode="auto">
          <a:xfrm rot="-1701259">
            <a:off x="4394200" y="3505200"/>
            <a:ext cx="1377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FF0000"/>
                </a:solidFill>
              </a:rPr>
              <a:t>150 meters</a:t>
            </a:r>
          </a:p>
          <a:p>
            <a:pPr algn="ctr" eaLnBrk="1" hangingPunct="1">
              <a:spcBef>
                <a:spcPct val="0"/>
              </a:spcBef>
              <a:buFontTx/>
              <a:buNone/>
            </a:pPr>
            <a:r>
              <a:rPr lang="en-US" altLang="en-US" sz="1800" b="1">
                <a:solidFill>
                  <a:srgbClr val="FF0000"/>
                </a:solidFill>
              </a:rPr>
              <a:t>long</a:t>
            </a:r>
          </a:p>
        </p:txBody>
      </p:sp>
      <p:sp>
        <p:nvSpPr>
          <p:cNvPr id="199728" name="Rectangle 48"/>
          <p:cNvSpPr>
            <a:spLocks noChangeArrowheads="1"/>
          </p:cNvSpPr>
          <p:nvPr/>
        </p:nvSpPr>
        <p:spPr bwMode="auto">
          <a:xfrm>
            <a:off x="6400800" y="4953000"/>
            <a:ext cx="6572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225°</a:t>
            </a:r>
          </a:p>
        </p:txBody>
      </p:sp>
      <p:sp>
        <p:nvSpPr>
          <p:cNvPr id="199729" name="Rectangle 49"/>
          <p:cNvSpPr>
            <a:spLocks noChangeArrowheads="1"/>
          </p:cNvSpPr>
          <p:nvPr/>
        </p:nvSpPr>
        <p:spPr bwMode="auto">
          <a:xfrm>
            <a:off x="2819400" y="6338888"/>
            <a:ext cx="27019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225°   25 MORE PACES</a:t>
            </a:r>
          </a:p>
        </p:txBody>
      </p:sp>
      <p:sp>
        <p:nvSpPr>
          <p:cNvPr id="199730" name="Rectangle 50"/>
          <p:cNvSpPr>
            <a:spLocks noChangeArrowheads="1"/>
          </p:cNvSpPr>
          <p:nvPr/>
        </p:nvSpPr>
        <p:spPr bwMode="auto">
          <a:xfrm>
            <a:off x="6096000" y="5653088"/>
            <a:ext cx="12890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t>135°</a:t>
            </a:r>
          </a:p>
          <a:p>
            <a:pPr algn="ctr" eaLnBrk="1" hangingPunct="1">
              <a:spcBef>
                <a:spcPct val="0"/>
              </a:spcBef>
              <a:buFontTx/>
              <a:buNone/>
            </a:pPr>
            <a:r>
              <a:rPr lang="en-US" altLang="en-US" sz="1800" b="1"/>
              <a:t>10 PACES</a:t>
            </a:r>
          </a:p>
        </p:txBody>
      </p:sp>
      <p:sp>
        <p:nvSpPr>
          <p:cNvPr id="168975" name="Rectangle 51"/>
          <p:cNvSpPr>
            <a:spLocks noChangeArrowheads="1"/>
          </p:cNvSpPr>
          <p:nvPr/>
        </p:nvSpPr>
        <p:spPr bwMode="auto">
          <a:xfrm>
            <a:off x="533400" y="5638800"/>
            <a:ext cx="12890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t>315°</a:t>
            </a:r>
          </a:p>
          <a:p>
            <a:pPr algn="ctr" eaLnBrk="1" hangingPunct="1">
              <a:spcBef>
                <a:spcPct val="0"/>
              </a:spcBef>
              <a:buFontTx/>
              <a:buNone/>
            </a:pPr>
            <a:r>
              <a:rPr lang="en-US" altLang="en-US" sz="1800" b="1"/>
              <a:t>10 PACES</a:t>
            </a:r>
          </a:p>
        </p:txBody>
      </p:sp>
      <p:sp>
        <p:nvSpPr>
          <p:cNvPr id="168976" name="Line 43"/>
          <p:cNvSpPr>
            <a:spLocks noChangeShapeType="1"/>
          </p:cNvSpPr>
          <p:nvPr/>
        </p:nvSpPr>
        <p:spPr bwMode="auto">
          <a:xfrm>
            <a:off x="1828800" y="5334000"/>
            <a:ext cx="0" cy="990600"/>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9724" name="Line 44"/>
          <p:cNvSpPr>
            <a:spLocks noChangeShapeType="1"/>
          </p:cNvSpPr>
          <p:nvPr/>
        </p:nvSpPr>
        <p:spPr bwMode="auto">
          <a:xfrm>
            <a:off x="1828800" y="6324600"/>
            <a:ext cx="4267200" cy="0"/>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9725" name="Line 45"/>
          <p:cNvSpPr>
            <a:spLocks noChangeShapeType="1"/>
          </p:cNvSpPr>
          <p:nvPr/>
        </p:nvSpPr>
        <p:spPr bwMode="auto">
          <a:xfrm>
            <a:off x="6096000" y="5334000"/>
            <a:ext cx="0" cy="990600"/>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9726" name="Line 46"/>
          <p:cNvSpPr>
            <a:spLocks noChangeShapeType="1"/>
          </p:cNvSpPr>
          <p:nvPr/>
        </p:nvSpPr>
        <p:spPr bwMode="auto">
          <a:xfrm>
            <a:off x="6096000" y="5334000"/>
            <a:ext cx="1219200" cy="0"/>
          </a:xfrm>
          <a:prstGeom prst="line">
            <a:avLst/>
          </a:prstGeom>
          <a:noFill/>
          <a:ln w="38100">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980" name="Text Box 57"/>
          <p:cNvSpPr txBox="1">
            <a:spLocks noChangeArrowheads="1"/>
          </p:cNvSpPr>
          <p:nvPr/>
        </p:nvSpPr>
        <p:spPr bwMode="auto">
          <a:xfrm>
            <a:off x="0" y="3702050"/>
            <a:ext cx="2533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800000"/>
                </a:solidFill>
              </a:rPr>
              <a:t>THAT’S 400 METERS </a:t>
            </a:r>
          </a:p>
          <a:p>
            <a:pPr algn="ctr" eaLnBrk="1" hangingPunct="1">
              <a:spcBef>
                <a:spcPct val="0"/>
              </a:spcBef>
              <a:buFontTx/>
              <a:buNone/>
            </a:pPr>
            <a:r>
              <a:rPr lang="en-US" altLang="en-US" sz="1800" b="1">
                <a:solidFill>
                  <a:srgbClr val="800000"/>
                </a:solidFill>
              </a:rPr>
              <a:t>AND 20 PACES.</a:t>
            </a:r>
          </a:p>
        </p:txBody>
      </p:sp>
      <p:sp>
        <p:nvSpPr>
          <p:cNvPr id="199740" name="Text Box 60"/>
          <p:cNvSpPr txBox="1">
            <a:spLocks noChangeArrowheads="1"/>
          </p:cNvSpPr>
          <p:nvPr/>
        </p:nvSpPr>
        <p:spPr bwMode="auto">
          <a:xfrm>
            <a:off x="6534150" y="3657600"/>
            <a:ext cx="2533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800000"/>
                </a:solidFill>
              </a:rPr>
              <a:t>THAT’S 400 METERS </a:t>
            </a:r>
          </a:p>
          <a:p>
            <a:pPr algn="ctr" eaLnBrk="1" hangingPunct="1">
              <a:spcBef>
                <a:spcPct val="0"/>
              </a:spcBef>
              <a:buFontTx/>
              <a:buNone/>
            </a:pPr>
            <a:r>
              <a:rPr lang="en-US" altLang="en-US" sz="1800" b="1">
                <a:solidFill>
                  <a:srgbClr val="800000"/>
                </a:solidFill>
              </a:rPr>
              <a:t>AND 45 PACES.</a:t>
            </a:r>
          </a:p>
        </p:txBody>
      </p:sp>
      <p:sp>
        <p:nvSpPr>
          <p:cNvPr id="168982" name="Rectangle 64"/>
          <p:cNvSpPr>
            <a:spLocks noChangeArrowheads="1"/>
          </p:cNvSpPr>
          <p:nvPr/>
        </p:nvSpPr>
        <p:spPr bwMode="auto">
          <a:xfrm>
            <a:off x="1828800" y="5105400"/>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003366"/>
                </a:solidFill>
              </a:rPr>
              <a:t>A</a:t>
            </a:r>
          </a:p>
        </p:txBody>
      </p:sp>
      <p:sp>
        <p:nvSpPr>
          <p:cNvPr id="168983" name="Rectangle 65"/>
          <p:cNvSpPr>
            <a:spLocks noChangeArrowheads="1"/>
          </p:cNvSpPr>
          <p:nvPr/>
        </p:nvSpPr>
        <p:spPr bwMode="auto">
          <a:xfrm>
            <a:off x="1828800" y="5943600"/>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A50021"/>
                </a:solidFill>
              </a:rPr>
              <a:t>B</a:t>
            </a:r>
          </a:p>
        </p:txBody>
      </p:sp>
      <p:sp>
        <p:nvSpPr>
          <p:cNvPr id="199746" name="Rectangle 66"/>
          <p:cNvSpPr>
            <a:spLocks noChangeArrowheads="1"/>
          </p:cNvSpPr>
          <p:nvPr/>
        </p:nvSpPr>
        <p:spPr bwMode="auto">
          <a:xfrm>
            <a:off x="5715000" y="5943600"/>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008000"/>
                </a:solidFill>
              </a:rPr>
              <a:t>C</a:t>
            </a:r>
          </a:p>
        </p:txBody>
      </p:sp>
      <p:sp>
        <p:nvSpPr>
          <p:cNvPr id="199747" name="Rectangle 67"/>
          <p:cNvSpPr>
            <a:spLocks noChangeArrowheads="1"/>
          </p:cNvSpPr>
          <p:nvPr/>
        </p:nvSpPr>
        <p:spPr bwMode="auto">
          <a:xfrm>
            <a:off x="5746750" y="5029200"/>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D</a:t>
            </a:r>
          </a:p>
        </p:txBody>
      </p:sp>
      <p:grpSp>
        <p:nvGrpSpPr>
          <p:cNvPr id="199751" name="Group 71"/>
          <p:cNvGrpSpPr>
            <a:grpSpLocks/>
          </p:cNvGrpSpPr>
          <p:nvPr/>
        </p:nvGrpSpPr>
        <p:grpSpPr bwMode="auto">
          <a:xfrm>
            <a:off x="457200" y="5562600"/>
            <a:ext cx="8534400" cy="838200"/>
            <a:chOff x="288" y="3504"/>
            <a:chExt cx="5376" cy="528"/>
          </a:xfrm>
        </p:grpSpPr>
        <p:grpSp>
          <p:nvGrpSpPr>
            <p:cNvPr id="168987" name="Group 70"/>
            <p:cNvGrpSpPr>
              <a:grpSpLocks/>
            </p:cNvGrpSpPr>
            <p:nvPr/>
          </p:nvGrpSpPr>
          <p:grpSpPr bwMode="auto">
            <a:xfrm>
              <a:off x="288" y="3504"/>
              <a:ext cx="5376" cy="528"/>
              <a:chOff x="288" y="3504"/>
              <a:chExt cx="5376" cy="528"/>
            </a:xfrm>
          </p:grpSpPr>
          <p:grpSp>
            <p:nvGrpSpPr>
              <p:cNvPr id="168989" name="Group 63"/>
              <p:cNvGrpSpPr>
                <a:grpSpLocks/>
              </p:cNvGrpSpPr>
              <p:nvPr/>
            </p:nvGrpSpPr>
            <p:grpSpPr bwMode="auto">
              <a:xfrm>
                <a:off x="288" y="3504"/>
                <a:ext cx="5376" cy="528"/>
                <a:chOff x="288" y="3504"/>
                <a:chExt cx="5376" cy="528"/>
              </a:xfrm>
            </p:grpSpPr>
            <p:sp>
              <p:nvSpPr>
                <p:cNvPr id="168991" name="Oval 58"/>
                <p:cNvSpPr>
                  <a:spLocks noChangeArrowheads="1"/>
                </p:cNvSpPr>
                <p:nvPr/>
              </p:nvSpPr>
              <p:spPr bwMode="auto">
                <a:xfrm>
                  <a:off x="288" y="3744"/>
                  <a:ext cx="864" cy="288"/>
                </a:xfrm>
                <a:prstGeom prst="ellipse">
                  <a:avLst/>
                </a:prstGeom>
                <a:noFill/>
                <a:ln w="1587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8992" name="Oval 59"/>
                <p:cNvSpPr>
                  <a:spLocks noChangeArrowheads="1"/>
                </p:cNvSpPr>
                <p:nvPr/>
              </p:nvSpPr>
              <p:spPr bwMode="auto">
                <a:xfrm>
                  <a:off x="3840" y="3744"/>
                  <a:ext cx="864" cy="288"/>
                </a:xfrm>
                <a:prstGeom prst="ellipse">
                  <a:avLst/>
                </a:prstGeom>
                <a:noFill/>
                <a:ln w="1587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8993" name="Oval 61"/>
                <p:cNvSpPr>
                  <a:spLocks noChangeArrowheads="1"/>
                </p:cNvSpPr>
                <p:nvPr/>
              </p:nvSpPr>
              <p:spPr bwMode="auto">
                <a:xfrm>
                  <a:off x="4800" y="3504"/>
                  <a:ext cx="864" cy="288"/>
                </a:xfrm>
                <a:prstGeom prst="ellipse">
                  <a:avLst/>
                </a:prstGeom>
                <a:noFill/>
                <a:ln w="1587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8994" name="Rectangle 62"/>
                <p:cNvSpPr>
                  <a:spLocks noChangeArrowheads="1"/>
                </p:cNvSpPr>
                <p:nvPr/>
              </p:nvSpPr>
              <p:spPr bwMode="auto">
                <a:xfrm>
                  <a:off x="4940" y="3504"/>
                  <a:ext cx="57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solidFill>
                        <a:schemeClr val="accent2"/>
                      </a:solidFill>
                    </a:rPr>
                    <a:t>SAME</a:t>
                  </a:r>
                </a:p>
              </p:txBody>
            </p:sp>
          </p:grpSp>
          <p:sp>
            <p:nvSpPr>
              <p:cNvPr id="168990" name="Line 68"/>
              <p:cNvSpPr>
                <a:spLocks noChangeShapeType="1"/>
              </p:cNvSpPr>
              <p:nvPr/>
            </p:nvSpPr>
            <p:spPr bwMode="auto">
              <a:xfrm flipH="1">
                <a:off x="1152" y="3648"/>
                <a:ext cx="3648" cy="192"/>
              </a:xfrm>
              <a:prstGeom prst="line">
                <a:avLst/>
              </a:prstGeom>
              <a:noFill/>
              <a:ln w="9525">
                <a:solidFill>
                  <a:schemeClr val="accent2"/>
                </a:solidFill>
                <a:prstDash val="lg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68988" name="Line 69"/>
            <p:cNvSpPr>
              <a:spLocks noChangeShapeType="1"/>
            </p:cNvSpPr>
            <p:nvPr/>
          </p:nvSpPr>
          <p:spPr bwMode="auto">
            <a:xfrm flipH="1">
              <a:off x="4704" y="3744"/>
              <a:ext cx="192" cy="144"/>
            </a:xfrm>
            <a:prstGeom prst="line">
              <a:avLst/>
            </a:prstGeom>
            <a:noFill/>
            <a:ln w="9525">
              <a:solidFill>
                <a:schemeClr val="accent2"/>
              </a:solidFill>
              <a:prstDash val="lg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ransition spd="med">
    <p:spli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199683">
                                            <p:txEl>
                                              <p:pRg st="0" end="0"/>
                                            </p:txEl>
                                          </p:spTgt>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199729">
                                            <p:txEl>
                                              <p:pRg st="0" end="0"/>
                                            </p:txEl>
                                          </p:spTgt>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1997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974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99683">
                                            <p:txEl>
                                              <p:pRg st="1" end="1"/>
                                            </p:txEl>
                                          </p:spTgt>
                                        </p:tgtEl>
                                        <p:attrNameLst>
                                          <p:attrName>style.visibility</p:attrName>
                                        </p:attrNameLst>
                                      </p:cBhvr>
                                      <p:to>
                                        <p:strVal val="visible"/>
                                      </p:to>
                                    </p:set>
                                  </p:childTnLst>
                                </p:cTn>
                              </p:par>
                            </p:childTnLst>
                          </p:cTn>
                        </p:par>
                        <p:par>
                          <p:cTn id="19" fill="hold" nodeType="afterGroup">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199740"/>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0"/>
                                          </p:stCondLst>
                                        </p:cTn>
                                        <p:tgtEl>
                                          <p:spTgt spid="199683">
                                            <p:txEl>
                                              <p:pRg st="2" end="2"/>
                                            </p:txEl>
                                          </p:spTgt>
                                        </p:tgtEl>
                                        <p:attrNameLst>
                                          <p:attrName>style.visibility</p:attrName>
                                        </p:attrNameLst>
                                      </p:cBhvr>
                                      <p:to>
                                        <p:strVal val="visible"/>
                                      </p:to>
                                    </p:set>
                                  </p:childTnLst>
                                </p:cTn>
                              </p:par>
                            </p:childTnLst>
                          </p:cTn>
                        </p:par>
                        <p:par>
                          <p:cTn id="26" fill="hold" nodeType="afterGroup">
                            <p:stCondLst>
                              <p:cond delay="0"/>
                            </p:stCondLst>
                            <p:childTnLst>
                              <p:par>
                                <p:cTn id="27" presetID="1" presetClass="entr" presetSubtype="0" fill="hold" grpId="0" nodeType="afterEffect">
                                  <p:stCondLst>
                                    <p:cond delay="0"/>
                                  </p:stCondLst>
                                  <p:childTnLst>
                                    <p:set>
                                      <p:cBhvr>
                                        <p:cTn id="28" dur="1" fill="hold">
                                          <p:stCondLst>
                                            <p:cond delay="0"/>
                                          </p:stCondLst>
                                        </p:cTn>
                                        <p:tgtEl>
                                          <p:spTgt spid="1997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9747"/>
                                        </p:tgtEl>
                                        <p:attrNameLst>
                                          <p:attrName>style.visibility</p:attrName>
                                        </p:attrNameLst>
                                      </p:cBhvr>
                                      <p:to>
                                        <p:strVal val="visible"/>
                                      </p:to>
                                    </p:set>
                                  </p:childTnLst>
                                </p:cTn>
                              </p:par>
                            </p:childTnLst>
                          </p:cTn>
                        </p:par>
                        <p:par>
                          <p:cTn id="31" fill="hold" nodeType="afterGroup">
                            <p:stCondLst>
                              <p:cond delay="0"/>
                            </p:stCondLst>
                            <p:childTnLst>
                              <p:par>
                                <p:cTn id="32" presetID="1" presetClass="entr" presetSubtype="0" fill="hold" grpId="0" nodeType="afterEffect">
                                  <p:stCondLst>
                                    <p:cond delay="0"/>
                                  </p:stCondLst>
                                  <p:childTnLst>
                                    <p:set>
                                      <p:cBhvr>
                                        <p:cTn id="33" dur="1" fill="hold">
                                          <p:stCondLst>
                                            <p:cond delay="0"/>
                                          </p:stCondLst>
                                        </p:cTn>
                                        <p:tgtEl>
                                          <p:spTgt spid="199730"/>
                                        </p:tgtEl>
                                        <p:attrNameLst>
                                          <p:attrName>style.visibility</p:attrName>
                                        </p:attrNameLst>
                                      </p:cBhvr>
                                      <p:to>
                                        <p:strVal val="visible"/>
                                      </p:to>
                                    </p:set>
                                  </p:childTnLst>
                                </p:cTn>
                              </p:par>
                            </p:childTnLst>
                          </p:cTn>
                        </p:par>
                        <p:par>
                          <p:cTn id="34" fill="hold" nodeType="afterGroup">
                            <p:stCondLst>
                              <p:cond delay="0"/>
                            </p:stCondLst>
                            <p:childTnLst>
                              <p:par>
                                <p:cTn id="35" presetID="1" presetClass="entr" presetSubtype="0" fill="hold" nodeType="afterEffect">
                                  <p:stCondLst>
                                    <p:cond delay="0"/>
                                  </p:stCondLst>
                                  <p:childTnLst>
                                    <p:set>
                                      <p:cBhvr>
                                        <p:cTn id="36" dur="1" fill="hold">
                                          <p:stCondLst>
                                            <p:cond delay="0"/>
                                          </p:stCondLst>
                                        </p:cTn>
                                        <p:tgtEl>
                                          <p:spTgt spid="199751"/>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199683">
                                            <p:txEl>
                                              <p:pRg st="3" end="3"/>
                                            </p:txEl>
                                          </p:spTgt>
                                        </p:tgtEl>
                                        <p:attrNameLst>
                                          <p:attrName>style.visibility</p:attrName>
                                        </p:attrNameLst>
                                      </p:cBhvr>
                                      <p:to>
                                        <p:strVal val="visible"/>
                                      </p:to>
                                    </p:set>
                                  </p:childTnLst>
                                </p:cTn>
                              </p:par>
                            </p:childTnLst>
                          </p:cTn>
                        </p:par>
                        <p:par>
                          <p:cTn id="41" fill="hold" nodeType="afterGroup">
                            <p:stCondLst>
                              <p:cond delay="0"/>
                            </p:stCondLst>
                            <p:childTnLst>
                              <p:par>
                                <p:cTn id="42" presetID="3" presetClass="entr" presetSubtype="10" fill="hold" grpId="0" nodeType="afterEffect">
                                  <p:stCondLst>
                                    <p:cond delay="0"/>
                                  </p:stCondLst>
                                  <p:childTnLst>
                                    <p:set>
                                      <p:cBhvr>
                                        <p:cTn id="43" dur="1" fill="hold">
                                          <p:stCondLst>
                                            <p:cond delay="0"/>
                                          </p:stCondLst>
                                        </p:cTn>
                                        <p:tgtEl>
                                          <p:spTgt spid="199726"/>
                                        </p:tgtEl>
                                        <p:attrNameLst>
                                          <p:attrName>style.visibility</p:attrName>
                                        </p:attrNameLst>
                                      </p:cBhvr>
                                      <p:to>
                                        <p:strVal val="visible"/>
                                      </p:to>
                                    </p:set>
                                    <p:animEffect transition="in" filter="blinds(horizontal)">
                                      <p:cBhvr>
                                        <p:cTn id="44" dur="3000"/>
                                        <p:tgtEl>
                                          <p:spTgt spid="199726"/>
                                        </p:tgtEl>
                                      </p:cBhvr>
                                    </p:animEffect>
                                  </p:childTnLst>
                                </p:cTn>
                              </p:par>
                            </p:childTnLst>
                          </p:cTn>
                        </p:par>
                        <p:par>
                          <p:cTn id="45" fill="hold" nodeType="afterGroup">
                            <p:stCondLst>
                              <p:cond delay="3000"/>
                            </p:stCondLst>
                            <p:childTnLst>
                              <p:par>
                                <p:cTn id="46" presetID="1" presetClass="entr" presetSubtype="0" fill="hold" grpId="0" nodeType="afterEffect">
                                  <p:stCondLst>
                                    <p:cond delay="0"/>
                                  </p:stCondLst>
                                  <p:childTnLst>
                                    <p:set>
                                      <p:cBhvr>
                                        <p:cTn id="47" dur="1" fill="hold">
                                          <p:stCondLst>
                                            <p:cond delay="0"/>
                                          </p:stCondLst>
                                        </p:cTn>
                                        <p:tgtEl>
                                          <p:spTgt spid="1997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728" grpId="0"/>
      <p:bldP spid="199730" grpId="0"/>
      <p:bldP spid="199724" grpId="0" animBg="1"/>
      <p:bldP spid="199725" grpId="0" animBg="1"/>
      <p:bldP spid="199726" grpId="0" animBg="1"/>
      <p:bldP spid="199740" grpId="0"/>
      <p:bldP spid="199746" grpId="0"/>
      <p:bldP spid="19974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p:cNvSpPr>
            <a:spLocks noGrp="1" noChangeArrowheads="1"/>
          </p:cNvSpPr>
          <p:nvPr>
            <p:ph type="title"/>
          </p:nvPr>
        </p:nvSpPr>
        <p:spPr>
          <a:xfrm>
            <a:off x="457200" y="0"/>
            <a:ext cx="8229600" cy="1143000"/>
          </a:xfrm>
        </p:spPr>
        <p:txBody>
          <a:bodyPr/>
          <a:lstStyle/>
          <a:p>
            <a:pPr eaLnBrk="1" hangingPunct="1"/>
            <a:r>
              <a:rPr lang="en-US" altLang="en-US" sz="4000" smtClean="0"/>
              <a:t>Conditions</a:t>
            </a:r>
          </a:p>
        </p:txBody>
      </p:sp>
      <p:sp>
        <p:nvSpPr>
          <p:cNvPr id="28676" name="Rectangle 3"/>
          <p:cNvSpPr>
            <a:spLocks noGrp="1" noChangeArrowheads="1"/>
          </p:cNvSpPr>
          <p:nvPr>
            <p:ph idx="1"/>
          </p:nvPr>
        </p:nvSpPr>
        <p:spPr>
          <a:xfrm>
            <a:off x="457200" y="1143000"/>
            <a:ext cx="8229600" cy="5257800"/>
          </a:xfrm>
        </p:spPr>
        <p:txBody>
          <a:bodyPr/>
          <a:lstStyle/>
          <a:p>
            <a:pPr eaLnBrk="1" hangingPunct="1">
              <a:buFontTx/>
              <a:buNone/>
            </a:pPr>
            <a:r>
              <a:rPr lang="en-US" altLang="en-US" sz="2800" smtClean="0"/>
              <a:t>   Given a standard topographic map, scale 1:50,000; a lensatic compass; Graphic Training Aid (GTA) 05-02-012 (coordinate scale and protractor); a pencil; a score sheet; and the eight digit grid coordinates of the start point, three intermediate points, and end point.</a:t>
            </a:r>
          </a:p>
          <a:p>
            <a:pPr eaLnBrk="1" hangingPunct="1">
              <a:buFontTx/>
              <a:buNone/>
            </a:pPr>
            <a:endParaRPr lang="en-US" altLang="en-US" sz="2800" smtClean="0"/>
          </a:p>
        </p:txBody>
      </p:sp>
      <p:sp>
        <p:nvSpPr>
          <p:cNvPr id="28674"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Tree>
  </p:cSld>
  <p:clrMapOvr>
    <a:masterClrMapping/>
  </p:clrMapOvr>
  <p:transition spd="med">
    <p:split/>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7" name="Rectangle 2"/>
          <p:cNvSpPr>
            <a:spLocks noGrp="1" noChangeArrowheads="1"/>
          </p:cNvSpPr>
          <p:nvPr>
            <p:ph type="title"/>
          </p:nvPr>
        </p:nvSpPr>
        <p:spPr>
          <a:xfrm>
            <a:off x="457200" y="76200"/>
            <a:ext cx="8229600" cy="1143000"/>
          </a:xfrm>
          <a:noFill/>
        </p:spPr>
        <p:txBody>
          <a:bodyPr/>
          <a:lstStyle/>
          <a:p>
            <a:pPr eaLnBrk="1" hangingPunct="1"/>
            <a:r>
              <a:rPr lang="en-US" altLang="en-US" smtClean="0"/>
              <a:t>Recording Your Point</a:t>
            </a:r>
          </a:p>
        </p:txBody>
      </p:sp>
      <p:sp>
        <p:nvSpPr>
          <p:cNvPr id="169988" name="Rectangle 3"/>
          <p:cNvSpPr>
            <a:spLocks noGrp="1" noChangeArrowheads="1"/>
          </p:cNvSpPr>
          <p:nvPr>
            <p:ph idx="1"/>
          </p:nvPr>
        </p:nvSpPr>
        <p:spPr>
          <a:xfrm>
            <a:off x="152400" y="1219200"/>
            <a:ext cx="8686800" cy="1447800"/>
          </a:xfrm>
          <a:noFill/>
        </p:spPr>
        <p:txBody>
          <a:bodyPr/>
          <a:lstStyle/>
          <a:p>
            <a:pPr marL="1371600" lvl="2" indent="-457200" eaLnBrk="1" hangingPunct="1"/>
            <a:r>
              <a:rPr lang="en-US" altLang="en-US" smtClean="0"/>
              <a:t>When you do find your point, write the number or letter of your point on your grade sheet</a:t>
            </a:r>
          </a:p>
          <a:p>
            <a:pPr marL="1752600" lvl="3" indent="-381000" eaLnBrk="1" hangingPunct="1"/>
            <a:r>
              <a:rPr lang="en-US" altLang="en-US" smtClean="0"/>
              <a:t>Make sure you write it on the correct line</a:t>
            </a:r>
          </a:p>
        </p:txBody>
      </p:sp>
      <p:sp>
        <p:nvSpPr>
          <p:cNvPr id="169986"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grpSp>
        <p:nvGrpSpPr>
          <p:cNvPr id="169989" name="Group 10"/>
          <p:cNvGrpSpPr>
            <a:grpSpLocks/>
          </p:cNvGrpSpPr>
          <p:nvPr/>
        </p:nvGrpSpPr>
        <p:grpSpPr bwMode="auto">
          <a:xfrm>
            <a:off x="5410200" y="2438400"/>
            <a:ext cx="3170238" cy="4114800"/>
            <a:chOff x="3408" y="1536"/>
            <a:chExt cx="1997" cy="2592"/>
          </a:xfrm>
        </p:grpSpPr>
        <p:graphicFrame>
          <p:nvGraphicFramePr>
            <p:cNvPr id="169991" name="Object 5"/>
            <p:cNvGraphicFramePr>
              <a:graphicFrameLocks noChangeAspect="1"/>
            </p:cNvGraphicFramePr>
            <p:nvPr/>
          </p:nvGraphicFramePr>
          <p:xfrm>
            <a:off x="3408" y="1536"/>
            <a:ext cx="1997" cy="2592"/>
          </p:xfrm>
          <a:graphic>
            <a:graphicData uri="http://schemas.openxmlformats.org/presentationml/2006/ole">
              <mc:AlternateContent xmlns:mc="http://schemas.openxmlformats.org/markup-compatibility/2006">
                <mc:Choice xmlns:v="urn:schemas-microsoft-com:vml" Requires="v">
                  <p:oleObj spid="_x0000_s169994" name="Document" r:id="rId3" imgW="5955682" imgH="8112764" progId="Word.Document.8">
                    <p:embed/>
                  </p:oleObj>
                </mc:Choice>
                <mc:Fallback>
                  <p:oleObj name="Document" r:id="rId3" imgW="5955682" imgH="8112764" progId="Word.Document.8">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8" y="1536"/>
                          <a:ext cx="1997" cy="259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9992" name="Text Box 6"/>
            <p:cNvSpPr txBox="1">
              <a:spLocks noChangeArrowheads="1"/>
            </p:cNvSpPr>
            <p:nvPr/>
          </p:nvSpPr>
          <p:spPr bwMode="auto">
            <a:xfrm>
              <a:off x="3648" y="2304"/>
              <a:ext cx="35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a:latin typeface="Bradley Hand ITC" panose="03070402050302030203" pitchFamily="66" charset="0"/>
                </a:rPr>
                <a:t>1025</a:t>
              </a:r>
            </a:p>
          </p:txBody>
        </p:sp>
        <p:sp>
          <p:nvSpPr>
            <p:cNvPr id="169993" name="Text Box 7"/>
            <p:cNvSpPr txBox="1">
              <a:spLocks noChangeArrowheads="1"/>
            </p:cNvSpPr>
            <p:nvPr/>
          </p:nvSpPr>
          <p:spPr bwMode="auto">
            <a:xfrm>
              <a:off x="4277" y="2592"/>
              <a:ext cx="179"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a:latin typeface="Bradley Hand ITC" panose="03070402050302030203" pitchFamily="66" charset="0"/>
                </a:rPr>
                <a:t>3</a:t>
              </a:r>
            </a:p>
          </p:txBody>
        </p:sp>
      </p:grpSp>
      <p:pic>
        <p:nvPicPr>
          <p:cNvPr id="169990" name="Picture 9" descr="DSC020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667000"/>
            <a:ext cx="487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plit/>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1" name="Rectangle 2"/>
          <p:cNvSpPr>
            <a:spLocks noGrp="1" noChangeArrowheads="1"/>
          </p:cNvSpPr>
          <p:nvPr>
            <p:ph type="title"/>
          </p:nvPr>
        </p:nvSpPr>
        <p:spPr>
          <a:xfrm>
            <a:off x="457200" y="76200"/>
            <a:ext cx="8229600" cy="1143000"/>
          </a:xfrm>
          <a:noFill/>
        </p:spPr>
        <p:txBody>
          <a:bodyPr/>
          <a:lstStyle/>
          <a:p>
            <a:pPr eaLnBrk="1" hangingPunct="1"/>
            <a:r>
              <a:rPr lang="en-US" altLang="en-US" sz="4000" smtClean="0"/>
              <a:t>Continue Navigating </a:t>
            </a:r>
            <a:br>
              <a:rPr lang="en-US" altLang="en-US" sz="4000" smtClean="0"/>
            </a:br>
            <a:r>
              <a:rPr lang="en-US" altLang="en-US" sz="4000" smtClean="0"/>
              <a:t>to Your Other Points</a:t>
            </a:r>
          </a:p>
        </p:txBody>
      </p:sp>
      <p:sp>
        <p:nvSpPr>
          <p:cNvPr id="171012" name="Rectangle 3"/>
          <p:cNvSpPr>
            <a:spLocks noGrp="1" noChangeArrowheads="1"/>
          </p:cNvSpPr>
          <p:nvPr>
            <p:ph idx="1"/>
          </p:nvPr>
        </p:nvSpPr>
        <p:spPr>
          <a:xfrm>
            <a:off x="0" y="1219200"/>
            <a:ext cx="9144000" cy="1828800"/>
          </a:xfrm>
          <a:noFill/>
        </p:spPr>
        <p:txBody>
          <a:bodyPr/>
          <a:lstStyle/>
          <a:p>
            <a:pPr marL="1371600" lvl="2" indent="-457200" eaLnBrk="1" hangingPunct="1"/>
            <a:r>
              <a:rPr lang="en-US" altLang="en-US" smtClean="0"/>
              <a:t>Follow the same procedures until you reach your EP</a:t>
            </a:r>
          </a:p>
          <a:p>
            <a:pPr marL="1371600" lvl="2" indent="-457200" eaLnBrk="1" hangingPunct="1"/>
            <a:r>
              <a:rPr lang="en-US" altLang="en-US" smtClean="0"/>
              <a:t>After recording it, a cadre member will be there to record your end time and direct you to the turn-in point</a:t>
            </a:r>
          </a:p>
        </p:txBody>
      </p:sp>
      <p:sp>
        <p:nvSpPr>
          <p:cNvPr id="171010"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grpSp>
        <p:nvGrpSpPr>
          <p:cNvPr id="171013" name="Group 14"/>
          <p:cNvGrpSpPr>
            <a:grpSpLocks/>
          </p:cNvGrpSpPr>
          <p:nvPr/>
        </p:nvGrpSpPr>
        <p:grpSpPr bwMode="auto">
          <a:xfrm>
            <a:off x="2971800" y="2514600"/>
            <a:ext cx="3170238" cy="4114800"/>
            <a:chOff x="3408" y="1536"/>
            <a:chExt cx="1997" cy="2592"/>
          </a:xfrm>
        </p:grpSpPr>
        <p:graphicFrame>
          <p:nvGraphicFramePr>
            <p:cNvPr id="171014" name="Object 5"/>
            <p:cNvGraphicFramePr>
              <a:graphicFrameLocks noChangeAspect="1"/>
            </p:cNvGraphicFramePr>
            <p:nvPr/>
          </p:nvGraphicFramePr>
          <p:xfrm>
            <a:off x="3408" y="1536"/>
            <a:ext cx="1997" cy="2592"/>
          </p:xfrm>
          <a:graphic>
            <a:graphicData uri="http://schemas.openxmlformats.org/presentationml/2006/ole">
              <mc:AlternateContent xmlns:mc="http://schemas.openxmlformats.org/markup-compatibility/2006">
                <mc:Choice xmlns:v="urn:schemas-microsoft-com:vml" Requires="v">
                  <p:oleObj spid="_x0000_s171022" name="Document" r:id="rId3" imgW="5955682" imgH="8112764" progId="Word.Document.8">
                    <p:embed/>
                  </p:oleObj>
                </mc:Choice>
                <mc:Fallback>
                  <p:oleObj name="Document" r:id="rId3" imgW="5955682" imgH="8112764" progId="Word.Document.8">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8" y="1536"/>
                          <a:ext cx="1997" cy="259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1015" name="Text Box 6"/>
            <p:cNvSpPr txBox="1">
              <a:spLocks noChangeArrowheads="1"/>
            </p:cNvSpPr>
            <p:nvPr/>
          </p:nvSpPr>
          <p:spPr bwMode="auto">
            <a:xfrm>
              <a:off x="3648" y="2304"/>
              <a:ext cx="35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a:latin typeface="Bradley Hand ITC" panose="03070402050302030203" pitchFamily="66" charset="0"/>
                </a:rPr>
                <a:t>1025</a:t>
              </a:r>
            </a:p>
          </p:txBody>
        </p:sp>
        <p:sp>
          <p:nvSpPr>
            <p:cNvPr id="171016" name="Text Box 7"/>
            <p:cNvSpPr txBox="1">
              <a:spLocks noChangeArrowheads="1"/>
            </p:cNvSpPr>
            <p:nvPr/>
          </p:nvSpPr>
          <p:spPr bwMode="auto">
            <a:xfrm>
              <a:off x="4277" y="2592"/>
              <a:ext cx="179"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a:latin typeface="Bradley Hand ITC" panose="03070402050302030203" pitchFamily="66" charset="0"/>
                </a:rPr>
                <a:t>3</a:t>
              </a:r>
            </a:p>
          </p:txBody>
        </p:sp>
        <p:sp>
          <p:nvSpPr>
            <p:cNvPr id="171017" name="Text Box 9"/>
            <p:cNvSpPr txBox="1">
              <a:spLocks noChangeArrowheads="1"/>
            </p:cNvSpPr>
            <p:nvPr/>
          </p:nvSpPr>
          <p:spPr bwMode="auto">
            <a:xfrm>
              <a:off x="4368" y="2832"/>
              <a:ext cx="24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a:latin typeface="Bradley Hand ITC" panose="03070402050302030203" pitchFamily="66" charset="0"/>
                </a:rPr>
                <a:t>14</a:t>
              </a:r>
            </a:p>
          </p:txBody>
        </p:sp>
        <p:sp>
          <p:nvSpPr>
            <p:cNvPr id="171018" name="Text Box 10"/>
            <p:cNvSpPr txBox="1">
              <a:spLocks noChangeArrowheads="1"/>
            </p:cNvSpPr>
            <p:nvPr/>
          </p:nvSpPr>
          <p:spPr bwMode="auto">
            <a:xfrm>
              <a:off x="4272" y="3072"/>
              <a:ext cx="18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a:latin typeface="Bradley Hand ITC" panose="03070402050302030203" pitchFamily="66" charset="0"/>
                </a:rPr>
                <a:t>6</a:t>
              </a:r>
            </a:p>
          </p:txBody>
        </p:sp>
        <p:sp>
          <p:nvSpPr>
            <p:cNvPr id="171019" name="Text Box 11"/>
            <p:cNvSpPr txBox="1">
              <a:spLocks noChangeArrowheads="1"/>
            </p:cNvSpPr>
            <p:nvPr/>
          </p:nvSpPr>
          <p:spPr bwMode="auto">
            <a:xfrm>
              <a:off x="4572" y="3312"/>
              <a:ext cx="18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a:latin typeface="Bradley Hand ITC" panose="03070402050302030203" pitchFamily="66" charset="0"/>
                </a:rPr>
                <a:t>2</a:t>
              </a:r>
            </a:p>
          </p:txBody>
        </p:sp>
        <p:sp>
          <p:nvSpPr>
            <p:cNvPr id="171020" name="Text Box 12"/>
            <p:cNvSpPr txBox="1">
              <a:spLocks noChangeArrowheads="1"/>
            </p:cNvSpPr>
            <p:nvPr/>
          </p:nvSpPr>
          <p:spPr bwMode="auto">
            <a:xfrm>
              <a:off x="4224" y="2304"/>
              <a:ext cx="37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a:latin typeface="Bradley Hand ITC" panose="03070402050302030203" pitchFamily="66" charset="0"/>
                </a:rPr>
                <a:t>1245</a:t>
              </a:r>
            </a:p>
          </p:txBody>
        </p:sp>
        <p:sp>
          <p:nvSpPr>
            <p:cNvPr id="171021" name="Text Box 13"/>
            <p:cNvSpPr txBox="1">
              <a:spLocks noChangeArrowheads="1"/>
            </p:cNvSpPr>
            <p:nvPr/>
          </p:nvSpPr>
          <p:spPr bwMode="auto">
            <a:xfrm>
              <a:off x="4944" y="2304"/>
              <a:ext cx="32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a:latin typeface="Bradley Hand ITC" panose="03070402050302030203" pitchFamily="66" charset="0"/>
                </a:rPr>
                <a:t>BCC</a:t>
              </a:r>
            </a:p>
          </p:txBody>
        </p:sp>
      </p:grpSp>
    </p:spTree>
  </p:cSld>
  <p:clrMapOvr>
    <a:masterClrMapping/>
  </p:clrMapOvr>
  <p:transition spd="med">
    <p:split/>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5" name="Rectangle 2"/>
          <p:cNvSpPr>
            <a:spLocks noGrp="1" noChangeArrowheads="1"/>
          </p:cNvSpPr>
          <p:nvPr>
            <p:ph type="title"/>
          </p:nvPr>
        </p:nvSpPr>
        <p:spPr>
          <a:xfrm>
            <a:off x="457200" y="76200"/>
            <a:ext cx="8229600" cy="1143000"/>
          </a:xfrm>
          <a:noFill/>
        </p:spPr>
        <p:txBody>
          <a:bodyPr/>
          <a:lstStyle/>
          <a:p>
            <a:pPr eaLnBrk="1" hangingPunct="1"/>
            <a:r>
              <a:rPr lang="en-US" altLang="en-US" smtClean="0"/>
              <a:t>Receive Your Go or No Go</a:t>
            </a:r>
          </a:p>
        </p:txBody>
      </p:sp>
      <p:sp>
        <p:nvSpPr>
          <p:cNvPr id="172036" name="Rectangle 3"/>
          <p:cNvSpPr>
            <a:spLocks noGrp="1" noChangeArrowheads="1"/>
          </p:cNvSpPr>
          <p:nvPr>
            <p:ph idx="1"/>
          </p:nvPr>
        </p:nvSpPr>
        <p:spPr>
          <a:xfrm>
            <a:off x="0" y="1219200"/>
            <a:ext cx="9144000" cy="914400"/>
          </a:xfrm>
          <a:noFill/>
        </p:spPr>
        <p:txBody>
          <a:bodyPr/>
          <a:lstStyle/>
          <a:p>
            <a:pPr marL="1371600" lvl="2" indent="-457200" eaLnBrk="1" hangingPunct="1"/>
            <a:r>
              <a:rPr lang="en-US" altLang="en-US" sz="2800" smtClean="0"/>
              <a:t>Only the Land Nav NCOIC will tell you if you received a Go or No Go, not cadre at End Point</a:t>
            </a:r>
          </a:p>
        </p:txBody>
      </p:sp>
      <p:sp>
        <p:nvSpPr>
          <p:cNvPr id="172034"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grpSp>
        <p:nvGrpSpPr>
          <p:cNvPr id="172037" name="Group 18"/>
          <p:cNvGrpSpPr>
            <a:grpSpLocks/>
          </p:cNvGrpSpPr>
          <p:nvPr/>
        </p:nvGrpSpPr>
        <p:grpSpPr bwMode="auto">
          <a:xfrm>
            <a:off x="5791200" y="2286000"/>
            <a:ext cx="3170238" cy="4160838"/>
            <a:chOff x="1872" y="1584"/>
            <a:chExt cx="1997" cy="2621"/>
          </a:xfrm>
        </p:grpSpPr>
        <p:grpSp>
          <p:nvGrpSpPr>
            <p:cNvPr id="172039" name="Group 4"/>
            <p:cNvGrpSpPr>
              <a:grpSpLocks/>
            </p:cNvGrpSpPr>
            <p:nvPr/>
          </p:nvGrpSpPr>
          <p:grpSpPr bwMode="auto">
            <a:xfrm>
              <a:off x="1872" y="1584"/>
              <a:ext cx="1997" cy="2592"/>
              <a:chOff x="3408" y="1536"/>
              <a:chExt cx="1997" cy="2592"/>
            </a:xfrm>
          </p:grpSpPr>
          <p:graphicFrame>
            <p:nvGraphicFramePr>
              <p:cNvPr id="172045" name="Object 5"/>
              <p:cNvGraphicFramePr>
                <a:graphicFrameLocks noChangeAspect="1"/>
              </p:cNvGraphicFramePr>
              <p:nvPr/>
            </p:nvGraphicFramePr>
            <p:xfrm>
              <a:off x="3408" y="1536"/>
              <a:ext cx="1997" cy="2592"/>
            </p:xfrm>
            <a:graphic>
              <a:graphicData uri="http://schemas.openxmlformats.org/presentationml/2006/ole">
                <mc:AlternateContent xmlns:mc="http://schemas.openxmlformats.org/markup-compatibility/2006">
                  <mc:Choice xmlns:v="urn:schemas-microsoft-com:vml" Requires="v">
                    <p:oleObj spid="_x0000_s172053" name="Document" r:id="rId3" imgW="5955682" imgH="8112764" progId="Word.Document.8">
                      <p:embed/>
                    </p:oleObj>
                  </mc:Choice>
                  <mc:Fallback>
                    <p:oleObj name="Document" r:id="rId3" imgW="5955682" imgH="8112764" progId="Word.Document.8">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8" y="1536"/>
                            <a:ext cx="1997" cy="259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2046" name="Text Box 6"/>
              <p:cNvSpPr txBox="1">
                <a:spLocks noChangeArrowheads="1"/>
              </p:cNvSpPr>
              <p:nvPr/>
            </p:nvSpPr>
            <p:spPr bwMode="auto">
              <a:xfrm>
                <a:off x="3648" y="2304"/>
                <a:ext cx="35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a:latin typeface="Bradley Hand ITC" panose="03070402050302030203" pitchFamily="66" charset="0"/>
                  </a:rPr>
                  <a:t>1025</a:t>
                </a:r>
              </a:p>
            </p:txBody>
          </p:sp>
          <p:sp>
            <p:nvSpPr>
              <p:cNvPr id="172047" name="Text Box 7"/>
              <p:cNvSpPr txBox="1">
                <a:spLocks noChangeArrowheads="1"/>
              </p:cNvSpPr>
              <p:nvPr/>
            </p:nvSpPr>
            <p:spPr bwMode="auto">
              <a:xfrm>
                <a:off x="4277" y="2592"/>
                <a:ext cx="179"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a:latin typeface="Bradley Hand ITC" panose="03070402050302030203" pitchFamily="66" charset="0"/>
                  </a:rPr>
                  <a:t>3</a:t>
                </a:r>
              </a:p>
            </p:txBody>
          </p:sp>
          <p:sp>
            <p:nvSpPr>
              <p:cNvPr id="172048" name="Text Box 8"/>
              <p:cNvSpPr txBox="1">
                <a:spLocks noChangeArrowheads="1"/>
              </p:cNvSpPr>
              <p:nvPr/>
            </p:nvSpPr>
            <p:spPr bwMode="auto">
              <a:xfrm>
                <a:off x="4368" y="2832"/>
                <a:ext cx="24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a:latin typeface="Bradley Hand ITC" panose="03070402050302030203" pitchFamily="66" charset="0"/>
                  </a:rPr>
                  <a:t>14</a:t>
                </a:r>
              </a:p>
            </p:txBody>
          </p:sp>
          <p:sp>
            <p:nvSpPr>
              <p:cNvPr id="172049" name="Text Box 9"/>
              <p:cNvSpPr txBox="1">
                <a:spLocks noChangeArrowheads="1"/>
              </p:cNvSpPr>
              <p:nvPr/>
            </p:nvSpPr>
            <p:spPr bwMode="auto">
              <a:xfrm>
                <a:off x="4272" y="3072"/>
                <a:ext cx="18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a:latin typeface="Bradley Hand ITC" panose="03070402050302030203" pitchFamily="66" charset="0"/>
                  </a:rPr>
                  <a:t>6</a:t>
                </a:r>
              </a:p>
            </p:txBody>
          </p:sp>
          <p:sp>
            <p:nvSpPr>
              <p:cNvPr id="172050" name="Text Box 10"/>
              <p:cNvSpPr txBox="1">
                <a:spLocks noChangeArrowheads="1"/>
              </p:cNvSpPr>
              <p:nvPr/>
            </p:nvSpPr>
            <p:spPr bwMode="auto">
              <a:xfrm>
                <a:off x="4572" y="3312"/>
                <a:ext cx="18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a:latin typeface="Bradley Hand ITC" panose="03070402050302030203" pitchFamily="66" charset="0"/>
                  </a:rPr>
                  <a:t>2</a:t>
                </a:r>
              </a:p>
            </p:txBody>
          </p:sp>
          <p:sp>
            <p:nvSpPr>
              <p:cNvPr id="172051" name="Text Box 11"/>
              <p:cNvSpPr txBox="1">
                <a:spLocks noChangeArrowheads="1"/>
              </p:cNvSpPr>
              <p:nvPr/>
            </p:nvSpPr>
            <p:spPr bwMode="auto">
              <a:xfrm>
                <a:off x="4224" y="2304"/>
                <a:ext cx="37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a:latin typeface="Bradley Hand ITC" panose="03070402050302030203" pitchFamily="66" charset="0"/>
                  </a:rPr>
                  <a:t>1245</a:t>
                </a:r>
              </a:p>
            </p:txBody>
          </p:sp>
          <p:sp>
            <p:nvSpPr>
              <p:cNvPr id="172052" name="Text Box 12"/>
              <p:cNvSpPr txBox="1">
                <a:spLocks noChangeArrowheads="1"/>
              </p:cNvSpPr>
              <p:nvPr/>
            </p:nvSpPr>
            <p:spPr bwMode="auto">
              <a:xfrm>
                <a:off x="4944" y="2304"/>
                <a:ext cx="32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a:latin typeface="Bradley Hand ITC" panose="03070402050302030203" pitchFamily="66" charset="0"/>
                  </a:rPr>
                  <a:t>BCC</a:t>
                </a:r>
              </a:p>
            </p:txBody>
          </p:sp>
        </p:grpSp>
        <p:sp>
          <p:nvSpPr>
            <p:cNvPr id="172040" name="Rectangle 13"/>
            <p:cNvSpPr>
              <a:spLocks noChangeArrowheads="1"/>
            </p:cNvSpPr>
            <p:nvPr/>
          </p:nvSpPr>
          <p:spPr bwMode="auto">
            <a:xfrm>
              <a:off x="3360" y="3648"/>
              <a:ext cx="18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b="1"/>
                <a:t>X</a:t>
              </a:r>
            </a:p>
          </p:txBody>
        </p:sp>
        <p:sp>
          <p:nvSpPr>
            <p:cNvPr id="172041" name="Rectangle 14"/>
            <p:cNvSpPr>
              <a:spLocks noChangeArrowheads="1"/>
            </p:cNvSpPr>
            <p:nvPr/>
          </p:nvSpPr>
          <p:spPr bwMode="auto">
            <a:xfrm>
              <a:off x="3360" y="3936"/>
              <a:ext cx="18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b="1"/>
                <a:t>X</a:t>
              </a:r>
            </a:p>
          </p:txBody>
        </p:sp>
        <p:sp>
          <p:nvSpPr>
            <p:cNvPr id="172042" name="Rectangle 15"/>
            <p:cNvSpPr>
              <a:spLocks noChangeArrowheads="1"/>
            </p:cNvSpPr>
            <p:nvPr/>
          </p:nvSpPr>
          <p:spPr bwMode="auto">
            <a:xfrm>
              <a:off x="3360" y="3792"/>
              <a:ext cx="18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b="1"/>
                <a:t>X</a:t>
              </a:r>
            </a:p>
          </p:txBody>
        </p:sp>
        <p:sp>
          <p:nvSpPr>
            <p:cNvPr id="172043" name="Rectangle 16"/>
            <p:cNvSpPr>
              <a:spLocks noChangeArrowheads="1"/>
            </p:cNvSpPr>
            <p:nvPr/>
          </p:nvSpPr>
          <p:spPr bwMode="auto">
            <a:xfrm>
              <a:off x="3360" y="4032"/>
              <a:ext cx="18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b="1"/>
                <a:t>X</a:t>
              </a:r>
            </a:p>
          </p:txBody>
        </p:sp>
        <p:sp>
          <p:nvSpPr>
            <p:cNvPr id="172044" name="Text Box 17"/>
            <p:cNvSpPr txBox="1">
              <a:spLocks noChangeArrowheads="1"/>
            </p:cNvSpPr>
            <p:nvPr/>
          </p:nvSpPr>
          <p:spPr bwMode="auto">
            <a:xfrm>
              <a:off x="3264" y="2736"/>
              <a:ext cx="54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008000"/>
                  </a:solidFill>
                  <a:latin typeface="Bradley Hand ITC" panose="03070402050302030203" pitchFamily="66" charset="0"/>
                </a:rPr>
                <a:t>GO</a:t>
              </a:r>
            </a:p>
            <a:p>
              <a:pPr algn="ctr" eaLnBrk="1" hangingPunct="1">
                <a:spcBef>
                  <a:spcPct val="0"/>
                </a:spcBef>
                <a:buFontTx/>
                <a:buNone/>
              </a:pPr>
              <a:r>
                <a:rPr lang="en-US" altLang="en-US" sz="1800" b="1">
                  <a:solidFill>
                    <a:srgbClr val="008000"/>
                  </a:solidFill>
                  <a:latin typeface="Bradley Hand ITC" panose="03070402050302030203" pitchFamily="66" charset="0"/>
                </a:rPr>
                <a:t>4 for 4</a:t>
              </a:r>
            </a:p>
          </p:txBody>
        </p:sp>
      </p:grpSp>
      <p:pic>
        <p:nvPicPr>
          <p:cNvPr id="172038" name="Picture 19" descr="DSC021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286000"/>
            <a:ext cx="54102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plit/>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9" name="Rectangle 2"/>
          <p:cNvSpPr>
            <a:spLocks noGrp="1" noChangeArrowheads="1"/>
          </p:cNvSpPr>
          <p:nvPr>
            <p:ph type="title"/>
          </p:nvPr>
        </p:nvSpPr>
        <p:spPr>
          <a:xfrm>
            <a:off x="457200" y="0"/>
            <a:ext cx="8229600" cy="1143000"/>
          </a:xfrm>
        </p:spPr>
        <p:txBody>
          <a:bodyPr/>
          <a:lstStyle/>
          <a:p>
            <a:pPr eaLnBrk="1" hangingPunct="1"/>
            <a:r>
              <a:rPr lang="en-US" altLang="en-US" sz="4000" smtClean="0"/>
              <a:t>Tips For Success</a:t>
            </a:r>
          </a:p>
        </p:txBody>
      </p:sp>
      <p:sp>
        <p:nvSpPr>
          <p:cNvPr id="173060" name="Rectangle 3"/>
          <p:cNvSpPr>
            <a:spLocks noGrp="1" noChangeArrowheads="1"/>
          </p:cNvSpPr>
          <p:nvPr>
            <p:ph idx="1"/>
          </p:nvPr>
        </p:nvSpPr>
        <p:spPr>
          <a:xfrm>
            <a:off x="457200" y="1143000"/>
            <a:ext cx="8229600" cy="5257800"/>
          </a:xfrm>
        </p:spPr>
        <p:txBody>
          <a:bodyPr/>
          <a:lstStyle/>
          <a:p>
            <a:pPr eaLnBrk="1" hangingPunct="1"/>
            <a:r>
              <a:rPr lang="en-US" altLang="en-US" smtClean="0"/>
              <a:t>Bring a clipboard to use when you plot your points</a:t>
            </a:r>
          </a:p>
          <a:p>
            <a:pPr eaLnBrk="1" hangingPunct="1"/>
            <a:r>
              <a:rPr lang="en-US" altLang="en-US" smtClean="0"/>
              <a:t>Use a mechanical pencil to plot your points</a:t>
            </a:r>
          </a:p>
          <a:p>
            <a:pPr lvl="1" eaLnBrk="1" hangingPunct="1"/>
            <a:r>
              <a:rPr lang="en-US" altLang="en-US" smtClean="0"/>
              <a:t>The smaller, but visible, you plot your point, the more accurate</a:t>
            </a:r>
          </a:p>
          <a:p>
            <a:pPr lvl="1" eaLnBrk="1" hangingPunct="1"/>
            <a:r>
              <a:rPr lang="en-US" altLang="en-US" smtClean="0"/>
              <a:t>Bring at least two mechanical pencils</a:t>
            </a:r>
          </a:p>
          <a:p>
            <a:pPr eaLnBrk="1" hangingPunct="1"/>
            <a:r>
              <a:rPr lang="en-US" altLang="en-US" smtClean="0"/>
              <a:t>Bring a protractor that is cut correctly</a:t>
            </a:r>
          </a:p>
          <a:p>
            <a:pPr eaLnBrk="1" hangingPunct="1"/>
            <a:r>
              <a:rPr lang="en-US" altLang="en-US" smtClean="0"/>
              <a:t>Bring an extra compass in case yours breaks on the course</a:t>
            </a:r>
          </a:p>
        </p:txBody>
      </p:sp>
      <p:sp>
        <p:nvSpPr>
          <p:cNvPr id="173058"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Tree>
  </p:cSld>
  <p:clrMapOvr>
    <a:masterClrMapping/>
  </p:clrMapOvr>
  <p:transition spd="med">
    <p:split/>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7" name="Rectangle 2"/>
          <p:cNvSpPr>
            <a:spLocks noGrp="1" noChangeArrowheads="1"/>
          </p:cNvSpPr>
          <p:nvPr>
            <p:ph type="title"/>
          </p:nvPr>
        </p:nvSpPr>
        <p:spPr>
          <a:xfrm>
            <a:off x="457200" y="0"/>
            <a:ext cx="8229600" cy="1143000"/>
          </a:xfrm>
        </p:spPr>
        <p:txBody>
          <a:bodyPr/>
          <a:lstStyle/>
          <a:p>
            <a:pPr eaLnBrk="1" hangingPunct="1"/>
            <a:r>
              <a:rPr lang="en-US" altLang="en-US" sz="4000" smtClean="0"/>
              <a:t>Tips For Success Cont.</a:t>
            </a:r>
          </a:p>
        </p:txBody>
      </p:sp>
      <p:sp>
        <p:nvSpPr>
          <p:cNvPr id="175108" name="Rectangle 3"/>
          <p:cNvSpPr>
            <a:spLocks noGrp="1" noChangeArrowheads="1"/>
          </p:cNvSpPr>
          <p:nvPr>
            <p:ph idx="1"/>
          </p:nvPr>
        </p:nvSpPr>
        <p:spPr>
          <a:xfrm>
            <a:off x="457200" y="1143000"/>
            <a:ext cx="8229600" cy="5257800"/>
          </a:xfrm>
        </p:spPr>
        <p:txBody>
          <a:bodyPr/>
          <a:lstStyle/>
          <a:p>
            <a:pPr eaLnBrk="1" hangingPunct="1">
              <a:lnSpc>
                <a:spcPct val="90000"/>
              </a:lnSpc>
            </a:pPr>
            <a:r>
              <a:rPr lang="en-US" altLang="en-US" smtClean="0"/>
              <a:t>Verify your pace count prior to going on course</a:t>
            </a:r>
          </a:p>
          <a:p>
            <a:pPr eaLnBrk="1" hangingPunct="1">
              <a:lnSpc>
                <a:spcPct val="90000"/>
              </a:lnSpc>
            </a:pPr>
            <a:r>
              <a:rPr lang="en-US" altLang="en-US" smtClean="0"/>
              <a:t>Perform a compass check prior to going on course</a:t>
            </a:r>
          </a:p>
          <a:p>
            <a:pPr eaLnBrk="1" hangingPunct="1">
              <a:lnSpc>
                <a:spcPct val="90000"/>
              </a:lnSpc>
            </a:pPr>
            <a:r>
              <a:rPr lang="en-US" altLang="en-US" smtClean="0"/>
              <a:t>Listen closely to the lane and safety briefing</a:t>
            </a:r>
          </a:p>
          <a:p>
            <a:pPr eaLnBrk="1" hangingPunct="1">
              <a:lnSpc>
                <a:spcPct val="90000"/>
              </a:lnSpc>
            </a:pPr>
            <a:r>
              <a:rPr lang="en-US" altLang="en-US" smtClean="0"/>
              <a:t>Double check the plotting of your points</a:t>
            </a:r>
          </a:p>
          <a:p>
            <a:pPr eaLnBrk="1" hangingPunct="1">
              <a:lnSpc>
                <a:spcPct val="90000"/>
              </a:lnSpc>
            </a:pPr>
            <a:r>
              <a:rPr lang="en-US" altLang="en-US" smtClean="0"/>
              <a:t>Don’t cheat</a:t>
            </a:r>
          </a:p>
          <a:p>
            <a:pPr eaLnBrk="1" hangingPunct="1">
              <a:lnSpc>
                <a:spcPct val="90000"/>
              </a:lnSpc>
            </a:pPr>
            <a:r>
              <a:rPr lang="en-US" altLang="en-US" smtClean="0"/>
              <a:t>Write the position stake number/letter on the correct line on your grade sheet</a:t>
            </a:r>
          </a:p>
        </p:txBody>
      </p:sp>
      <p:sp>
        <p:nvSpPr>
          <p:cNvPr id="175106"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Tree>
  </p:cSld>
  <p:clrMapOvr>
    <a:masterClrMapping/>
  </p:clrMapOvr>
  <p:transition spd="med">
    <p:split/>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5" name="Rectangle 2"/>
          <p:cNvSpPr>
            <a:spLocks noGrp="1" noChangeArrowheads="1"/>
          </p:cNvSpPr>
          <p:nvPr>
            <p:ph type="title"/>
          </p:nvPr>
        </p:nvSpPr>
        <p:spPr>
          <a:xfrm>
            <a:off x="457200" y="0"/>
            <a:ext cx="8229600" cy="1143000"/>
          </a:xfrm>
        </p:spPr>
        <p:txBody>
          <a:bodyPr/>
          <a:lstStyle/>
          <a:p>
            <a:pPr eaLnBrk="1" hangingPunct="1"/>
            <a:r>
              <a:rPr lang="en-US" altLang="en-US" sz="4000" smtClean="0"/>
              <a:t>Tips For Success Cont.</a:t>
            </a:r>
          </a:p>
        </p:txBody>
      </p:sp>
      <p:sp>
        <p:nvSpPr>
          <p:cNvPr id="177156" name="Rectangle 3"/>
          <p:cNvSpPr>
            <a:spLocks noGrp="1" noChangeArrowheads="1"/>
          </p:cNvSpPr>
          <p:nvPr>
            <p:ph idx="1"/>
          </p:nvPr>
        </p:nvSpPr>
        <p:spPr>
          <a:xfrm>
            <a:off x="457200" y="1143000"/>
            <a:ext cx="8229600" cy="5257800"/>
          </a:xfrm>
        </p:spPr>
        <p:txBody>
          <a:bodyPr/>
          <a:lstStyle/>
          <a:p>
            <a:pPr eaLnBrk="1" hangingPunct="1">
              <a:lnSpc>
                <a:spcPct val="90000"/>
              </a:lnSpc>
            </a:pPr>
            <a:r>
              <a:rPr lang="en-US" altLang="en-US" sz="2400" smtClean="0"/>
              <a:t>Don’t lose your map and/or grade sheet</a:t>
            </a:r>
          </a:p>
          <a:p>
            <a:pPr lvl="1" eaLnBrk="1" hangingPunct="1">
              <a:lnSpc>
                <a:spcPct val="90000"/>
              </a:lnSpc>
            </a:pPr>
            <a:r>
              <a:rPr lang="en-US" altLang="en-US" sz="2000" smtClean="0"/>
              <a:t>Automatic No Go!!!!!!!!</a:t>
            </a:r>
          </a:p>
          <a:p>
            <a:pPr eaLnBrk="1" hangingPunct="1">
              <a:lnSpc>
                <a:spcPct val="90000"/>
              </a:lnSpc>
            </a:pPr>
            <a:r>
              <a:rPr lang="en-US" altLang="en-US" sz="2400" smtClean="0"/>
              <a:t>Carry your map and grade sheet somewhere where you won’t lose them</a:t>
            </a:r>
          </a:p>
          <a:p>
            <a:pPr lvl="1" eaLnBrk="1" hangingPunct="1">
              <a:lnSpc>
                <a:spcPct val="90000"/>
              </a:lnSpc>
            </a:pPr>
            <a:r>
              <a:rPr lang="en-US" altLang="en-US" sz="2000" smtClean="0"/>
              <a:t>i.e. Ammo pouch.</a:t>
            </a:r>
          </a:p>
          <a:p>
            <a:pPr lvl="1" eaLnBrk="1" hangingPunct="1">
              <a:lnSpc>
                <a:spcPct val="90000"/>
              </a:lnSpc>
            </a:pPr>
            <a:r>
              <a:rPr lang="en-US" altLang="en-US" sz="2000" smtClean="0"/>
              <a:t>Not in your helmet name band!!!!!!</a:t>
            </a:r>
          </a:p>
          <a:p>
            <a:pPr eaLnBrk="1" hangingPunct="1">
              <a:lnSpc>
                <a:spcPct val="90000"/>
              </a:lnSpc>
            </a:pPr>
            <a:r>
              <a:rPr lang="en-US" altLang="en-US" sz="2400" smtClean="0"/>
              <a:t>Keep your weapon slung across your back so you don’t lose it</a:t>
            </a:r>
          </a:p>
          <a:p>
            <a:pPr lvl="1" eaLnBrk="1" hangingPunct="1">
              <a:lnSpc>
                <a:spcPct val="90000"/>
              </a:lnSpc>
            </a:pPr>
            <a:r>
              <a:rPr lang="en-US" altLang="en-US" sz="2000" smtClean="0"/>
              <a:t>Don’t take it off and set it against a tree.  You’ll forget!</a:t>
            </a:r>
          </a:p>
          <a:p>
            <a:pPr eaLnBrk="1" hangingPunct="1">
              <a:lnSpc>
                <a:spcPct val="90000"/>
              </a:lnSpc>
            </a:pPr>
            <a:r>
              <a:rPr lang="en-US" altLang="en-US" sz="2400" smtClean="0"/>
              <a:t>Even though it may seem easier, don’t use terrain association as your primary method of navigating to your points.  You may be setting yourself up for failure.</a:t>
            </a:r>
          </a:p>
          <a:p>
            <a:pPr eaLnBrk="1" hangingPunct="1">
              <a:lnSpc>
                <a:spcPct val="90000"/>
              </a:lnSpc>
            </a:pPr>
            <a:r>
              <a:rPr lang="en-US" altLang="en-US" sz="2400" smtClean="0"/>
              <a:t>Give yourself plenty of time to get back to a turn in table so you don’t go over time</a:t>
            </a:r>
          </a:p>
        </p:txBody>
      </p:sp>
      <p:sp>
        <p:nvSpPr>
          <p:cNvPr id="177154"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Tree>
  </p:cSld>
  <p:clrMapOvr>
    <a:masterClrMapping/>
  </p:clrMapOvr>
  <p:transition spd="med">
    <p:split/>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3" name="Rectangle 2"/>
          <p:cNvSpPr>
            <a:spLocks noGrp="1" noChangeArrowheads="1"/>
          </p:cNvSpPr>
          <p:nvPr>
            <p:ph type="title"/>
          </p:nvPr>
        </p:nvSpPr>
        <p:spPr>
          <a:xfrm>
            <a:off x="457200" y="0"/>
            <a:ext cx="8229600" cy="1143000"/>
          </a:xfrm>
        </p:spPr>
        <p:txBody>
          <a:bodyPr/>
          <a:lstStyle/>
          <a:p>
            <a:pPr eaLnBrk="1" hangingPunct="1"/>
            <a:r>
              <a:rPr lang="en-US" altLang="en-US" smtClean="0"/>
              <a:t>Questions</a:t>
            </a:r>
          </a:p>
        </p:txBody>
      </p:sp>
      <p:sp>
        <p:nvSpPr>
          <p:cNvPr id="179202"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pic>
        <p:nvPicPr>
          <p:cNvPr id="179204" name="Picture 7" descr="j010517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914400"/>
            <a:ext cx="6096000" cy="562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plit/>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1" name="Rectangle 2"/>
          <p:cNvSpPr>
            <a:spLocks noGrp="1" noChangeArrowheads="1"/>
          </p:cNvSpPr>
          <p:nvPr>
            <p:ph type="title"/>
          </p:nvPr>
        </p:nvSpPr>
        <p:spPr>
          <a:xfrm>
            <a:off x="457200" y="0"/>
            <a:ext cx="8229600" cy="1143000"/>
          </a:xfrm>
        </p:spPr>
        <p:txBody>
          <a:bodyPr/>
          <a:lstStyle/>
          <a:p>
            <a:pPr eaLnBrk="1" hangingPunct="1"/>
            <a:r>
              <a:rPr lang="en-US" altLang="en-US" smtClean="0"/>
              <a:t>Time to Practice</a:t>
            </a:r>
          </a:p>
        </p:txBody>
      </p:sp>
      <p:sp>
        <p:nvSpPr>
          <p:cNvPr id="181250"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pic>
        <p:nvPicPr>
          <p:cNvPr id="181252" name="Picture 3" descr="DSC020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990600"/>
            <a:ext cx="73152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pli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ChangeArrowheads="1"/>
          </p:cNvSpPr>
          <p:nvPr>
            <p:ph type="title"/>
          </p:nvPr>
        </p:nvSpPr>
        <p:spPr>
          <a:xfrm>
            <a:off x="457200" y="0"/>
            <a:ext cx="8229600" cy="1143000"/>
          </a:xfrm>
        </p:spPr>
        <p:txBody>
          <a:bodyPr/>
          <a:lstStyle/>
          <a:p>
            <a:pPr eaLnBrk="1" hangingPunct="1"/>
            <a:r>
              <a:rPr lang="en-US" altLang="en-US" sz="4000" smtClean="0"/>
              <a:t>Standards</a:t>
            </a:r>
          </a:p>
        </p:txBody>
      </p:sp>
      <p:sp>
        <p:nvSpPr>
          <p:cNvPr id="30724" name="Rectangle 3"/>
          <p:cNvSpPr>
            <a:spLocks noGrp="1" noChangeArrowheads="1"/>
          </p:cNvSpPr>
          <p:nvPr>
            <p:ph idx="1"/>
          </p:nvPr>
        </p:nvSpPr>
        <p:spPr>
          <a:xfrm>
            <a:off x="457200" y="1143000"/>
            <a:ext cx="8229600" cy="5257800"/>
          </a:xfrm>
        </p:spPr>
        <p:txBody>
          <a:bodyPr/>
          <a:lstStyle/>
          <a:p>
            <a:pPr eaLnBrk="1" hangingPunct="1">
              <a:buFontTx/>
              <a:buNone/>
            </a:pPr>
            <a:r>
              <a:rPr lang="en-US" altLang="en-US" sz="2800" smtClean="0"/>
              <a:t>   Plot the start point, intermediate points, and the end point on the map.  Navigate from the start point, through each intermediate point, in order, to the end point, within 3 hours.</a:t>
            </a:r>
          </a:p>
          <a:p>
            <a:pPr eaLnBrk="1" hangingPunct="1">
              <a:buFontTx/>
              <a:buNone/>
            </a:pPr>
            <a:endParaRPr lang="en-US" altLang="en-US" sz="2800" smtClean="0"/>
          </a:p>
        </p:txBody>
      </p:sp>
      <p:sp>
        <p:nvSpPr>
          <p:cNvPr id="30722"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Tree>
  </p:cSld>
  <p:clrMapOvr>
    <a:masterClrMapping/>
  </p:clrMapOvr>
  <p:transition spd="med">
    <p:spli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p:cNvSpPr>
            <a:spLocks noGrp="1" noChangeArrowheads="1"/>
          </p:cNvSpPr>
          <p:nvPr>
            <p:ph type="title"/>
          </p:nvPr>
        </p:nvSpPr>
        <p:spPr>
          <a:xfrm>
            <a:off x="457200" y="0"/>
            <a:ext cx="8229600" cy="1143000"/>
          </a:xfrm>
        </p:spPr>
        <p:txBody>
          <a:bodyPr/>
          <a:lstStyle/>
          <a:p>
            <a:pPr eaLnBrk="1" hangingPunct="1"/>
            <a:r>
              <a:rPr lang="en-US" altLang="en-US" sz="4000" smtClean="0"/>
              <a:t>Day Land Nav</a:t>
            </a:r>
          </a:p>
        </p:txBody>
      </p:sp>
      <p:sp>
        <p:nvSpPr>
          <p:cNvPr id="32772" name="Rectangle 3"/>
          <p:cNvSpPr>
            <a:spLocks noGrp="1" noChangeArrowheads="1"/>
          </p:cNvSpPr>
          <p:nvPr>
            <p:ph idx="1"/>
          </p:nvPr>
        </p:nvSpPr>
        <p:spPr>
          <a:xfrm>
            <a:off x="457200" y="1143000"/>
            <a:ext cx="8229600" cy="5257800"/>
          </a:xfrm>
        </p:spPr>
        <p:txBody>
          <a:bodyPr/>
          <a:lstStyle/>
          <a:p>
            <a:pPr eaLnBrk="1" hangingPunct="1">
              <a:buFontTx/>
              <a:buNone/>
            </a:pPr>
            <a:r>
              <a:rPr lang="en-US" altLang="en-US" sz="2800" smtClean="0"/>
              <a:t>   The day course must measure between 3,500 and 4,000 meters.  The course has three direction changes, the first at point one (not the start point).  No point on the course, to include distractor points, will be closer than 100 meters to another point.  Candidates must navigate the course IAW the task standards.</a:t>
            </a:r>
          </a:p>
          <a:p>
            <a:pPr eaLnBrk="1" hangingPunct="1">
              <a:buFontTx/>
              <a:buNone/>
            </a:pPr>
            <a:endParaRPr lang="en-US" altLang="en-US" sz="2800" smtClean="0"/>
          </a:p>
        </p:txBody>
      </p:sp>
      <p:sp>
        <p:nvSpPr>
          <p:cNvPr id="32770"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Tree>
  </p:cSld>
  <p:clrMapOvr>
    <a:masterClrMapping/>
  </p:clrMapOvr>
  <p:transition spd="med">
    <p:spli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2"/>
          <p:cNvSpPr>
            <a:spLocks noGrp="1" noChangeArrowheads="1"/>
          </p:cNvSpPr>
          <p:nvPr>
            <p:ph type="title"/>
          </p:nvPr>
        </p:nvSpPr>
        <p:spPr>
          <a:xfrm>
            <a:off x="533400" y="0"/>
            <a:ext cx="8229600" cy="1143000"/>
          </a:xfrm>
        </p:spPr>
        <p:txBody>
          <a:bodyPr/>
          <a:lstStyle/>
          <a:p>
            <a:pPr eaLnBrk="1" hangingPunct="1"/>
            <a:r>
              <a:rPr lang="en-US" altLang="en-US" sz="4000" smtClean="0"/>
              <a:t>Performance Steps</a:t>
            </a:r>
          </a:p>
        </p:txBody>
      </p:sp>
      <p:sp>
        <p:nvSpPr>
          <p:cNvPr id="34820" name="Rectangle 3"/>
          <p:cNvSpPr>
            <a:spLocks noGrp="1" noChangeArrowheads="1"/>
          </p:cNvSpPr>
          <p:nvPr>
            <p:ph idx="1"/>
          </p:nvPr>
        </p:nvSpPr>
        <p:spPr>
          <a:xfrm>
            <a:off x="457200" y="1143000"/>
            <a:ext cx="8229600" cy="5257800"/>
          </a:xfrm>
        </p:spPr>
        <p:txBody>
          <a:bodyPr/>
          <a:lstStyle/>
          <a:p>
            <a:pPr eaLnBrk="1" hangingPunct="1">
              <a:buFontTx/>
              <a:buNone/>
            </a:pPr>
            <a:r>
              <a:rPr lang="en-US" altLang="en-US" sz="2800" smtClean="0"/>
              <a:t>   1. Plot all five points on the map.</a:t>
            </a:r>
          </a:p>
          <a:p>
            <a:pPr eaLnBrk="1" hangingPunct="1">
              <a:buFontTx/>
              <a:buNone/>
            </a:pPr>
            <a:r>
              <a:rPr lang="en-US" altLang="en-US" sz="2800" smtClean="0"/>
              <a:t>   2. Navigate from the start point, through the intermediate points, to the end point.</a:t>
            </a:r>
          </a:p>
          <a:p>
            <a:pPr eaLnBrk="1" hangingPunct="1">
              <a:buFontTx/>
              <a:buNone/>
            </a:pPr>
            <a:endParaRPr lang="en-US" altLang="en-US" sz="2800" smtClean="0"/>
          </a:p>
        </p:txBody>
      </p:sp>
      <p:sp>
        <p:nvSpPr>
          <p:cNvPr id="34818"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Tree>
  </p:cSld>
  <p:clrMapOvr>
    <a:masterClrMapping/>
  </p:clrMapOvr>
  <p:transition spd="med">
    <p:spli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2"/>
          <p:cNvSpPr>
            <a:spLocks noGrp="1" noChangeArrowheads="1"/>
          </p:cNvSpPr>
          <p:nvPr>
            <p:ph type="title"/>
          </p:nvPr>
        </p:nvSpPr>
        <p:spPr>
          <a:xfrm>
            <a:off x="457200" y="0"/>
            <a:ext cx="8229600" cy="1143000"/>
          </a:xfrm>
        </p:spPr>
        <p:txBody>
          <a:bodyPr/>
          <a:lstStyle/>
          <a:p>
            <a:pPr eaLnBrk="1" hangingPunct="1"/>
            <a:r>
              <a:rPr lang="en-US" altLang="en-US" sz="4000" smtClean="0"/>
              <a:t>Performance Measures</a:t>
            </a:r>
          </a:p>
        </p:txBody>
      </p:sp>
      <p:sp>
        <p:nvSpPr>
          <p:cNvPr id="36868" name="Rectangle 3"/>
          <p:cNvSpPr>
            <a:spLocks noGrp="1" noChangeArrowheads="1"/>
          </p:cNvSpPr>
          <p:nvPr>
            <p:ph idx="1"/>
          </p:nvPr>
        </p:nvSpPr>
        <p:spPr>
          <a:xfrm>
            <a:off x="457200" y="1143000"/>
            <a:ext cx="8229600" cy="5257800"/>
          </a:xfrm>
        </p:spPr>
        <p:txBody>
          <a:bodyPr/>
          <a:lstStyle/>
          <a:p>
            <a:pPr eaLnBrk="1" hangingPunct="1">
              <a:buFontTx/>
              <a:buNone/>
            </a:pPr>
            <a:r>
              <a:rPr lang="en-US" altLang="en-US" sz="2800" smtClean="0"/>
              <a:t>   1. Navigated from the start point, through the intermediate points, in order, to the end point.</a:t>
            </a:r>
          </a:p>
          <a:p>
            <a:pPr eaLnBrk="1" hangingPunct="1">
              <a:buFontTx/>
              <a:buNone/>
            </a:pPr>
            <a:r>
              <a:rPr lang="en-US" altLang="en-US" sz="2800" smtClean="0"/>
              <a:t>   2. Correctly recorded the point number or letter of at least three points, excluding the start point.</a:t>
            </a:r>
          </a:p>
          <a:p>
            <a:pPr eaLnBrk="1" hangingPunct="1">
              <a:buFontTx/>
              <a:buNone/>
            </a:pPr>
            <a:r>
              <a:rPr lang="en-US" altLang="en-US" sz="2800" smtClean="0"/>
              <a:t>   3. Completed all performance measures within 3 hours.</a:t>
            </a:r>
          </a:p>
          <a:p>
            <a:pPr eaLnBrk="1" hangingPunct="1">
              <a:buFontTx/>
              <a:buNone/>
            </a:pPr>
            <a:r>
              <a:rPr lang="en-US" altLang="en-US" sz="2800" smtClean="0"/>
              <a:t>   4. Returned the map and score sheet.</a:t>
            </a:r>
          </a:p>
        </p:txBody>
      </p:sp>
      <p:sp>
        <p:nvSpPr>
          <p:cNvPr id="36866"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Tree>
  </p:cSld>
  <p:clrMapOvr>
    <a:masterClrMapping/>
  </p:clrMapOvr>
  <p:transition spd="med">
    <p:spli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p:cNvSpPr>
            <a:spLocks noGrp="1" noChangeArrowheads="1"/>
          </p:cNvSpPr>
          <p:nvPr>
            <p:ph type="title"/>
          </p:nvPr>
        </p:nvSpPr>
        <p:spPr>
          <a:xfrm>
            <a:off x="457200" y="0"/>
            <a:ext cx="8229600" cy="1143000"/>
          </a:xfrm>
        </p:spPr>
        <p:txBody>
          <a:bodyPr/>
          <a:lstStyle/>
          <a:p>
            <a:pPr eaLnBrk="1" hangingPunct="1"/>
            <a:r>
              <a:rPr lang="en-US" altLang="en-US" sz="4000" smtClean="0"/>
              <a:t>Task</a:t>
            </a:r>
          </a:p>
        </p:txBody>
      </p:sp>
      <p:sp>
        <p:nvSpPr>
          <p:cNvPr id="38916" name="Rectangle 3"/>
          <p:cNvSpPr>
            <a:spLocks noGrp="1" noChangeArrowheads="1"/>
          </p:cNvSpPr>
          <p:nvPr>
            <p:ph idx="1"/>
          </p:nvPr>
        </p:nvSpPr>
        <p:spPr>
          <a:xfrm>
            <a:off x="457200" y="1143000"/>
            <a:ext cx="8229600" cy="5257800"/>
          </a:xfrm>
        </p:spPr>
        <p:txBody>
          <a:bodyPr/>
          <a:lstStyle/>
          <a:p>
            <a:pPr algn="ctr" eaLnBrk="1" hangingPunct="1">
              <a:buFontTx/>
              <a:buNone/>
            </a:pPr>
            <a:r>
              <a:rPr lang="en-US" altLang="en-US" smtClean="0"/>
              <a:t>Navigate From One Point to Another During the Night</a:t>
            </a:r>
          </a:p>
        </p:txBody>
      </p:sp>
      <p:sp>
        <p:nvSpPr>
          <p:cNvPr id="38914"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Tree>
  </p:cSld>
  <p:clrMapOvr>
    <a:masterClrMapping/>
  </p:clrMapOvr>
  <p:transition spd="med">
    <p:spli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2"/>
          <p:cNvSpPr>
            <a:spLocks noGrp="1" noChangeArrowheads="1"/>
          </p:cNvSpPr>
          <p:nvPr>
            <p:ph type="title"/>
          </p:nvPr>
        </p:nvSpPr>
        <p:spPr>
          <a:xfrm>
            <a:off x="457200" y="0"/>
            <a:ext cx="8229600" cy="1143000"/>
          </a:xfrm>
        </p:spPr>
        <p:txBody>
          <a:bodyPr/>
          <a:lstStyle/>
          <a:p>
            <a:pPr eaLnBrk="1" hangingPunct="1"/>
            <a:r>
              <a:rPr lang="en-US" altLang="en-US" sz="4000" smtClean="0"/>
              <a:t>Conditions</a:t>
            </a:r>
          </a:p>
        </p:txBody>
      </p:sp>
      <p:sp>
        <p:nvSpPr>
          <p:cNvPr id="40964" name="Rectangle 3"/>
          <p:cNvSpPr>
            <a:spLocks noGrp="1" noChangeArrowheads="1"/>
          </p:cNvSpPr>
          <p:nvPr>
            <p:ph idx="1"/>
          </p:nvPr>
        </p:nvSpPr>
        <p:spPr>
          <a:xfrm>
            <a:off x="457200" y="1143000"/>
            <a:ext cx="8229600" cy="5257800"/>
          </a:xfrm>
        </p:spPr>
        <p:txBody>
          <a:bodyPr/>
          <a:lstStyle/>
          <a:p>
            <a:pPr eaLnBrk="1" hangingPunct="1">
              <a:buFontTx/>
              <a:buNone/>
            </a:pPr>
            <a:r>
              <a:rPr lang="en-US" altLang="en-US" sz="2800" smtClean="0"/>
              <a:t>   Given a standard topographic map, scale 1:50,000; a lensatic compass; GTA 05-02-012 (coordinate scale and protractor); a pencil; a score sheet; a red-lens flashlight; a chemical light stick for emergency use; and the eight digit grid coordinates of the start point, three intermediate points, and end point.</a:t>
            </a:r>
          </a:p>
          <a:p>
            <a:pPr eaLnBrk="1" hangingPunct="1">
              <a:buFontTx/>
              <a:buNone/>
            </a:pPr>
            <a:endParaRPr lang="en-US" altLang="en-US" sz="2800" smtClean="0"/>
          </a:p>
        </p:txBody>
      </p:sp>
      <p:sp>
        <p:nvSpPr>
          <p:cNvPr id="40962"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Tree>
  </p:cSld>
  <p:clrMapOvr>
    <a:masterClrMapping/>
  </p:clrMapOvr>
  <p:transition spd="med">
    <p:spli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457200" y="0"/>
            <a:ext cx="8229600" cy="1143000"/>
          </a:xfrm>
        </p:spPr>
        <p:txBody>
          <a:bodyPr/>
          <a:lstStyle/>
          <a:p>
            <a:pPr eaLnBrk="1" hangingPunct="1"/>
            <a:r>
              <a:rPr lang="en-US" altLang="en-US" smtClean="0"/>
              <a:t>Topics</a:t>
            </a:r>
          </a:p>
        </p:txBody>
      </p:sp>
      <p:sp>
        <p:nvSpPr>
          <p:cNvPr id="6148" name="Rectangle 3"/>
          <p:cNvSpPr>
            <a:spLocks noGrp="1" noChangeArrowheads="1"/>
          </p:cNvSpPr>
          <p:nvPr>
            <p:ph idx="1"/>
          </p:nvPr>
        </p:nvSpPr>
        <p:spPr>
          <a:xfrm>
            <a:off x="457200" y="1143000"/>
            <a:ext cx="8229600" cy="5257800"/>
          </a:xfrm>
        </p:spPr>
        <p:txBody>
          <a:bodyPr/>
          <a:lstStyle/>
          <a:p>
            <a:pPr eaLnBrk="1" hangingPunct="1"/>
            <a:r>
              <a:rPr lang="en-US" altLang="en-US" sz="2800" smtClean="0"/>
              <a:t>Objective</a:t>
            </a:r>
          </a:p>
          <a:p>
            <a:pPr eaLnBrk="1" hangingPunct="1"/>
            <a:r>
              <a:rPr lang="en-US" altLang="en-US" sz="2800" smtClean="0"/>
              <a:t>Requirements</a:t>
            </a:r>
          </a:p>
          <a:p>
            <a:pPr eaLnBrk="1" hangingPunct="1"/>
            <a:r>
              <a:rPr lang="en-US" altLang="en-US" sz="2800" smtClean="0"/>
              <a:t>Misc Lane Information</a:t>
            </a:r>
          </a:p>
          <a:p>
            <a:pPr eaLnBrk="1" hangingPunct="1"/>
            <a:r>
              <a:rPr lang="en-US" altLang="en-US" sz="2800" smtClean="0"/>
              <a:t>Task, Conditions, and Standards</a:t>
            </a:r>
          </a:p>
          <a:p>
            <a:pPr eaLnBrk="1" hangingPunct="1"/>
            <a:r>
              <a:rPr lang="en-US" altLang="en-US" sz="2800" smtClean="0"/>
              <a:t>Map Reading and Land Nav Basics</a:t>
            </a:r>
          </a:p>
          <a:p>
            <a:pPr eaLnBrk="1" hangingPunct="1"/>
            <a:r>
              <a:rPr lang="en-US" altLang="en-US" sz="2800" smtClean="0"/>
              <a:t>Negotiating Land Nav Course</a:t>
            </a:r>
          </a:p>
          <a:p>
            <a:pPr eaLnBrk="1" hangingPunct="1"/>
            <a:r>
              <a:rPr lang="en-US" altLang="en-US" sz="2800" smtClean="0"/>
              <a:t>Tips for Success</a:t>
            </a:r>
          </a:p>
          <a:p>
            <a:pPr eaLnBrk="1" hangingPunct="1"/>
            <a:r>
              <a:rPr lang="en-US" altLang="en-US" sz="2800" smtClean="0"/>
              <a:t>Questions</a:t>
            </a:r>
          </a:p>
          <a:p>
            <a:pPr eaLnBrk="1" hangingPunct="1"/>
            <a:r>
              <a:rPr lang="en-US" altLang="en-US" sz="2800" smtClean="0"/>
              <a:t>Time to Practice</a:t>
            </a:r>
          </a:p>
        </p:txBody>
      </p:sp>
      <p:sp>
        <p:nvSpPr>
          <p:cNvPr id="6146"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Tree>
  </p:cSld>
  <p:clrMapOvr>
    <a:masterClrMapping/>
  </p:clrMapOvr>
  <p:transition spd="med">
    <p:spli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2"/>
          <p:cNvSpPr>
            <a:spLocks noGrp="1" noChangeArrowheads="1"/>
          </p:cNvSpPr>
          <p:nvPr>
            <p:ph type="title"/>
          </p:nvPr>
        </p:nvSpPr>
        <p:spPr>
          <a:xfrm>
            <a:off x="457200" y="0"/>
            <a:ext cx="8229600" cy="1143000"/>
          </a:xfrm>
        </p:spPr>
        <p:txBody>
          <a:bodyPr/>
          <a:lstStyle/>
          <a:p>
            <a:pPr eaLnBrk="1" hangingPunct="1"/>
            <a:r>
              <a:rPr lang="en-US" altLang="en-US" sz="4000" smtClean="0"/>
              <a:t>Standards</a:t>
            </a:r>
          </a:p>
        </p:txBody>
      </p:sp>
      <p:sp>
        <p:nvSpPr>
          <p:cNvPr id="43012" name="Rectangle 3"/>
          <p:cNvSpPr>
            <a:spLocks noGrp="1" noChangeArrowheads="1"/>
          </p:cNvSpPr>
          <p:nvPr>
            <p:ph idx="1"/>
          </p:nvPr>
        </p:nvSpPr>
        <p:spPr>
          <a:xfrm>
            <a:off x="457200" y="1143000"/>
            <a:ext cx="8229600" cy="5257800"/>
          </a:xfrm>
        </p:spPr>
        <p:txBody>
          <a:bodyPr/>
          <a:lstStyle/>
          <a:p>
            <a:pPr eaLnBrk="1" hangingPunct="1">
              <a:buFontTx/>
              <a:buNone/>
            </a:pPr>
            <a:r>
              <a:rPr lang="en-US" altLang="en-US" sz="2800" smtClean="0"/>
              <a:t>   Plot the start point, intermediate points, and the end point on the map.  Navigate from the start point, through each intermediate point, in order, to the end point, within 4 hours.</a:t>
            </a:r>
          </a:p>
          <a:p>
            <a:pPr eaLnBrk="1" hangingPunct="1">
              <a:buFontTx/>
              <a:buNone/>
            </a:pPr>
            <a:endParaRPr lang="en-US" altLang="en-US" sz="2800" smtClean="0"/>
          </a:p>
          <a:p>
            <a:pPr eaLnBrk="1" hangingPunct="1">
              <a:buFontTx/>
              <a:buNone/>
            </a:pPr>
            <a:endParaRPr lang="en-US" altLang="en-US" sz="2800" smtClean="0"/>
          </a:p>
        </p:txBody>
      </p:sp>
      <p:sp>
        <p:nvSpPr>
          <p:cNvPr id="43010"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Tree>
  </p:cSld>
  <p:clrMapOvr>
    <a:masterClrMapping/>
  </p:clrMapOvr>
  <p:transition spd="med">
    <p:spli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2"/>
          <p:cNvSpPr>
            <a:spLocks noGrp="1" noChangeArrowheads="1"/>
          </p:cNvSpPr>
          <p:nvPr>
            <p:ph type="title"/>
          </p:nvPr>
        </p:nvSpPr>
        <p:spPr>
          <a:xfrm>
            <a:off x="457200" y="0"/>
            <a:ext cx="8229600" cy="1143000"/>
          </a:xfrm>
        </p:spPr>
        <p:txBody>
          <a:bodyPr/>
          <a:lstStyle/>
          <a:p>
            <a:pPr eaLnBrk="1" hangingPunct="1"/>
            <a:r>
              <a:rPr lang="en-US" altLang="en-US" sz="4000" smtClean="0"/>
              <a:t>Night Land Nav</a:t>
            </a:r>
          </a:p>
        </p:txBody>
      </p:sp>
      <p:sp>
        <p:nvSpPr>
          <p:cNvPr id="45060" name="Rectangle 3"/>
          <p:cNvSpPr>
            <a:spLocks noGrp="1" noChangeArrowheads="1"/>
          </p:cNvSpPr>
          <p:nvPr>
            <p:ph idx="1"/>
          </p:nvPr>
        </p:nvSpPr>
        <p:spPr>
          <a:xfrm>
            <a:off x="457200" y="1143000"/>
            <a:ext cx="8534400" cy="5486400"/>
          </a:xfrm>
        </p:spPr>
        <p:txBody>
          <a:bodyPr/>
          <a:lstStyle/>
          <a:p>
            <a:pPr eaLnBrk="1" hangingPunct="1">
              <a:lnSpc>
                <a:spcPct val="90000"/>
              </a:lnSpc>
            </a:pPr>
            <a:r>
              <a:rPr lang="en-US" altLang="en-US" sz="2800" smtClean="0"/>
              <a:t>The night course must measure between 3,000 and 3,500 meters.  The course has three direction changes, the first at point one, not the start point). No point on the course, to include distractor points, will be closer than 100 meters to another point.  Candidates must navigate the course IAW the task standards.</a:t>
            </a:r>
          </a:p>
        </p:txBody>
      </p:sp>
      <p:sp>
        <p:nvSpPr>
          <p:cNvPr id="45058"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Tree>
  </p:cSld>
  <p:clrMapOvr>
    <a:masterClrMapping/>
  </p:clrMapOvr>
  <p:transition spd="med">
    <p:spli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2"/>
          <p:cNvSpPr>
            <a:spLocks noGrp="1" noChangeArrowheads="1"/>
          </p:cNvSpPr>
          <p:nvPr>
            <p:ph type="title"/>
          </p:nvPr>
        </p:nvSpPr>
        <p:spPr>
          <a:xfrm>
            <a:off x="457200" y="0"/>
            <a:ext cx="8229600" cy="1143000"/>
          </a:xfrm>
        </p:spPr>
        <p:txBody>
          <a:bodyPr/>
          <a:lstStyle/>
          <a:p>
            <a:pPr eaLnBrk="1" hangingPunct="1"/>
            <a:r>
              <a:rPr lang="en-US" altLang="en-US" sz="4000" smtClean="0"/>
              <a:t>Night Land Nav Cont.</a:t>
            </a:r>
          </a:p>
        </p:txBody>
      </p:sp>
      <p:sp>
        <p:nvSpPr>
          <p:cNvPr id="47108" name="Rectangle 3"/>
          <p:cNvSpPr>
            <a:spLocks noGrp="1" noChangeArrowheads="1"/>
          </p:cNvSpPr>
          <p:nvPr>
            <p:ph idx="1"/>
          </p:nvPr>
        </p:nvSpPr>
        <p:spPr>
          <a:xfrm>
            <a:off x="457200" y="1143000"/>
            <a:ext cx="8534400" cy="5486400"/>
          </a:xfrm>
        </p:spPr>
        <p:txBody>
          <a:bodyPr/>
          <a:lstStyle/>
          <a:p>
            <a:pPr eaLnBrk="1" hangingPunct="1">
              <a:lnSpc>
                <a:spcPct val="90000"/>
              </a:lnSpc>
            </a:pPr>
            <a:r>
              <a:rPr lang="en-US" altLang="en-US" sz="2800" smtClean="0"/>
              <a:t>Artificial illumination (such as light sticks) may be used to mark the general boundaries of the course, but not the individual points.  Candidates may NOT use artificial illumination or red-lens flashlight to MARK THEIR DIRECTION.</a:t>
            </a:r>
          </a:p>
          <a:p>
            <a:pPr eaLnBrk="1" hangingPunct="1">
              <a:lnSpc>
                <a:spcPct val="90000"/>
              </a:lnSpc>
            </a:pPr>
            <a:r>
              <a:rPr lang="en-US" altLang="en-US" sz="2800" smtClean="0"/>
              <a:t>The host unit may start the night course no earlier than 1 hour after sunset.  The test board chairperson will determine the actual start time based on local conditions.</a:t>
            </a:r>
          </a:p>
        </p:txBody>
      </p:sp>
      <p:sp>
        <p:nvSpPr>
          <p:cNvPr id="47106"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Tree>
  </p:cSld>
  <p:clrMapOvr>
    <a:masterClrMapping/>
  </p:clrMapOvr>
  <p:transition spd="med">
    <p:spli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
          <p:cNvSpPr>
            <a:spLocks noGrp="1" noChangeArrowheads="1"/>
          </p:cNvSpPr>
          <p:nvPr>
            <p:ph type="title"/>
          </p:nvPr>
        </p:nvSpPr>
        <p:spPr>
          <a:xfrm>
            <a:off x="457200" y="0"/>
            <a:ext cx="8229600" cy="1143000"/>
          </a:xfrm>
        </p:spPr>
        <p:txBody>
          <a:bodyPr/>
          <a:lstStyle/>
          <a:p>
            <a:pPr eaLnBrk="1" hangingPunct="1"/>
            <a:r>
              <a:rPr lang="en-US" altLang="en-US" sz="4000" smtClean="0"/>
              <a:t>Performance Steps</a:t>
            </a:r>
          </a:p>
        </p:txBody>
      </p:sp>
      <p:sp>
        <p:nvSpPr>
          <p:cNvPr id="49156" name="Rectangle 3"/>
          <p:cNvSpPr>
            <a:spLocks noGrp="1" noChangeArrowheads="1"/>
          </p:cNvSpPr>
          <p:nvPr>
            <p:ph idx="1"/>
          </p:nvPr>
        </p:nvSpPr>
        <p:spPr>
          <a:xfrm>
            <a:off x="457200" y="1143000"/>
            <a:ext cx="8229600" cy="5257800"/>
          </a:xfrm>
        </p:spPr>
        <p:txBody>
          <a:bodyPr/>
          <a:lstStyle/>
          <a:p>
            <a:pPr eaLnBrk="1" hangingPunct="1">
              <a:buFontTx/>
              <a:buNone/>
            </a:pPr>
            <a:r>
              <a:rPr lang="en-US" altLang="en-US" sz="2800" smtClean="0"/>
              <a:t>   1. Plot all five points on the map.</a:t>
            </a:r>
          </a:p>
          <a:p>
            <a:pPr eaLnBrk="1" hangingPunct="1">
              <a:buFontTx/>
              <a:buNone/>
            </a:pPr>
            <a:r>
              <a:rPr lang="en-US" altLang="en-US" sz="2800" smtClean="0"/>
              <a:t>   2. Navigate from the start point, through the intermediate points, to the end point.</a:t>
            </a:r>
          </a:p>
          <a:p>
            <a:pPr eaLnBrk="1" hangingPunct="1">
              <a:buFontTx/>
              <a:buNone/>
            </a:pPr>
            <a:endParaRPr lang="en-US" altLang="en-US" sz="2800" smtClean="0"/>
          </a:p>
        </p:txBody>
      </p:sp>
      <p:sp>
        <p:nvSpPr>
          <p:cNvPr id="49154"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Tree>
  </p:cSld>
  <p:clrMapOvr>
    <a:masterClrMapping/>
  </p:clrMapOvr>
  <p:transition spd="med">
    <p:spli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2"/>
          <p:cNvSpPr>
            <a:spLocks noGrp="1" noChangeArrowheads="1"/>
          </p:cNvSpPr>
          <p:nvPr>
            <p:ph type="title"/>
          </p:nvPr>
        </p:nvSpPr>
        <p:spPr>
          <a:xfrm>
            <a:off x="457200" y="0"/>
            <a:ext cx="8229600" cy="1143000"/>
          </a:xfrm>
        </p:spPr>
        <p:txBody>
          <a:bodyPr/>
          <a:lstStyle/>
          <a:p>
            <a:pPr eaLnBrk="1" hangingPunct="1"/>
            <a:r>
              <a:rPr lang="en-US" altLang="en-US" sz="4000" smtClean="0"/>
              <a:t>Performance Measures</a:t>
            </a:r>
          </a:p>
        </p:txBody>
      </p:sp>
      <p:sp>
        <p:nvSpPr>
          <p:cNvPr id="51204" name="Rectangle 3"/>
          <p:cNvSpPr>
            <a:spLocks noGrp="1" noChangeArrowheads="1"/>
          </p:cNvSpPr>
          <p:nvPr>
            <p:ph idx="1"/>
          </p:nvPr>
        </p:nvSpPr>
        <p:spPr>
          <a:xfrm>
            <a:off x="457200" y="1143000"/>
            <a:ext cx="8229600" cy="5257800"/>
          </a:xfrm>
        </p:spPr>
        <p:txBody>
          <a:bodyPr/>
          <a:lstStyle/>
          <a:p>
            <a:pPr eaLnBrk="1" hangingPunct="1">
              <a:buFontTx/>
              <a:buNone/>
            </a:pPr>
            <a:r>
              <a:rPr lang="en-US" altLang="en-US" sz="2800" smtClean="0"/>
              <a:t>   1. Navigated from the start point, through the intermediate points, in order, to the end point.</a:t>
            </a:r>
          </a:p>
          <a:p>
            <a:pPr eaLnBrk="1" hangingPunct="1">
              <a:buFontTx/>
              <a:buNone/>
            </a:pPr>
            <a:r>
              <a:rPr lang="en-US" altLang="en-US" sz="2800" smtClean="0"/>
              <a:t>   2. Correctly recorded the point number or letter of at least three points, excluding the start point.</a:t>
            </a:r>
          </a:p>
          <a:p>
            <a:pPr eaLnBrk="1" hangingPunct="1">
              <a:buFontTx/>
              <a:buNone/>
            </a:pPr>
            <a:r>
              <a:rPr lang="en-US" altLang="en-US" sz="2800" smtClean="0"/>
              <a:t>   3. Did not mark the route of travel with the red-lens flashlight.</a:t>
            </a:r>
          </a:p>
          <a:p>
            <a:pPr eaLnBrk="1" hangingPunct="1">
              <a:buFontTx/>
              <a:buNone/>
            </a:pPr>
            <a:r>
              <a:rPr lang="en-US" altLang="en-US" sz="2800" smtClean="0"/>
              <a:t>   4. Completed all performance measures within 4 hours.</a:t>
            </a:r>
          </a:p>
          <a:p>
            <a:pPr eaLnBrk="1" hangingPunct="1">
              <a:buFontTx/>
              <a:buNone/>
            </a:pPr>
            <a:r>
              <a:rPr lang="en-US" altLang="en-US" sz="2800" smtClean="0"/>
              <a:t>   5. Returned the map and score sheet.</a:t>
            </a:r>
          </a:p>
        </p:txBody>
      </p:sp>
      <p:sp>
        <p:nvSpPr>
          <p:cNvPr id="51202"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Tree>
  </p:cSld>
  <p:clrMapOvr>
    <a:masterClrMapping/>
  </p:clrMapOvr>
  <p:transition spd="med">
    <p:spli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2"/>
          <p:cNvSpPr>
            <a:spLocks noGrp="1" noChangeArrowheads="1"/>
          </p:cNvSpPr>
          <p:nvPr>
            <p:ph type="title"/>
          </p:nvPr>
        </p:nvSpPr>
        <p:spPr>
          <a:xfrm>
            <a:off x="457200" y="76200"/>
            <a:ext cx="8229600" cy="1143000"/>
          </a:xfrm>
        </p:spPr>
        <p:txBody>
          <a:bodyPr/>
          <a:lstStyle/>
          <a:p>
            <a:pPr eaLnBrk="1" hangingPunct="1"/>
            <a:r>
              <a:rPr lang="en-US" altLang="en-US" smtClean="0"/>
              <a:t>Map Reading Basics</a:t>
            </a:r>
          </a:p>
        </p:txBody>
      </p:sp>
      <p:sp>
        <p:nvSpPr>
          <p:cNvPr id="53252" name="Rectangle 3"/>
          <p:cNvSpPr>
            <a:spLocks noGrp="1" noChangeArrowheads="1"/>
          </p:cNvSpPr>
          <p:nvPr>
            <p:ph idx="1"/>
          </p:nvPr>
        </p:nvSpPr>
        <p:spPr>
          <a:xfrm>
            <a:off x="457200" y="1493838"/>
            <a:ext cx="8229600" cy="3840162"/>
          </a:xfrm>
        </p:spPr>
        <p:txBody>
          <a:bodyPr/>
          <a:lstStyle/>
          <a:p>
            <a:pPr algn="ctr" eaLnBrk="1" hangingPunct="1">
              <a:lnSpc>
                <a:spcPct val="90000"/>
              </a:lnSpc>
              <a:buFontTx/>
              <a:buNone/>
            </a:pPr>
            <a:r>
              <a:rPr lang="en-US" altLang="en-US" smtClean="0"/>
              <a:t>   Prior to hitting the Land Navigation Course, there are some things you need to know or should refresh on.</a:t>
            </a:r>
          </a:p>
          <a:p>
            <a:pPr algn="ctr" eaLnBrk="1" hangingPunct="1">
              <a:lnSpc>
                <a:spcPct val="90000"/>
              </a:lnSpc>
              <a:buFontTx/>
              <a:buNone/>
            </a:pPr>
            <a:endParaRPr lang="en-US" altLang="en-US" smtClean="0"/>
          </a:p>
          <a:p>
            <a:pPr algn="ctr" eaLnBrk="1" hangingPunct="1">
              <a:lnSpc>
                <a:spcPct val="90000"/>
              </a:lnSpc>
              <a:buFontTx/>
              <a:buNone/>
            </a:pPr>
            <a:r>
              <a:rPr lang="en-US" altLang="en-US" smtClean="0"/>
              <a:t>Map reading is no longer on the written test, but knowing the basics will assist you in effectively and efficiently negotiating the Land Navigation Courses.</a:t>
            </a:r>
          </a:p>
        </p:txBody>
      </p:sp>
      <p:sp>
        <p:nvSpPr>
          <p:cNvPr id="53250"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Tree>
  </p:cSld>
  <p:clrMapOvr>
    <a:masterClrMapping/>
  </p:clrMapOvr>
  <p:transition spd="med">
    <p:spli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2"/>
          <p:cNvSpPr>
            <a:spLocks noGrp="1" noChangeArrowheads="1"/>
          </p:cNvSpPr>
          <p:nvPr>
            <p:ph type="title"/>
          </p:nvPr>
        </p:nvSpPr>
        <p:spPr>
          <a:xfrm>
            <a:off x="457200" y="76200"/>
            <a:ext cx="8229600" cy="1143000"/>
          </a:xfrm>
        </p:spPr>
        <p:txBody>
          <a:bodyPr/>
          <a:lstStyle/>
          <a:p>
            <a:pPr eaLnBrk="1" hangingPunct="1"/>
            <a:r>
              <a:rPr lang="en-US" altLang="en-US" smtClean="0"/>
              <a:t>What is a Map?</a:t>
            </a:r>
          </a:p>
        </p:txBody>
      </p:sp>
      <p:sp>
        <p:nvSpPr>
          <p:cNvPr id="54276" name="Rectangle 3"/>
          <p:cNvSpPr>
            <a:spLocks noGrp="1" noChangeArrowheads="1"/>
          </p:cNvSpPr>
          <p:nvPr>
            <p:ph idx="1"/>
          </p:nvPr>
        </p:nvSpPr>
        <p:spPr/>
        <p:txBody>
          <a:bodyPr/>
          <a:lstStyle/>
          <a:p>
            <a:pPr algn="ctr" eaLnBrk="1" hangingPunct="1">
              <a:buFontTx/>
              <a:buNone/>
            </a:pPr>
            <a:r>
              <a:rPr lang="en-US" altLang="en-US" smtClean="0"/>
              <a:t>A map is a graphic representation of a portion of the earth’s surface drawn to scale, as seen from above.</a:t>
            </a:r>
          </a:p>
        </p:txBody>
      </p:sp>
      <p:sp>
        <p:nvSpPr>
          <p:cNvPr id="54274"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Tree>
  </p:cSld>
  <p:clrMapOvr>
    <a:masterClrMapping/>
  </p:clrMapOvr>
  <p:transition spd="med">
    <p:spli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2"/>
          <p:cNvSpPr>
            <a:spLocks noGrp="1" noChangeArrowheads="1"/>
          </p:cNvSpPr>
          <p:nvPr>
            <p:ph type="title"/>
          </p:nvPr>
        </p:nvSpPr>
        <p:spPr>
          <a:xfrm>
            <a:off x="457200" y="76200"/>
            <a:ext cx="8229600" cy="1143000"/>
          </a:xfrm>
        </p:spPr>
        <p:txBody>
          <a:bodyPr/>
          <a:lstStyle/>
          <a:p>
            <a:pPr eaLnBrk="1" hangingPunct="1"/>
            <a:r>
              <a:rPr lang="en-US" altLang="en-US" smtClean="0"/>
              <a:t>Colors on a Map</a:t>
            </a:r>
          </a:p>
        </p:txBody>
      </p:sp>
      <p:sp>
        <p:nvSpPr>
          <p:cNvPr id="55300" name="Rectangle 3"/>
          <p:cNvSpPr>
            <a:spLocks noGrp="1" noChangeArrowheads="1"/>
          </p:cNvSpPr>
          <p:nvPr>
            <p:ph idx="1"/>
          </p:nvPr>
        </p:nvSpPr>
        <p:spPr/>
        <p:txBody>
          <a:bodyPr/>
          <a:lstStyle/>
          <a:p>
            <a:pPr eaLnBrk="1" hangingPunct="1"/>
            <a:r>
              <a:rPr lang="en-US" altLang="en-US" b="1" smtClean="0">
                <a:solidFill>
                  <a:srgbClr val="336600"/>
                </a:solidFill>
              </a:rPr>
              <a:t>Green:  Vegetation</a:t>
            </a:r>
          </a:p>
          <a:p>
            <a:pPr eaLnBrk="1" hangingPunct="1"/>
            <a:r>
              <a:rPr lang="en-US" altLang="en-US" b="1" smtClean="0">
                <a:solidFill>
                  <a:srgbClr val="996633"/>
                </a:solidFill>
              </a:rPr>
              <a:t>Brown: Relief and elevation</a:t>
            </a:r>
          </a:p>
          <a:p>
            <a:pPr eaLnBrk="1" hangingPunct="1"/>
            <a:r>
              <a:rPr lang="en-US" altLang="en-US" b="1" smtClean="0"/>
              <a:t>Black:  	Man-made features</a:t>
            </a:r>
          </a:p>
          <a:p>
            <a:pPr eaLnBrk="1" hangingPunct="1"/>
            <a:r>
              <a:rPr lang="en-US" altLang="en-US" b="1" smtClean="0">
                <a:solidFill>
                  <a:srgbClr val="FF0000"/>
                </a:solidFill>
              </a:rPr>
              <a:t>Red:     	Major roads, populated areas</a:t>
            </a:r>
          </a:p>
          <a:p>
            <a:pPr eaLnBrk="1" hangingPunct="1"/>
            <a:r>
              <a:rPr lang="en-US" altLang="en-US" b="1" smtClean="0">
                <a:solidFill>
                  <a:schemeClr val="accent2"/>
                </a:solidFill>
              </a:rPr>
              <a:t>Blue:    	Water</a:t>
            </a:r>
          </a:p>
          <a:p>
            <a:pPr eaLnBrk="1" hangingPunct="1"/>
            <a:r>
              <a:rPr lang="en-US" altLang="en-US" b="1" smtClean="0">
                <a:solidFill>
                  <a:srgbClr val="CC3300"/>
                </a:solidFill>
              </a:rPr>
              <a:t>Red-Brown: </a:t>
            </a:r>
            <a:r>
              <a:rPr lang="en-US" altLang="en-US" smtClean="0">
                <a:solidFill>
                  <a:srgbClr val="CC3300"/>
                </a:solidFill>
              </a:rPr>
              <a:t>C</a:t>
            </a:r>
            <a:r>
              <a:rPr lang="en-US" altLang="en-US" smtClean="0">
                <a:solidFill>
                  <a:srgbClr val="CC3300"/>
                </a:solidFill>
                <a:cs typeface="Times New Roman" panose="02020603050405020304" pitchFamily="18" charset="0"/>
              </a:rPr>
              <a:t>ultural features, all relief features, and elevation, such as contour lines on red-light readable maps</a:t>
            </a:r>
          </a:p>
        </p:txBody>
      </p:sp>
      <p:sp>
        <p:nvSpPr>
          <p:cNvPr id="55298"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Tree>
  </p:cSld>
  <p:clrMapOvr>
    <a:masterClrMapping/>
  </p:clrMapOvr>
  <p:transition spd="med">
    <p:spli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5" name="Rectangle 4"/>
          <p:cNvSpPr>
            <a:spLocks noGrp="1" noChangeArrowheads="1"/>
          </p:cNvSpPr>
          <p:nvPr>
            <p:ph type="title"/>
          </p:nvPr>
        </p:nvSpPr>
        <p:spPr>
          <a:xfrm>
            <a:off x="609600" y="152400"/>
            <a:ext cx="7772400" cy="635000"/>
          </a:xfrm>
          <a:noFill/>
        </p:spPr>
        <p:txBody>
          <a:bodyPr/>
          <a:lstStyle/>
          <a:p>
            <a:pPr eaLnBrk="1" hangingPunct="1"/>
            <a:r>
              <a:rPr lang="en-US" altLang="en-US" smtClean="0"/>
              <a:t>Topographic Map</a:t>
            </a:r>
          </a:p>
        </p:txBody>
      </p:sp>
      <p:sp>
        <p:nvSpPr>
          <p:cNvPr id="56322"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pic>
        <p:nvPicPr>
          <p:cNvPr id="56323" name="Picture 2" descr="Mr-1_fig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79500"/>
            <a:ext cx="8059738" cy="553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Rectangle 3"/>
          <p:cNvSpPr>
            <a:spLocks noChangeArrowheads="1"/>
          </p:cNvSpPr>
          <p:nvPr/>
        </p:nvSpPr>
        <p:spPr bwMode="auto">
          <a:xfrm>
            <a:off x="3581400" y="914400"/>
            <a:ext cx="1600200" cy="609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56326" name="Oval 5"/>
          <p:cNvSpPr>
            <a:spLocks noChangeArrowheads="1"/>
          </p:cNvSpPr>
          <p:nvPr/>
        </p:nvSpPr>
        <p:spPr bwMode="auto">
          <a:xfrm rot="-5400000">
            <a:off x="6584950" y="3843338"/>
            <a:ext cx="273050" cy="273050"/>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b="1">
                <a:solidFill>
                  <a:schemeClr val="bg1"/>
                </a:solidFill>
              </a:rPr>
              <a:t>4</a:t>
            </a:r>
          </a:p>
        </p:txBody>
      </p:sp>
      <p:sp>
        <p:nvSpPr>
          <p:cNvPr id="56327" name="Text Box 6"/>
          <p:cNvSpPr txBox="1">
            <a:spLocks noChangeArrowheads="1"/>
          </p:cNvSpPr>
          <p:nvPr/>
        </p:nvSpPr>
        <p:spPr bwMode="auto">
          <a:xfrm rot="10800000">
            <a:off x="7200900" y="4432300"/>
            <a:ext cx="1373188" cy="346075"/>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80000"/>
              </a:lnSpc>
              <a:spcBef>
                <a:spcPct val="0"/>
              </a:spcBef>
              <a:buFontTx/>
              <a:buNone/>
            </a:pPr>
            <a:r>
              <a:rPr lang="en-US" altLang="en-US" sz="1400" b="1">
                <a:solidFill>
                  <a:schemeClr val="bg1"/>
                </a:solidFill>
              </a:rPr>
              <a:t>13</a:t>
            </a:r>
          </a:p>
          <a:p>
            <a:pPr algn="ctr">
              <a:lnSpc>
                <a:spcPct val="80000"/>
              </a:lnSpc>
              <a:spcBef>
                <a:spcPct val="0"/>
              </a:spcBef>
              <a:buFontTx/>
              <a:buNone/>
            </a:pPr>
            <a:r>
              <a:rPr lang="en-US" altLang="en-US" sz="1400" b="1">
                <a:solidFill>
                  <a:schemeClr val="bg1"/>
                </a:solidFill>
              </a:rPr>
              <a:t>14</a:t>
            </a:r>
          </a:p>
          <a:p>
            <a:pPr algn="ctr">
              <a:lnSpc>
                <a:spcPct val="80000"/>
              </a:lnSpc>
              <a:spcBef>
                <a:spcPct val="0"/>
              </a:spcBef>
              <a:buFontTx/>
              <a:buNone/>
            </a:pPr>
            <a:r>
              <a:rPr lang="en-US" altLang="en-US" sz="1400" b="1">
                <a:solidFill>
                  <a:schemeClr val="bg1"/>
                </a:solidFill>
              </a:rPr>
              <a:t>15</a:t>
            </a:r>
          </a:p>
          <a:p>
            <a:pPr algn="ctr">
              <a:lnSpc>
                <a:spcPct val="80000"/>
              </a:lnSpc>
              <a:spcBef>
                <a:spcPct val="0"/>
              </a:spcBef>
              <a:buFontTx/>
              <a:buNone/>
            </a:pPr>
            <a:r>
              <a:rPr lang="en-US" altLang="en-US" sz="1400" b="1">
                <a:solidFill>
                  <a:schemeClr val="bg1"/>
                </a:solidFill>
              </a:rPr>
              <a:t>16</a:t>
            </a:r>
          </a:p>
          <a:p>
            <a:pPr algn="ctr">
              <a:lnSpc>
                <a:spcPct val="80000"/>
              </a:lnSpc>
              <a:spcBef>
                <a:spcPct val="0"/>
              </a:spcBef>
              <a:buFontTx/>
              <a:buNone/>
            </a:pPr>
            <a:r>
              <a:rPr lang="en-US" altLang="en-US" sz="1400" b="1">
                <a:solidFill>
                  <a:schemeClr val="bg1"/>
                </a:solidFill>
              </a:rPr>
              <a:t>17</a:t>
            </a:r>
          </a:p>
          <a:p>
            <a:pPr algn="ctr">
              <a:lnSpc>
                <a:spcPct val="80000"/>
              </a:lnSpc>
              <a:spcBef>
                <a:spcPct val="0"/>
              </a:spcBef>
              <a:buFontTx/>
              <a:buNone/>
            </a:pPr>
            <a:r>
              <a:rPr lang="en-US" altLang="en-US" sz="1400" b="1">
                <a:solidFill>
                  <a:schemeClr val="bg1"/>
                </a:solidFill>
              </a:rPr>
              <a:t>18</a:t>
            </a:r>
          </a:p>
          <a:p>
            <a:pPr algn="ctr">
              <a:lnSpc>
                <a:spcPct val="80000"/>
              </a:lnSpc>
              <a:spcBef>
                <a:spcPct val="0"/>
              </a:spcBef>
              <a:buFontTx/>
              <a:buNone/>
            </a:pPr>
            <a:r>
              <a:rPr lang="en-US" altLang="en-US" sz="1400" b="1">
                <a:solidFill>
                  <a:schemeClr val="bg1"/>
                </a:solidFill>
              </a:rPr>
              <a:t>20</a:t>
            </a:r>
          </a:p>
        </p:txBody>
      </p:sp>
      <p:sp>
        <p:nvSpPr>
          <p:cNvPr id="56328" name="Line 7"/>
          <p:cNvSpPr>
            <a:spLocks noChangeShapeType="1"/>
          </p:cNvSpPr>
          <p:nvPr/>
        </p:nvSpPr>
        <p:spPr bwMode="auto">
          <a:xfrm flipH="1">
            <a:off x="7358063" y="4254500"/>
            <a:ext cx="223837" cy="2047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29" name="Line 8"/>
          <p:cNvSpPr>
            <a:spLocks noChangeShapeType="1"/>
          </p:cNvSpPr>
          <p:nvPr/>
        </p:nvSpPr>
        <p:spPr bwMode="auto">
          <a:xfrm flipV="1">
            <a:off x="7531100" y="4254500"/>
            <a:ext cx="88900" cy="2047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30" name="Line 9"/>
          <p:cNvSpPr>
            <a:spLocks noChangeShapeType="1"/>
          </p:cNvSpPr>
          <p:nvPr/>
        </p:nvSpPr>
        <p:spPr bwMode="auto">
          <a:xfrm>
            <a:off x="7651750" y="4256088"/>
            <a:ext cx="31750" cy="2206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31" name="Line 10"/>
          <p:cNvSpPr>
            <a:spLocks noChangeShapeType="1"/>
          </p:cNvSpPr>
          <p:nvPr/>
        </p:nvSpPr>
        <p:spPr bwMode="auto">
          <a:xfrm>
            <a:off x="7685088" y="4257675"/>
            <a:ext cx="173037" cy="203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32" name="Line 11"/>
          <p:cNvSpPr>
            <a:spLocks noChangeShapeType="1"/>
          </p:cNvSpPr>
          <p:nvPr/>
        </p:nvSpPr>
        <p:spPr bwMode="auto">
          <a:xfrm>
            <a:off x="7769225" y="4222750"/>
            <a:ext cx="592138" cy="2270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33" name="Line 12"/>
          <p:cNvSpPr>
            <a:spLocks noChangeShapeType="1"/>
          </p:cNvSpPr>
          <p:nvPr/>
        </p:nvSpPr>
        <p:spPr bwMode="auto">
          <a:xfrm>
            <a:off x="7715250" y="4252913"/>
            <a:ext cx="290513" cy="1809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34" name="Line 13"/>
          <p:cNvSpPr>
            <a:spLocks noChangeShapeType="1"/>
          </p:cNvSpPr>
          <p:nvPr/>
        </p:nvSpPr>
        <p:spPr bwMode="auto">
          <a:xfrm flipH="1" flipV="1">
            <a:off x="7743825" y="4248150"/>
            <a:ext cx="414338" cy="1857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35" name="Oval 14"/>
          <p:cNvSpPr>
            <a:spLocks noChangeArrowheads="1"/>
          </p:cNvSpPr>
          <p:nvPr/>
        </p:nvSpPr>
        <p:spPr bwMode="auto">
          <a:xfrm rot="-5400000">
            <a:off x="8380413" y="4052888"/>
            <a:ext cx="273050" cy="273050"/>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b="1">
                <a:solidFill>
                  <a:schemeClr val="bg1"/>
                </a:solidFill>
              </a:rPr>
              <a:t>21</a:t>
            </a:r>
          </a:p>
        </p:txBody>
      </p:sp>
      <p:sp>
        <p:nvSpPr>
          <p:cNvPr id="56336" name="Oval 15"/>
          <p:cNvSpPr>
            <a:spLocks noChangeArrowheads="1"/>
          </p:cNvSpPr>
          <p:nvPr/>
        </p:nvSpPr>
        <p:spPr bwMode="auto">
          <a:xfrm rot="-5400000">
            <a:off x="8118475" y="5095875"/>
            <a:ext cx="273050" cy="273050"/>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b="1">
                <a:solidFill>
                  <a:schemeClr val="bg1"/>
                </a:solidFill>
              </a:rPr>
              <a:t>1</a:t>
            </a:r>
          </a:p>
        </p:txBody>
      </p:sp>
      <p:sp>
        <p:nvSpPr>
          <p:cNvPr id="56337" name="Oval 16"/>
          <p:cNvSpPr>
            <a:spLocks noChangeArrowheads="1"/>
          </p:cNvSpPr>
          <p:nvPr/>
        </p:nvSpPr>
        <p:spPr bwMode="auto">
          <a:xfrm rot="-5400000">
            <a:off x="8118475" y="5410200"/>
            <a:ext cx="273050" cy="273050"/>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b="1">
                <a:solidFill>
                  <a:schemeClr val="bg1"/>
                </a:solidFill>
              </a:rPr>
              <a:t>6</a:t>
            </a:r>
          </a:p>
        </p:txBody>
      </p:sp>
      <p:sp>
        <p:nvSpPr>
          <p:cNvPr id="56338" name="Oval 17"/>
          <p:cNvSpPr>
            <a:spLocks noChangeArrowheads="1"/>
          </p:cNvSpPr>
          <p:nvPr/>
        </p:nvSpPr>
        <p:spPr bwMode="auto">
          <a:xfrm rot="-5400000">
            <a:off x="8113713" y="5867400"/>
            <a:ext cx="273050" cy="273050"/>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b="1">
                <a:solidFill>
                  <a:schemeClr val="bg1"/>
                </a:solidFill>
              </a:rPr>
              <a:t>5</a:t>
            </a:r>
          </a:p>
        </p:txBody>
      </p:sp>
      <p:sp>
        <p:nvSpPr>
          <p:cNvPr id="56339" name="Oval 18"/>
          <p:cNvSpPr>
            <a:spLocks noChangeArrowheads="1"/>
          </p:cNvSpPr>
          <p:nvPr/>
        </p:nvSpPr>
        <p:spPr bwMode="auto">
          <a:xfrm rot="-5400000">
            <a:off x="8123238" y="6276975"/>
            <a:ext cx="273050" cy="273050"/>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b="1">
                <a:solidFill>
                  <a:schemeClr val="bg1"/>
                </a:solidFill>
              </a:rPr>
              <a:t>2</a:t>
            </a:r>
          </a:p>
        </p:txBody>
      </p:sp>
      <p:sp>
        <p:nvSpPr>
          <p:cNvPr id="56340" name="Oval 19"/>
          <p:cNvSpPr>
            <a:spLocks noChangeArrowheads="1"/>
          </p:cNvSpPr>
          <p:nvPr/>
        </p:nvSpPr>
        <p:spPr bwMode="auto">
          <a:xfrm rot="-5400000">
            <a:off x="6489700" y="6029325"/>
            <a:ext cx="273050" cy="273050"/>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b="1">
                <a:solidFill>
                  <a:schemeClr val="bg1"/>
                </a:solidFill>
              </a:rPr>
              <a:t>19</a:t>
            </a:r>
          </a:p>
        </p:txBody>
      </p:sp>
      <p:sp>
        <p:nvSpPr>
          <p:cNvPr id="56341" name="Line 20"/>
          <p:cNvSpPr>
            <a:spLocks noChangeShapeType="1"/>
          </p:cNvSpPr>
          <p:nvPr/>
        </p:nvSpPr>
        <p:spPr bwMode="auto">
          <a:xfrm flipH="1">
            <a:off x="6742113" y="6024563"/>
            <a:ext cx="244475" cy="904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42" name="Oval 21"/>
          <p:cNvSpPr>
            <a:spLocks noChangeArrowheads="1"/>
          </p:cNvSpPr>
          <p:nvPr/>
        </p:nvSpPr>
        <p:spPr bwMode="auto">
          <a:xfrm rot="-5400000">
            <a:off x="7461250" y="5567363"/>
            <a:ext cx="273050" cy="273050"/>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b="1">
                <a:solidFill>
                  <a:schemeClr val="bg1"/>
                </a:solidFill>
              </a:rPr>
              <a:t>23</a:t>
            </a:r>
          </a:p>
        </p:txBody>
      </p:sp>
      <p:sp>
        <p:nvSpPr>
          <p:cNvPr id="56343" name="Oval 22"/>
          <p:cNvSpPr>
            <a:spLocks noChangeArrowheads="1"/>
          </p:cNvSpPr>
          <p:nvPr/>
        </p:nvSpPr>
        <p:spPr bwMode="auto">
          <a:xfrm rot="-5400000">
            <a:off x="7275513" y="3209925"/>
            <a:ext cx="273050" cy="273050"/>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b="1">
                <a:solidFill>
                  <a:schemeClr val="bg1"/>
                </a:solidFill>
              </a:rPr>
              <a:t>12</a:t>
            </a:r>
          </a:p>
        </p:txBody>
      </p:sp>
      <p:sp>
        <p:nvSpPr>
          <p:cNvPr id="56344" name="Line 23"/>
          <p:cNvSpPr>
            <a:spLocks noChangeShapeType="1"/>
          </p:cNvSpPr>
          <p:nvPr/>
        </p:nvSpPr>
        <p:spPr bwMode="auto">
          <a:xfrm>
            <a:off x="7439025" y="3457575"/>
            <a:ext cx="3175" cy="171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45" name="Oval 24"/>
          <p:cNvSpPr>
            <a:spLocks noChangeArrowheads="1"/>
          </p:cNvSpPr>
          <p:nvPr/>
        </p:nvSpPr>
        <p:spPr bwMode="auto">
          <a:xfrm rot="-5400000">
            <a:off x="6884988" y="3257550"/>
            <a:ext cx="273050" cy="273050"/>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b="1">
                <a:solidFill>
                  <a:schemeClr val="bg1"/>
                </a:solidFill>
              </a:rPr>
              <a:t>11</a:t>
            </a:r>
          </a:p>
        </p:txBody>
      </p:sp>
      <p:sp>
        <p:nvSpPr>
          <p:cNvPr id="56346" name="Line 25"/>
          <p:cNvSpPr>
            <a:spLocks noChangeShapeType="1"/>
          </p:cNvSpPr>
          <p:nvPr/>
        </p:nvSpPr>
        <p:spPr bwMode="auto">
          <a:xfrm>
            <a:off x="6843713" y="3962400"/>
            <a:ext cx="1190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47" name="Oval 26"/>
          <p:cNvSpPr>
            <a:spLocks noChangeArrowheads="1"/>
          </p:cNvSpPr>
          <p:nvPr/>
        </p:nvSpPr>
        <p:spPr bwMode="auto">
          <a:xfrm rot="-5400000">
            <a:off x="7851775" y="2481263"/>
            <a:ext cx="273050" cy="273050"/>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b="1">
                <a:solidFill>
                  <a:schemeClr val="bg1"/>
                </a:solidFill>
              </a:rPr>
              <a:t>10</a:t>
            </a:r>
          </a:p>
        </p:txBody>
      </p:sp>
      <p:sp>
        <p:nvSpPr>
          <p:cNvPr id="56348" name="Oval 27"/>
          <p:cNvSpPr>
            <a:spLocks noChangeArrowheads="1"/>
          </p:cNvSpPr>
          <p:nvPr/>
        </p:nvSpPr>
        <p:spPr bwMode="auto">
          <a:xfrm rot="-5400000">
            <a:off x="7651750" y="1771650"/>
            <a:ext cx="273050" cy="273050"/>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b="1">
                <a:solidFill>
                  <a:schemeClr val="bg1"/>
                </a:solidFill>
              </a:rPr>
              <a:t>9</a:t>
            </a:r>
          </a:p>
        </p:txBody>
      </p:sp>
      <p:sp>
        <p:nvSpPr>
          <p:cNvPr id="56349" name="Line 28"/>
          <p:cNvSpPr>
            <a:spLocks noChangeShapeType="1"/>
          </p:cNvSpPr>
          <p:nvPr/>
        </p:nvSpPr>
        <p:spPr bwMode="auto">
          <a:xfrm flipV="1">
            <a:off x="7415213" y="1905000"/>
            <a:ext cx="252412" cy="428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50" name="Line 29"/>
          <p:cNvSpPr>
            <a:spLocks noChangeShapeType="1"/>
          </p:cNvSpPr>
          <p:nvPr/>
        </p:nvSpPr>
        <p:spPr bwMode="auto">
          <a:xfrm flipH="1">
            <a:off x="7600950" y="1985963"/>
            <a:ext cx="114300" cy="1285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51" name="Oval 30"/>
          <p:cNvSpPr>
            <a:spLocks noChangeArrowheads="1"/>
          </p:cNvSpPr>
          <p:nvPr/>
        </p:nvSpPr>
        <p:spPr bwMode="auto">
          <a:xfrm rot="-5400000">
            <a:off x="7375525" y="1519238"/>
            <a:ext cx="273050" cy="273050"/>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b="1">
                <a:solidFill>
                  <a:schemeClr val="bg1"/>
                </a:solidFill>
              </a:rPr>
              <a:t>8</a:t>
            </a:r>
          </a:p>
        </p:txBody>
      </p:sp>
      <p:sp>
        <p:nvSpPr>
          <p:cNvPr id="56352" name="Oval 31"/>
          <p:cNvSpPr>
            <a:spLocks noChangeArrowheads="1"/>
          </p:cNvSpPr>
          <p:nvPr/>
        </p:nvSpPr>
        <p:spPr bwMode="auto">
          <a:xfrm rot="-5400000">
            <a:off x="7313613" y="1042988"/>
            <a:ext cx="273050" cy="273050"/>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b="1">
                <a:solidFill>
                  <a:schemeClr val="bg1"/>
                </a:solidFill>
              </a:rPr>
              <a:t>7</a:t>
            </a:r>
          </a:p>
        </p:txBody>
      </p:sp>
      <p:sp>
        <p:nvSpPr>
          <p:cNvPr id="56353" name="Oval 32"/>
          <p:cNvSpPr>
            <a:spLocks noChangeArrowheads="1"/>
          </p:cNvSpPr>
          <p:nvPr/>
        </p:nvSpPr>
        <p:spPr bwMode="auto">
          <a:xfrm rot="-5400000">
            <a:off x="7989888" y="2012950"/>
            <a:ext cx="273050" cy="273050"/>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b="1">
                <a:solidFill>
                  <a:schemeClr val="bg1"/>
                </a:solidFill>
              </a:rPr>
              <a:t>24</a:t>
            </a:r>
          </a:p>
        </p:txBody>
      </p:sp>
      <p:sp>
        <p:nvSpPr>
          <p:cNvPr id="56354" name="Line 33"/>
          <p:cNvSpPr>
            <a:spLocks noChangeShapeType="1"/>
          </p:cNvSpPr>
          <p:nvPr/>
        </p:nvSpPr>
        <p:spPr bwMode="auto">
          <a:xfrm flipH="1">
            <a:off x="8191500" y="1843088"/>
            <a:ext cx="123825" cy="200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55" name="Oval 34"/>
          <p:cNvSpPr>
            <a:spLocks noChangeArrowheads="1"/>
          </p:cNvSpPr>
          <p:nvPr/>
        </p:nvSpPr>
        <p:spPr bwMode="auto">
          <a:xfrm rot="-5400000">
            <a:off x="8342313" y="2132013"/>
            <a:ext cx="273050" cy="273050"/>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b="1">
                <a:solidFill>
                  <a:schemeClr val="bg1"/>
                </a:solidFill>
              </a:rPr>
              <a:t>25</a:t>
            </a:r>
          </a:p>
        </p:txBody>
      </p:sp>
      <p:sp>
        <p:nvSpPr>
          <p:cNvPr id="56356" name="Line 35"/>
          <p:cNvSpPr>
            <a:spLocks noChangeShapeType="1"/>
          </p:cNvSpPr>
          <p:nvPr/>
        </p:nvSpPr>
        <p:spPr bwMode="auto">
          <a:xfrm>
            <a:off x="8391525" y="1952625"/>
            <a:ext cx="71438" cy="209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57" name="Oval 36"/>
          <p:cNvSpPr>
            <a:spLocks noChangeArrowheads="1"/>
          </p:cNvSpPr>
          <p:nvPr/>
        </p:nvSpPr>
        <p:spPr bwMode="auto">
          <a:xfrm rot="-5400000">
            <a:off x="8456613" y="1765300"/>
            <a:ext cx="273050" cy="273050"/>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b="1">
                <a:solidFill>
                  <a:schemeClr val="bg1"/>
                </a:solidFill>
              </a:rPr>
              <a:t>26</a:t>
            </a:r>
          </a:p>
        </p:txBody>
      </p:sp>
      <p:sp>
        <p:nvSpPr>
          <p:cNvPr id="56358" name="Line 37"/>
          <p:cNvSpPr>
            <a:spLocks noChangeShapeType="1"/>
          </p:cNvSpPr>
          <p:nvPr/>
        </p:nvSpPr>
        <p:spPr bwMode="auto">
          <a:xfrm>
            <a:off x="8439150" y="1662113"/>
            <a:ext cx="95250" cy="1476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59" name="Oval 38"/>
          <p:cNvSpPr>
            <a:spLocks noChangeArrowheads="1"/>
          </p:cNvSpPr>
          <p:nvPr/>
        </p:nvSpPr>
        <p:spPr bwMode="auto">
          <a:xfrm rot="-5400000">
            <a:off x="5318125" y="1347788"/>
            <a:ext cx="273050" cy="273050"/>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b="1">
                <a:solidFill>
                  <a:schemeClr val="bg1"/>
                </a:solidFill>
              </a:rPr>
              <a:t>27</a:t>
            </a:r>
          </a:p>
        </p:txBody>
      </p:sp>
      <p:sp>
        <p:nvSpPr>
          <p:cNvPr id="56360" name="Oval 39"/>
          <p:cNvSpPr>
            <a:spLocks noChangeArrowheads="1"/>
          </p:cNvSpPr>
          <p:nvPr/>
        </p:nvSpPr>
        <p:spPr bwMode="auto">
          <a:xfrm rot="-5400000">
            <a:off x="336550" y="3400425"/>
            <a:ext cx="273050" cy="273050"/>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b="1">
                <a:solidFill>
                  <a:schemeClr val="bg1"/>
                </a:solidFill>
              </a:rPr>
              <a:t>1</a:t>
            </a:r>
          </a:p>
        </p:txBody>
      </p:sp>
      <p:sp>
        <p:nvSpPr>
          <p:cNvPr id="56361" name="Oval 40"/>
          <p:cNvSpPr>
            <a:spLocks noChangeArrowheads="1"/>
          </p:cNvSpPr>
          <p:nvPr/>
        </p:nvSpPr>
        <p:spPr bwMode="auto">
          <a:xfrm rot="-5400000">
            <a:off x="292100" y="5157788"/>
            <a:ext cx="273050" cy="273050"/>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b="1">
                <a:solidFill>
                  <a:schemeClr val="bg1"/>
                </a:solidFill>
              </a:rPr>
              <a:t>4</a:t>
            </a:r>
          </a:p>
        </p:txBody>
      </p:sp>
      <p:sp>
        <p:nvSpPr>
          <p:cNvPr id="56362" name="Oval 41"/>
          <p:cNvSpPr>
            <a:spLocks noChangeArrowheads="1"/>
          </p:cNvSpPr>
          <p:nvPr/>
        </p:nvSpPr>
        <p:spPr bwMode="auto">
          <a:xfrm rot="-5400000">
            <a:off x="292100" y="5576888"/>
            <a:ext cx="273050" cy="273050"/>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b="1">
                <a:solidFill>
                  <a:schemeClr val="bg1"/>
                </a:solidFill>
              </a:rPr>
              <a:t>3</a:t>
            </a:r>
          </a:p>
        </p:txBody>
      </p:sp>
      <p:sp>
        <p:nvSpPr>
          <p:cNvPr id="56363" name="Oval 42"/>
          <p:cNvSpPr>
            <a:spLocks noChangeArrowheads="1"/>
          </p:cNvSpPr>
          <p:nvPr/>
        </p:nvSpPr>
        <p:spPr bwMode="auto">
          <a:xfrm rot="-5400000">
            <a:off x="292100" y="2454275"/>
            <a:ext cx="273050" cy="273050"/>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b="1">
                <a:solidFill>
                  <a:schemeClr val="bg1"/>
                </a:solidFill>
              </a:rPr>
              <a:t>6</a:t>
            </a:r>
          </a:p>
        </p:txBody>
      </p:sp>
      <p:sp>
        <p:nvSpPr>
          <p:cNvPr id="56364" name="Oval 43"/>
          <p:cNvSpPr>
            <a:spLocks noChangeArrowheads="1"/>
          </p:cNvSpPr>
          <p:nvPr/>
        </p:nvSpPr>
        <p:spPr bwMode="auto">
          <a:xfrm rot="-5400000">
            <a:off x="292100" y="2101850"/>
            <a:ext cx="273050" cy="273050"/>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b="1">
                <a:solidFill>
                  <a:schemeClr val="bg1"/>
                </a:solidFill>
              </a:rPr>
              <a:t>5</a:t>
            </a:r>
          </a:p>
        </p:txBody>
      </p:sp>
      <p:sp>
        <p:nvSpPr>
          <p:cNvPr id="56365" name="Oval 44"/>
          <p:cNvSpPr>
            <a:spLocks noChangeArrowheads="1"/>
          </p:cNvSpPr>
          <p:nvPr/>
        </p:nvSpPr>
        <p:spPr bwMode="auto">
          <a:xfrm rot="-5400000">
            <a:off x="292100" y="1714500"/>
            <a:ext cx="273050" cy="273050"/>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b="1">
                <a:solidFill>
                  <a:schemeClr val="bg1"/>
                </a:solidFill>
              </a:rPr>
              <a:t>2</a:t>
            </a:r>
          </a:p>
        </p:txBody>
      </p:sp>
      <p:sp>
        <p:nvSpPr>
          <p:cNvPr id="56366" name="Oval 45"/>
          <p:cNvSpPr>
            <a:spLocks noChangeArrowheads="1"/>
          </p:cNvSpPr>
          <p:nvPr/>
        </p:nvSpPr>
        <p:spPr bwMode="auto">
          <a:xfrm rot="-5400000">
            <a:off x="6645275" y="6315075"/>
            <a:ext cx="273050" cy="273050"/>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b="1">
                <a:solidFill>
                  <a:schemeClr val="bg1"/>
                </a:solidFill>
              </a:rPr>
              <a:t>22</a:t>
            </a:r>
          </a:p>
        </p:txBody>
      </p:sp>
      <p:sp>
        <p:nvSpPr>
          <p:cNvPr id="56367" name="Line 46"/>
          <p:cNvSpPr>
            <a:spLocks noChangeShapeType="1"/>
          </p:cNvSpPr>
          <p:nvPr/>
        </p:nvSpPr>
        <p:spPr bwMode="auto">
          <a:xfrm flipH="1">
            <a:off x="6865938" y="6316663"/>
            <a:ext cx="88900" cy="714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spd="med">
    <p:spli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7346" name="Group 2"/>
          <p:cNvGrpSpPr>
            <a:grpSpLocks/>
          </p:cNvGrpSpPr>
          <p:nvPr/>
        </p:nvGrpSpPr>
        <p:grpSpPr bwMode="auto">
          <a:xfrm rot="5400000">
            <a:off x="-694532" y="770732"/>
            <a:ext cx="6646863" cy="5105400"/>
            <a:chOff x="184" y="576"/>
            <a:chExt cx="5484" cy="3588"/>
          </a:xfrm>
        </p:grpSpPr>
        <p:pic>
          <p:nvPicPr>
            <p:cNvPr id="57348" name="Picture 3" descr="Mr-1_fig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 y="680"/>
              <a:ext cx="5077" cy="3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Rectangle 4"/>
            <p:cNvSpPr>
              <a:spLocks noChangeArrowheads="1"/>
            </p:cNvSpPr>
            <p:nvPr/>
          </p:nvSpPr>
          <p:spPr bwMode="auto">
            <a:xfrm rot="-125279">
              <a:off x="2256" y="576"/>
              <a:ext cx="1008" cy="3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57350" name="Oval 5"/>
            <p:cNvSpPr>
              <a:spLocks noChangeArrowheads="1"/>
            </p:cNvSpPr>
            <p:nvPr/>
          </p:nvSpPr>
          <p:spPr bwMode="auto">
            <a:xfrm rot="-5400000">
              <a:off x="4148" y="2421"/>
              <a:ext cx="172" cy="172"/>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b="1">
                  <a:solidFill>
                    <a:schemeClr val="bg1"/>
                  </a:solidFill>
                </a:rPr>
                <a:t>4</a:t>
              </a:r>
            </a:p>
          </p:txBody>
        </p:sp>
        <p:sp>
          <p:nvSpPr>
            <p:cNvPr id="57351" name="Text Box 6"/>
            <p:cNvSpPr txBox="1">
              <a:spLocks noChangeArrowheads="1"/>
            </p:cNvSpPr>
            <p:nvPr/>
          </p:nvSpPr>
          <p:spPr bwMode="auto">
            <a:xfrm rot="10673954">
              <a:off x="4535" y="2791"/>
              <a:ext cx="1133" cy="219"/>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80000"/>
                </a:lnSpc>
                <a:spcBef>
                  <a:spcPct val="0"/>
                </a:spcBef>
                <a:buFontTx/>
                <a:buNone/>
              </a:pPr>
              <a:r>
                <a:rPr lang="en-US" altLang="en-US" sz="1400" b="1">
                  <a:solidFill>
                    <a:schemeClr val="bg1"/>
                  </a:solidFill>
                </a:rPr>
                <a:t>13</a:t>
              </a:r>
            </a:p>
            <a:p>
              <a:pPr algn="ctr">
                <a:lnSpc>
                  <a:spcPct val="80000"/>
                </a:lnSpc>
                <a:spcBef>
                  <a:spcPct val="0"/>
                </a:spcBef>
                <a:buFontTx/>
                <a:buNone/>
              </a:pPr>
              <a:r>
                <a:rPr lang="en-US" altLang="en-US" sz="1400" b="1">
                  <a:solidFill>
                    <a:schemeClr val="bg1"/>
                  </a:solidFill>
                </a:rPr>
                <a:t>14</a:t>
              </a:r>
            </a:p>
            <a:p>
              <a:pPr algn="ctr">
                <a:lnSpc>
                  <a:spcPct val="80000"/>
                </a:lnSpc>
                <a:spcBef>
                  <a:spcPct val="0"/>
                </a:spcBef>
                <a:buFontTx/>
                <a:buNone/>
              </a:pPr>
              <a:r>
                <a:rPr lang="en-US" altLang="en-US" sz="1400" b="1">
                  <a:solidFill>
                    <a:schemeClr val="bg1"/>
                  </a:solidFill>
                </a:rPr>
                <a:t>15</a:t>
              </a:r>
            </a:p>
            <a:p>
              <a:pPr algn="ctr">
                <a:lnSpc>
                  <a:spcPct val="80000"/>
                </a:lnSpc>
                <a:spcBef>
                  <a:spcPct val="0"/>
                </a:spcBef>
                <a:buFontTx/>
                <a:buNone/>
              </a:pPr>
              <a:r>
                <a:rPr lang="en-US" altLang="en-US" sz="1400" b="1">
                  <a:solidFill>
                    <a:schemeClr val="bg1"/>
                  </a:solidFill>
                </a:rPr>
                <a:t>16</a:t>
              </a:r>
            </a:p>
            <a:p>
              <a:pPr algn="ctr">
                <a:lnSpc>
                  <a:spcPct val="80000"/>
                </a:lnSpc>
                <a:spcBef>
                  <a:spcPct val="0"/>
                </a:spcBef>
                <a:buFontTx/>
                <a:buNone/>
              </a:pPr>
              <a:r>
                <a:rPr lang="en-US" altLang="en-US" sz="1400" b="1">
                  <a:solidFill>
                    <a:schemeClr val="bg1"/>
                  </a:solidFill>
                </a:rPr>
                <a:t>17</a:t>
              </a:r>
            </a:p>
            <a:p>
              <a:pPr algn="ctr">
                <a:lnSpc>
                  <a:spcPct val="80000"/>
                </a:lnSpc>
                <a:spcBef>
                  <a:spcPct val="0"/>
                </a:spcBef>
                <a:buFontTx/>
                <a:buNone/>
              </a:pPr>
              <a:r>
                <a:rPr lang="en-US" altLang="en-US" sz="1400" b="1">
                  <a:solidFill>
                    <a:schemeClr val="bg1"/>
                  </a:solidFill>
                </a:rPr>
                <a:t>18</a:t>
              </a:r>
            </a:p>
            <a:p>
              <a:pPr algn="ctr">
                <a:lnSpc>
                  <a:spcPct val="80000"/>
                </a:lnSpc>
                <a:spcBef>
                  <a:spcPct val="0"/>
                </a:spcBef>
                <a:buFontTx/>
                <a:buNone/>
              </a:pPr>
              <a:r>
                <a:rPr lang="en-US" altLang="en-US" sz="1400" b="1">
                  <a:solidFill>
                    <a:schemeClr val="bg1"/>
                  </a:solidFill>
                </a:rPr>
                <a:t>20</a:t>
              </a:r>
            </a:p>
          </p:txBody>
        </p:sp>
        <p:sp>
          <p:nvSpPr>
            <p:cNvPr id="57352" name="Line 7"/>
            <p:cNvSpPr>
              <a:spLocks noChangeShapeType="1"/>
            </p:cNvSpPr>
            <p:nvPr/>
          </p:nvSpPr>
          <p:spPr bwMode="auto">
            <a:xfrm rot="21441597" flipH="1">
              <a:off x="4635" y="2680"/>
              <a:ext cx="141" cy="1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53" name="Line 8"/>
            <p:cNvSpPr>
              <a:spLocks noChangeShapeType="1"/>
            </p:cNvSpPr>
            <p:nvPr/>
          </p:nvSpPr>
          <p:spPr bwMode="auto">
            <a:xfrm rot="21441447" flipV="1">
              <a:off x="4744" y="2680"/>
              <a:ext cx="56" cy="1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54" name="Line 9"/>
            <p:cNvSpPr>
              <a:spLocks noChangeShapeType="1"/>
            </p:cNvSpPr>
            <p:nvPr/>
          </p:nvSpPr>
          <p:spPr bwMode="auto">
            <a:xfrm rot="-147242">
              <a:off x="4820" y="2681"/>
              <a:ext cx="20" cy="13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55" name="Line 10"/>
            <p:cNvSpPr>
              <a:spLocks noChangeShapeType="1"/>
            </p:cNvSpPr>
            <p:nvPr/>
          </p:nvSpPr>
          <p:spPr bwMode="auto">
            <a:xfrm rot="-160870">
              <a:off x="4841" y="2682"/>
              <a:ext cx="109" cy="1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56" name="Line 11"/>
            <p:cNvSpPr>
              <a:spLocks noChangeShapeType="1"/>
            </p:cNvSpPr>
            <p:nvPr/>
          </p:nvSpPr>
          <p:spPr bwMode="auto">
            <a:xfrm rot="-143046">
              <a:off x="4894" y="2660"/>
              <a:ext cx="373" cy="14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57" name="Line 12"/>
            <p:cNvSpPr>
              <a:spLocks noChangeShapeType="1"/>
            </p:cNvSpPr>
            <p:nvPr/>
          </p:nvSpPr>
          <p:spPr bwMode="auto">
            <a:xfrm rot="-120462">
              <a:off x="4860" y="2679"/>
              <a:ext cx="183" cy="11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58" name="Line 13"/>
            <p:cNvSpPr>
              <a:spLocks noChangeShapeType="1"/>
            </p:cNvSpPr>
            <p:nvPr/>
          </p:nvSpPr>
          <p:spPr bwMode="auto">
            <a:xfrm flipH="1" flipV="1">
              <a:off x="4878" y="2676"/>
              <a:ext cx="261" cy="11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59" name="Oval 14"/>
            <p:cNvSpPr>
              <a:spLocks noChangeArrowheads="1"/>
            </p:cNvSpPr>
            <p:nvPr/>
          </p:nvSpPr>
          <p:spPr bwMode="auto">
            <a:xfrm rot="-5400000">
              <a:off x="5279" y="2553"/>
              <a:ext cx="172" cy="172"/>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b="1">
                  <a:solidFill>
                    <a:schemeClr val="bg1"/>
                  </a:solidFill>
                </a:rPr>
                <a:t>21</a:t>
              </a:r>
            </a:p>
          </p:txBody>
        </p:sp>
        <p:sp>
          <p:nvSpPr>
            <p:cNvPr id="57360" name="Oval 15"/>
            <p:cNvSpPr>
              <a:spLocks noChangeArrowheads="1"/>
            </p:cNvSpPr>
            <p:nvPr/>
          </p:nvSpPr>
          <p:spPr bwMode="auto">
            <a:xfrm rot="-5400000">
              <a:off x="5114" y="3210"/>
              <a:ext cx="172" cy="172"/>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b="1">
                  <a:solidFill>
                    <a:schemeClr val="bg1"/>
                  </a:solidFill>
                </a:rPr>
                <a:t>1</a:t>
              </a:r>
            </a:p>
          </p:txBody>
        </p:sp>
        <p:sp>
          <p:nvSpPr>
            <p:cNvPr id="57361" name="Oval 16"/>
            <p:cNvSpPr>
              <a:spLocks noChangeArrowheads="1"/>
            </p:cNvSpPr>
            <p:nvPr/>
          </p:nvSpPr>
          <p:spPr bwMode="auto">
            <a:xfrm rot="-5400000">
              <a:off x="5114" y="3408"/>
              <a:ext cx="172" cy="172"/>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b="1">
                  <a:solidFill>
                    <a:schemeClr val="bg1"/>
                  </a:solidFill>
                </a:rPr>
                <a:t>6</a:t>
              </a:r>
            </a:p>
          </p:txBody>
        </p:sp>
        <p:sp>
          <p:nvSpPr>
            <p:cNvPr id="57362" name="Oval 17"/>
            <p:cNvSpPr>
              <a:spLocks noChangeArrowheads="1"/>
            </p:cNvSpPr>
            <p:nvPr/>
          </p:nvSpPr>
          <p:spPr bwMode="auto">
            <a:xfrm rot="-5400000">
              <a:off x="5111" y="3696"/>
              <a:ext cx="172" cy="172"/>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b="1">
                  <a:solidFill>
                    <a:schemeClr val="bg1"/>
                  </a:solidFill>
                </a:rPr>
                <a:t>5</a:t>
              </a:r>
            </a:p>
          </p:txBody>
        </p:sp>
        <p:sp>
          <p:nvSpPr>
            <p:cNvPr id="57363" name="Oval 18"/>
            <p:cNvSpPr>
              <a:spLocks noChangeArrowheads="1"/>
            </p:cNvSpPr>
            <p:nvPr/>
          </p:nvSpPr>
          <p:spPr bwMode="auto">
            <a:xfrm rot="-5400000">
              <a:off x="5117" y="3954"/>
              <a:ext cx="172" cy="172"/>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b="1">
                  <a:solidFill>
                    <a:schemeClr val="bg1"/>
                  </a:solidFill>
                </a:rPr>
                <a:t>2</a:t>
              </a:r>
            </a:p>
          </p:txBody>
        </p:sp>
        <p:sp>
          <p:nvSpPr>
            <p:cNvPr id="57364" name="Oval 19"/>
            <p:cNvSpPr>
              <a:spLocks noChangeArrowheads="1"/>
            </p:cNvSpPr>
            <p:nvPr/>
          </p:nvSpPr>
          <p:spPr bwMode="auto">
            <a:xfrm rot="-5400000">
              <a:off x="4088" y="3798"/>
              <a:ext cx="172" cy="172"/>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b="1">
                  <a:solidFill>
                    <a:schemeClr val="bg1"/>
                  </a:solidFill>
                </a:rPr>
                <a:t>19</a:t>
              </a:r>
            </a:p>
          </p:txBody>
        </p:sp>
        <p:sp>
          <p:nvSpPr>
            <p:cNvPr id="57365" name="Line 20"/>
            <p:cNvSpPr>
              <a:spLocks noChangeShapeType="1"/>
            </p:cNvSpPr>
            <p:nvPr/>
          </p:nvSpPr>
          <p:spPr bwMode="auto">
            <a:xfrm flipH="1">
              <a:off x="4247" y="3795"/>
              <a:ext cx="154" cy="5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66" name="Oval 21"/>
            <p:cNvSpPr>
              <a:spLocks noChangeArrowheads="1"/>
            </p:cNvSpPr>
            <p:nvPr/>
          </p:nvSpPr>
          <p:spPr bwMode="auto">
            <a:xfrm rot="-5400000">
              <a:off x="4700" y="3507"/>
              <a:ext cx="172" cy="172"/>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b="1">
                  <a:solidFill>
                    <a:schemeClr val="bg1"/>
                  </a:solidFill>
                </a:rPr>
                <a:t>23</a:t>
              </a:r>
            </a:p>
          </p:txBody>
        </p:sp>
        <p:sp>
          <p:nvSpPr>
            <p:cNvPr id="57367" name="Oval 22"/>
            <p:cNvSpPr>
              <a:spLocks noChangeArrowheads="1"/>
            </p:cNvSpPr>
            <p:nvPr/>
          </p:nvSpPr>
          <p:spPr bwMode="auto">
            <a:xfrm rot="-5400000">
              <a:off x="4583" y="2022"/>
              <a:ext cx="172" cy="172"/>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b="1">
                  <a:solidFill>
                    <a:schemeClr val="bg1"/>
                  </a:solidFill>
                </a:rPr>
                <a:t>12</a:t>
              </a:r>
            </a:p>
          </p:txBody>
        </p:sp>
        <p:sp>
          <p:nvSpPr>
            <p:cNvPr id="57368" name="Line 23"/>
            <p:cNvSpPr>
              <a:spLocks noChangeShapeType="1"/>
            </p:cNvSpPr>
            <p:nvPr/>
          </p:nvSpPr>
          <p:spPr bwMode="auto">
            <a:xfrm rot="-127266">
              <a:off x="4686" y="2178"/>
              <a:ext cx="2" cy="1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69" name="Oval 24"/>
            <p:cNvSpPr>
              <a:spLocks noChangeArrowheads="1"/>
            </p:cNvSpPr>
            <p:nvPr/>
          </p:nvSpPr>
          <p:spPr bwMode="auto">
            <a:xfrm rot="-5400000">
              <a:off x="4337" y="2052"/>
              <a:ext cx="172" cy="172"/>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b="1">
                  <a:solidFill>
                    <a:schemeClr val="bg1"/>
                  </a:solidFill>
                </a:rPr>
                <a:t>11</a:t>
              </a:r>
            </a:p>
          </p:txBody>
        </p:sp>
        <p:sp>
          <p:nvSpPr>
            <p:cNvPr id="57370" name="Line 25"/>
            <p:cNvSpPr>
              <a:spLocks noChangeShapeType="1"/>
            </p:cNvSpPr>
            <p:nvPr/>
          </p:nvSpPr>
          <p:spPr bwMode="auto">
            <a:xfrm rot="-1106097">
              <a:off x="4311" y="2496"/>
              <a:ext cx="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71" name="Oval 26"/>
            <p:cNvSpPr>
              <a:spLocks noChangeArrowheads="1"/>
            </p:cNvSpPr>
            <p:nvPr/>
          </p:nvSpPr>
          <p:spPr bwMode="auto">
            <a:xfrm rot="-5400000">
              <a:off x="4946" y="1563"/>
              <a:ext cx="172" cy="172"/>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b="1">
                  <a:solidFill>
                    <a:schemeClr val="bg1"/>
                  </a:solidFill>
                </a:rPr>
                <a:t>10</a:t>
              </a:r>
            </a:p>
          </p:txBody>
        </p:sp>
        <p:sp>
          <p:nvSpPr>
            <p:cNvPr id="57372" name="Oval 27"/>
            <p:cNvSpPr>
              <a:spLocks noChangeArrowheads="1"/>
            </p:cNvSpPr>
            <p:nvPr/>
          </p:nvSpPr>
          <p:spPr bwMode="auto">
            <a:xfrm rot="-5400000">
              <a:off x="4820" y="1116"/>
              <a:ext cx="172" cy="172"/>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b="1">
                  <a:solidFill>
                    <a:schemeClr val="bg1"/>
                  </a:solidFill>
                </a:rPr>
                <a:t>9</a:t>
              </a:r>
            </a:p>
          </p:txBody>
        </p:sp>
        <p:sp>
          <p:nvSpPr>
            <p:cNvPr id="57373" name="Line 28"/>
            <p:cNvSpPr>
              <a:spLocks noChangeShapeType="1"/>
            </p:cNvSpPr>
            <p:nvPr/>
          </p:nvSpPr>
          <p:spPr bwMode="auto">
            <a:xfrm rot="21357331" flipV="1">
              <a:off x="4671" y="1200"/>
              <a:ext cx="159" cy="2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74" name="Line 29"/>
            <p:cNvSpPr>
              <a:spLocks noChangeShapeType="1"/>
            </p:cNvSpPr>
            <p:nvPr/>
          </p:nvSpPr>
          <p:spPr bwMode="auto">
            <a:xfrm rot="21432437" flipH="1">
              <a:off x="4788" y="1251"/>
              <a:ext cx="72" cy="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75" name="Oval 30"/>
            <p:cNvSpPr>
              <a:spLocks noChangeArrowheads="1"/>
            </p:cNvSpPr>
            <p:nvPr/>
          </p:nvSpPr>
          <p:spPr bwMode="auto">
            <a:xfrm rot="-5400000">
              <a:off x="4646" y="957"/>
              <a:ext cx="172" cy="172"/>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b="1">
                  <a:solidFill>
                    <a:schemeClr val="bg1"/>
                  </a:solidFill>
                </a:rPr>
                <a:t>8</a:t>
              </a:r>
            </a:p>
          </p:txBody>
        </p:sp>
        <p:sp>
          <p:nvSpPr>
            <p:cNvPr id="57376" name="Oval 31"/>
            <p:cNvSpPr>
              <a:spLocks noChangeArrowheads="1"/>
            </p:cNvSpPr>
            <p:nvPr/>
          </p:nvSpPr>
          <p:spPr bwMode="auto">
            <a:xfrm rot="-5400000">
              <a:off x="4607" y="657"/>
              <a:ext cx="172" cy="172"/>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b="1">
                  <a:solidFill>
                    <a:schemeClr val="bg1"/>
                  </a:solidFill>
                </a:rPr>
                <a:t>7</a:t>
              </a:r>
            </a:p>
          </p:txBody>
        </p:sp>
        <p:sp>
          <p:nvSpPr>
            <p:cNvPr id="57377" name="Oval 32"/>
            <p:cNvSpPr>
              <a:spLocks noChangeArrowheads="1"/>
            </p:cNvSpPr>
            <p:nvPr/>
          </p:nvSpPr>
          <p:spPr bwMode="auto">
            <a:xfrm rot="-5400000">
              <a:off x="5033" y="1268"/>
              <a:ext cx="172" cy="172"/>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b="1">
                  <a:solidFill>
                    <a:schemeClr val="bg1"/>
                  </a:solidFill>
                </a:rPr>
                <a:t>24</a:t>
              </a:r>
            </a:p>
          </p:txBody>
        </p:sp>
        <p:sp>
          <p:nvSpPr>
            <p:cNvPr id="57378" name="Line 33"/>
            <p:cNvSpPr>
              <a:spLocks noChangeShapeType="1"/>
            </p:cNvSpPr>
            <p:nvPr/>
          </p:nvSpPr>
          <p:spPr bwMode="auto">
            <a:xfrm rot="21436421" flipH="1">
              <a:off x="5160" y="1161"/>
              <a:ext cx="78" cy="12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79" name="Oval 34"/>
            <p:cNvSpPr>
              <a:spLocks noChangeArrowheads="1"/>
            </p:cNvSpPr>
            <p:nvPr/>
          </p:nvSpPr>
          <p:spPr bwMode="auto">
            <a:xfrm rot="-5400000">
              <a:off x="5255" y="1343"/>
              <a:ext cx="172" cy="172"/>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b="1">
                  <a:solidFill>
                    <a:schemeClr val="bg1"/>
                  </a:solidFill>
                </a:rPr>
                <a:t>25</a:t>
              </a:r>
            </a:p>
          </p:txBody>
        </p:sp>
        <p:sp>
          <p:nvSpPr>
            <p:cNvPr id="57380" name="Line 35"/>
            <p:cNvSpPr>
              <a:spLocks noChangeShapeType="1"/>
            </p:cNvSpPr>
            <p:nvPr/>
          </p:nvSpPr>
          <p:spPr bwMode="auto">
            <a:xfrm rot="-156010">
              <a:off x="5286" y="1230"/>
              <a:ext cx="45" cy="1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81" name="Oval 36"/>
            <p:cNvSpPr>
              <a:spLocks noChangeArrowheads="1"/>
            </p:cNvSpPr>
            <p:nvPr/>
          </p:nvSpPr>
          <p:spPr bwMode="auto">
            <a:xfrm rot="-5400000">
              <a:off x="5327" y="1112"/>
              <a:ext cx="172" cy="172"/>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b="1">
                  <a:solidFill>
                    <a:schemeClr val="bg1"/>
                  </a:solidFill>
                </a:rPr>
                <a:t>26</a:t>
              </a:r>
            </a:p>
          </p:txBody>
        </p:sp>
        <p:sp>
          <p:nvSpPr>
            <p:cNvPr id="57382" name="Line 37"/>
            <p:cNvSpPr>
              <a:spLocks noChangeShapeType="1"/>
            </p:cNvSpPr>
            <p:nvPr/>
          </p:nvSpPr>
          <p:spPr bwMode="auto">
            <a:xfrm rot="-146199">
              <a:off x="5316" y="1047"/>
              <a:ext cx="60" cy="9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83" name="Oval 38"/>
            <p:cNvSpPr>
              <a:spLocks noChangeArrowheads="1"/>
            </p:cNvSpPr>
            <p:nvPr/>
          </p:nvSpPr>
          <p:spPr bwMode="auto">
            <a:xfrm rot="-5400000">
              <a:off x="3350" y="849"/>
              <a:ext cx="172" cy="172"/>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b="1">
                  <a:solidFill>
                    <a:schemeClr val="bg1"/>
                  </a:solidFill>
                </a:rPr>
                <a:t>27</a:t>
              </a:r>
            </a:p>
          </p:txBody>
        </p:sp>
        <p:sp>
          <p:nvSpPr>
            <p:cNvPr id="57384" name="Oval 39"/>
            <p:cNvSpPr>
              <a:spLocks noChangeArrowheads="1"/>
            </p:cNvSpPr>
            <p:nvPr/>
          </p:nvSpPr>
          <p:spPr bwMode="auto">
            <a:xfrm rot="-5400000">
              <a:off x="212" y="2142"/>
              <a:ext cx="172" cy="172"/>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b="1">
                  <a:solidFill>
                    <a:schemeClr val="bg1"/>
                  </a:solidFill>
                </a:rPr>
                <a:t>1</a:t>
              </a:r>
            </a:p>
          </p:txBody>
        </p:sp>
        <p:sp>
          <p:nvSpPr>
            <p:cNvPr id="57385" name="Oval 40"/>
            <p:cNvSpPr>
              <a:spLocks noChangeArrowheads="1"/>
            </p:cNvSpPr>
            <p:nvPr/>
          </p:nvSpPr>
          <p:spPr bwMode="auto">
            <a:xfrm rot="-5400000">
              <a:off x="184" y="3249"/>
              <a:ext cx="172" cy="172"/>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b="1">
                  <a:solidFill>
                    <a:schemeClr val="bg1"/>
                  </a:solidFill>
                </a:rPr>
                <a:t>4</a:t>
              </a:r>
            </a:p>
          </p:txBody>
        </p:sp>
        <p:sp>
          <p:nvSpPr>
            <p:cNvPr id="57386" name="Oval 41"/>
            <p:cNvSpPr>
              <a:spLocks noChangeArrowheads="1"/>
            </p:cNvSpPr>
            <p:nvPr/>
          </p:nvSpPr>
          <p:spPr bwMode="auto">
            <a:xfrm rot="-5400000">
              <a:off x="184" y="3513"/>
              <a:ext cx="172" cy="172"/>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b="1">
                  <a:solidFill>
                    <a:schemeClr val="bg1"/>
                  </a:solidFill>
                </a:rPr>
                <a:t>3</a:t>
              </a:r>
            </a:p>
          </p:txBody>
        </p:sp>
        <p:sp>
          <p:nvSpPr>
            <p:cNvPr id="57387" name="Oval 42"/>
            <p:cNvSpPr>
              <a:spLocks noChangeArrowheads="1"/>
            </p:cNvSpPr>
            <p:nvPr/>
          </p:nvSpPr>
          <p:spPr bwMode="auto">
            <a:xfrm rot="-5400000">
              <a:off x="184" y="1546"/>
              <a:ext cx="172" cy="172"/>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b="1">
                  <a:solidFill>
                    <a:schemeClr val="bg1"/>
                  </a:solidFill>
                </a:rPr>
                <a:t>6</a:t>
              </a:r>
            </a:p>
          </p:txBody>
        </p:sp>
        <p:sp>
          <p:nvSpPr>
            <p:cNvPr id="57388" name="Oval 43"/>
            <p:cNvSpPr>
              <a:spLocks noChangeArrowheads="1"/>
            </p:cNvSpPr>
            <p:nvPr/>
          </p:nvSpPr>
          <p:spPr bwMode="auto">
            <a:xfrm rot="-5400000">
              <a:off x="184" y="1324"/>
              <a:ext cx="172" cy="172"/>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b="1">
                  <a:solidFill>
                    <a:schemeClr val="bg1"/>
                  </a:solidFill>
                </a:rPr>
                <a:t>5</a:t>
              </a:r>
            </a:p>
          </p:txBody>
        </p:sp>
        <p:sp>
          <p:nvSpPr>
            <p:cNvPr id="57389" name="Oval 44"/>
            <p:cNvSpPr>
              <a:spLocks noChangeArrowheads="1"/>
            </p:cNvSpPr>
            <p:nvPr/>
          </p:nvSpPr>
          <p:spPr bwMode="auto">
            <a:xfrm rot="-5400000">
              <a:off x="184" y="1080"/>
              <a:ext cx="172" cy="172"/>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b="1">
                  <a:solidFill>
                    <a:schemeClr val="bg1"/>
                  </a:solidFill>
                </a:rPr>
                <a:t>2</a:t>
              </a:r>
            </a:p>
          </p:txBody>
        </p:sp>
        <p:sp>
          <p:nvSpPr>
            <p:cNvPr id="57390" name="Oval 45"/>
            <p:cNvSpPr>
              <a:spLocks noChangeArrowheads="1"/>
            </p:cNvSpPr>
            <p:nvPr/>
          </p:nvSpPr>
          <p:spPr bwMode="auto">
            <a:xfrm rot="-5400000">
              <a:off x="4186" y="3978"/>
              <a:ext cx="172" cy="172"/>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b="1">
                  <a:solidFill>
                    <a:schemeClr val="bg1"/>
                  </a:solidFill>
                </a:rPr>
                <a:t>22</a:t>
              </a:r>
            </a:p>
          </p:txBody>
        </p:sp>
        <p:sp>
          <p:nvSpPr>
            <p:cNvPr id="57391" name="Line 46"/>
            <p:cNvSpPr>
              <a:spLocks noChangeShapeType="1"/>
            </p:cNvSpPr>
            <p:nvPr/>
          </p:nvSpPr>
          <p:spPr bwMode="auto">
            <a:xfrm rot="21450627" flipH="1">
              <a:off x="4325" y="3979"/>
              <a:ext cx="56"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7347" name="Rectangle 47"/>
          <p:cNvSpPr>
            <a:spLocks noGrp="1" noChangeArrowheads="1"/>
          </p:cNvSpPr>
          <p:nvPr>
            <p:ph idx="1"/>
          </p:nvPr>
        </p:nvSpPr>
        <p:spPr>
          <a:xfrm>
            <a:off x="5410200" y="0"/>
            <a:ext cx="3429000" cy="6858000"/>
          </a:xfrm>
          <a:noFill/>
        </p:spPr>
        <p:txBody>
          <a:bodyPr/>
          <a:lstStyle/>
          <a:p>
            <a:pPr marL="609600" indent="-609600" eaLnBrk="1" hangingPunct="1">
              <a:buFontTx/>
              <a:buAutoNum type="arabicPeriod"/>
            </a:pPr>
            <a:r>
              <a:rPr lang="en-US" altLang="en-US" sz="1600" b="1" smtClean="0"/>
              <a:t>Sheet Name</a:t>
            </a:r>
          </a:p>
          <a:p>
            <a:pPr marL="609600" indent="-609600" eaLnBrk="1" hangingPunct="1">
              <a:buFontTx/>
              <a:buAutoNum type="arabicPeriod"/>
            </a:pPr>
            <a:r>
              <a:rPr lang="en-US" altLang="en-US" sz="1600" b="1" smtClean="0"/>
              <a:t>Sheet Number</a:t>
            </a:r>
          </a:p>
          <a:p>
            <a:pPr marL="609600" indent="-609600" eaLnBrk="1" hangingPunct="1">
              <a:buFontTx/>
              <a:buAutoNum type="arabicPeriod"/>
            </a:pPr>
            <a:r>
              <a:rPr lang="en-US" altLang="en-US" sz="1600" b="1" smtClean="0"/>
              <a:t>Series Name</a:t>
            </a:r>
          </a:p>
          <a:p>
            <a:pPr marL="609600" indent="-609600" eaLnBrk="1" hangingPunct="1">
              <a:buFontTx/>
              <a:buAutoNum type="arabicPeriod"/>
            </a:pPr>
            <a:r>
              <a:rPr lang="en-US" altLang="en-US" sz="1600" b="1" smtClean="0"/>
              <a:t>Scale</a:t>
            </a:r>
          </a:p>
          <a:p>
            <a:pPr marL="609600" indent="-609600" eaLnBrk="1" hangingPunct="1">
              <a:buFontTx/>
              <a:buAutoNum type="arabicPeriod"/>
            </a:pPr>
            <a:r>
              <a:rPr lang="en-US" altLang="en-US" sz="1600" b="1" smtClean="0"/>
              <a:t>Series Number</a:t>
            </a:r>
          </a:p>
          <a:p>
            <a:pPr marL="609600" indent="-609600" eaLnBrk="1" hangingPunct="1">
              <a:buFontTx/>
              <a:buAutoNum type="arabicPeriod"/>
            </a:pPr>
            <a:r>
              <a:rPr lang="en-US" altLang="en-US" sz="1600" b="1" smtClean="0"/>
              <a:t>Edition Number</a:t>
            </a:r>
          </a:p>
          <a:p>
            <a:pPr marL="609600" indent="-609600" eaLnBrk="1" hangingPunct="1">
              <a:buFontTx/>
              <a:buAutoNum type="arabicPeriod"/>
            </a:pPr>
            <a:r>
              <a:rPr lang="en-US" altLang="en-US" sz="1600" b="1" smtClean="0"/>
              <a:t>Index to Boundaries</a:t>
            </a:r>
          </a:p>
          <a:p>
            <a:pPr marL="609600" indent="-609600" eaLnBrk="1" hangingPunct="1">
              <a:buFontTx/>
              <a:buAutoNum type="arabicPeriod"/>
            </a:pPr>
            <a:r>
              <a:rPr lang="en-US" altLang="en-US" sz="1600" b="1" smtClean="0"/>
              <a:t>Adjoining Sheets Diagram</a:t>
            </a:r>
          </a:p>
          <a:p>
            <a:pPr marL="609600" indent="-609600" eaLnBrk="1" hangingPunct="1">
              <a:buFontTx/>
              <a:buAutoNum type="arabicPeriod"/>
            </a:pPr>
            <a:r>
              <a:rPr lang="en-US" altLang="en-US" sz="1600" b="1" smtClean="0"/>
              <a:t>Elevation Guide</a:t>
            </a:r>
          </a:p>
          <a:p>
            <a:pPr marL="609600" indent="-609600" eaLnBrk="1" hangingPunct="1">
              <a:buFontTx/>
              <a:buAutoNum type="arabicPeriod"/>
            </a:pPr>
            <a:r>
              <a:rPr lang="en-US" altLang="en-US" sz="1600" b="1" smtClean="0"/>
              <a:t>Declination Diagram</a:t>
            </a:r>
          </a:p>
          <a:p>
            <a:pPr marL="609600" indent="-609600" eaLnBrk="1" hangingPunct="1">
              <a:buFontTx/>
              <a:buAutoNum type="arabicPeriod"/>
            </a:pPr>
            <a:r>
              <a:rPr lang="en-US" altLang="en-US" sz="1600" b="1" smtClean="0"/>
              <a:t>Bar Scales</a:t>
            </a:r>
          </a:p>
          <a:p>
            <a:pPr marL="609600" indent="-609600" eaLnBrk="1" hangingPunct="1">
              <a:buFontTx/>
              <a:buAutoNum type="arabicPeriod"/>
            </a:pPr>
            <a:r>
              <a:rPr lang="en-US" altLang="en-US" sz="1600" b="1" smtClean="0"/>
              <a:t>Contour Interval Note</a:t>
            </a:r>
          </a:p>
          <a:p>
            <a:pPr marL="609600" indent="-609600" eaLnBrk="1" hangingPunct="1">
              <a:buFontTx/>
              <a:buAutoNum type="arabicPeriod"/>
            </a:pPr>
            <a:r>
              <a:rPr lang="en-US" altLang="en-US" sz="1600" b="1" smtClean="0"/>
              <a:t>Spheroid Note</a:t>
            </a:r>
          </a:p>
          <a:p>
            <a:pPr marL="609600" indent="-609600" eaLnBrk="1" hangingPunct="1">
              <a:buFontTx/>
              <a:buAutoNum type="arabicPeriod"/>
            </a:pPr>
            <a:r>
              <a:rPr lang="en-US" altLang="en-US" sz="1600" b="1" smtClean="0"/>
              <a:t>Grid Note</a:t>
            </a:r>
          </a:p>
          <a:p>
            <a:pPr marL="609600" indent="-609600" eaLnBrk="1" hangingPunct="1">
              <a:buFontTx/>
              <a:buAutoNum type="arabicPeriod"/>
            </a:pPr>
            <a:r>
              <a:rPr lang="en-US" altLang="en-US" sz="1600" b="1" smtClean="0"/>
              <a:t>Projection Note</a:t>
            </a:r>
          </a:p>
          <a:p>
            <a:pPr marL="609600" indent="-609600" eaLnBrk="1" hangingPunct="1">
              <a:buFontTx/>
              <a:buAutoNum type="arabicPeriod"/>
            </a:pPr>
            <a:r>
              <a:rPr lang="en-US" altLang="en-US" sz="1600" b="1" smtClean="0"/>
              <a:t>Vertical Datum Note</a:t>
            </a:r>
          </a:p>
          <a:p>
            <a:pPr marL="609600" indent="-609600" eaLnBrk="1" hangingPunct="1">
              <a:buFontTx/>
              <a:buAutoNum type="arabicPeriod"/>
            </a:pPr>
            <a:r>
              <a:rPr lang="en-US" altLang="en-US" sz="1600" b="1" smtClean="0"/>
              <a:t>Horizontal Datum Note</a:t>
            </a:r>
          </a:p>
          <a:p>
            <a:pPr marL="609600" indent="-609600" eaLnBrk="1" hangingPunct="1">
              <a:buFontTx/>
              <a:buAutoNum type="arabicPeriod"/>
            </a:pPr>
            <a:r>
              <a:rPr lang="en-US" altLang="en-US" sz="1600" b="1" smtClean="0"/>
              <a:t>Control Note</a:t>
            </a:r>
          </a:p>
          <a:p>
            <a:pPr marL="609600" indent="-609600" eaLnBrk="1" hangingPunct="1">
              <a:buFontTx/>
              <a:buAutoNum type="arabicPeriod"/>
            </a:pPr>
            <a:r>
              <a:rPr lang="en-US" altLang="en-US" sz="1600" b="1" smtClean="0"/>
              <a:t>Preparation Note</a:t>
            </a:r>
          </a:p>
          <a:p>
            <a:pPr marL="609600" indent="-609600" eaLnBrk="1" hangingPunct="1">
              <a:buFontTx/>
              <a:buAutoNum type="arabicPeriod"/>
            </a:pPr>
            <a:r>
              <a:rPr lang="en-US" altLang="en-US" sz="1600" b="1" smtClean="0"/>
              <a:t>Printing Note</a:t>
            </a:r>
          </a:p>
          <a:p>
            <a:pPr marL="609600" indent="-609600" eaLnBrk="1" hangingPunct="1">
              <a:buFontTx/>
              <a:buAutoNum type="arabicPeriod"/>
            </a:pPr>
            <a:r>
              <a:rPr lang="en-US" altLang="en-US" sz="1600" b="1" smtClean="0"/>
              <a:t>Grid Reference Box</a:t>
            </a:r>
          </a:p>
          <a:p>
            <a:pPr marL="609600" indent="-609600" eaLnBrk="1" hangingPunct="1">
              <a:buFontTx/>
              <a:buAutoNum type="arabicPeriod"/>
            </a:pPr>
            <a:r>
              <a:rPr lang="en-US" altLang="en-US" sz="1600" b="1" smtClean="0"/>
              <a:t>Unit Imprint and Symbol</a:t>
            </a:r>
          </a:p>
          <a:p>
            <a:pPr marL="609600" indent="-609600" eaLnBrk="1" hangingPunct="1">
              <a:buFontTx/>
              <a:buAutoNum type="arabicPeriod"/>
            </a:pPr>
            <a:r>
              <a:rPr lang="en-US" altLang="en-US" sz="1600" b="1" smtClean="0"/>
              <a:t>Legend</a:t>
            </a:r>
          </a:p>
        </p:txBody>
      </p:sp>
    </p:spTree>
  </p:cSld>
  <p:clrMapOvr>
    <a:masterClrMapping/>
  </p:clrMapOvr>
  <p:transition spd="med">
    <p:spli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a:xfrm>
            <a:off x="457200" y="0"/>
            <a:ext cx="8229600" cy="1143000"/>
          </a:xfrm>
        </p:spPr>
        <p:txBody>
          <a:bodyPr/>
          <a:lstStyle/>
          <a:p>
            <a:pPr eaLnBrk="1" hangingPunct="1"/>
            <a:r>
              <a:rPr lang="en-US" altLang="en-US" smtClean="0"/>
              <a:t>References</a:t>
            </a:r>
          </a:p>
        </p:txBody>
      </p:sp>
      <p:sp>
        <p:nvSpPr>
          <p:cNvPr id="8196" name="Rectangle 3"/>
          <p:cNvSpPr>
            <a:spLocks noGrp="1" noChangeArrowheads="1"/>
          </p:cNvSpPr>
          <p:nvPr>
            <p:ph idx="1"/>
          </p:nvPr>
        </p:nvSpPr>
        <p:spPr>
          <a:xfrm>
            <a:off x="457200" y="1143000"/>
            <a:ext cx="8229600" cy="4525963"/>
          </a:xfrm>
        </p:spPr>
        <p:txBody>
          <a:bodyPr/>
          <a:lstStyle/>
          <a:p>
            <a:pPr eaLnBrk="1" hangingPunct="1"/>
            <a:r>
              <a:rPr lang="en-US" altLang="en-US" sz="2800" smtClean="0"/>
              <a:t>AMEDDC&amp;S Pam 350-10</a:t>
            </a:r>
          </a:p>
          <a:p>
            <a:pPr eaLnBrk="1" hangingPunct="1"/>
            <a:r>
              <a:rPr lang="en-US" altLang="en-US" sz="2800" smtClean="0"/>
              <a:t>FM 3-25.26</a:t>
            </a:r>
          </a:p>
          <a:p>
            <a:pPr eaLnBrk="1" hangingPunct="1"/>
            <a:r>
              <a:rPr lang="en-US" altLang="en-US" sz="2800" smtClean="0"/>
              <a:t>GTA 05-02-013</a:t>
            </a:r>
          </a:p>
        </p:txBody>
      </p:sp>
      <p:sp>
        <p:nvSpPr>
          <p:cNvPr id="8194"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Tree>
  </p:cSld>
  <p:clrMapOvr>
    <a:masterClrMapping/>
  </p:clrMapOvr>
  <p:transition spd="med">
    <p:spli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2"/>
          <p:cNvSpPr>
            <a:spLocks noGrp="1" noChangeArrowheads="1"/>
          </p:cNvSpPr>
          <p:nvPr>
            <p:ph type="title"/>
          </p:nvPr>
        </p:nvSpPr>
        <p:spPr>
          <a:xfrm>
            <a:off x="457200" y="76200"/>
            <a:ext cx="8229600" cy="1143000"/>
          </a:xfrm>
        </p:spPr>
        <p:txBody>
          <a:bodyPr/>
          <a:lstStyle/>
          <a:p>
            <a:pPr eaLnBrk="1" hangingPunct="1"/>
            <a:r>
              <a:rPr lang="en-US" altLang="en-US" smtClean="0"/>
              <a:t>Parts of a Map</a:t>
            </a:r>
          </a:p>
        </p:txBody>
      </p:sp>
      <p:sp>
        <p:nvSpPr>
          <p:cNvPr id="58372" name="Rectangle 3"/>
          <p:cNvSpPr>
            <a:spLocks noGrp="1" noChangeArrowheads="1"/>
          </p:cNvSpPr>
          <p:nvPr>
            <p:ph idx="1"/>
          </p:nvPr>
        </p:nvSpPr>
        <p:spPr/>
        <p:txBody>
          <a:bodyPr/>
          <a:lstStyle/>
          <a:p>
            <a:pPr eaLnBrk="1" hangingPunct="1">
              <a:lnSpc>
                <a:spcPct val="90000"/>
              </a:lnSpc>
            </a:pPr>
            <a:r>
              <a:rPr lang="en-US" altLang="en-US" smtClean="0"/>
              <a:t>Name, series name, series number, etc.</a:t>
            </a:r>
          </a:p>
          <a:p>
            <a:pPr eaLnBrk="1" hangingPunct="1">
              <a:lnSpc>
                <a:spcPct val="90000"/>
              </a:lnSpc>
            </a:pPr>
            <a:r>
              <a:rPr lang="en-US" altLang="en-US" smtClean="0"/>
              <a:t>Scale</a:t>
            </a:r>
          </a:p>
          <a:p>
            <a:pPr eaLnBrk="1" hangingPunct="1">
              <a:lnSpc>
                <a:spcPct val="90000"/>
              </a:lnSpc>
            </a:pPr>
            <a:r>
              <a:rPr lang="en-US" altLang="en-US" smtClean="0"/>
              <a:t>Legend</a:t>
            </a:r>
          </a:p>
          <a:p>
            <a:pPr eaLnBrk="1" hangingPunct="1">
              <a:lnSpc>
                <a:spcPct val="90000"/>
              </a:lnSpc>
            </a:pPr>
            <a:r>
              <a:rPr lang="en-US" altLang="en-US" smtClean="0"/>
              <a:t>Contour interval</a:t>
            </a:r>
          </a:p>
          <a:p>
            <a:pPr eaLnBrk="1" hangingPunct="1">
              <a:lnSpc>
                <a:spcPct val="90000"/>
              </a:lnSpc>
            </a:pPr>
            <a:r>
              <a:rPr lang="en-US" altLang="en-US" smtClean="0"/>
              <a:t>Bar scale</a:t>
            </a:r>
          </a:p>
          <a:p>
            <a:pPr eaLnBrk="1" hangingPunct="1">
              <a:lnSpc>
                <a:spcPct val="90000"/>
              </a:lnSpc>
            </a:pPr>
            <a:r>
              <a:rPr lang="en-US" altLang="en-US" smtClean="0"/>
              <a:t>Declination diagram</a:t>
            </a:r>
          </a:p>
          <a:p>
            <a:pPr eaLnBrk="1" hangingPunct="1">
              <a:lnSpc>
                <a:spcPct val="90000"/>
              </a:lnSpc>
            </a:pPr>
            <a:r>
              <a:rPr lang="en-US" altLang="en-US" smtClean="0"/>
              <a:t>Grid reference box</a:t>
            </a:r>
          </a:p>
          <a:p>
            <a:pPr eaLnBrk="1" hangingPunct="1">
              <a:lnSpc>
                <a:spcPct val="90000"/>
              </a:lnSpc>
            </a:pPr>
            <a:r>
              <a:rPr lang="en-US" altLang="en-US" smtClean="0"/>
              <a:t>Additional information</a:t>
            </a:r>
          </a:p>
        </p:txBody>
      </p:sp>
      <p:sp>
        <p:nvSpPr>
          <p:cNvPr id="58370"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Tree>
  </p:cSld>
  <p:clrMapOvr>
    <a:masterClrMapping/>
  </p:clrMapOvr>
  <p:transition spd="med">
    <p:spli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2"/>
          <p:cNvSpPr>
            <a:spLocks noGrp="1" noChangeArrowheads="1"/>
          </p:cNvSpPr>
          <p:nvPr>
            <p:ph type="title"/>
          </p:nvPr>
        </p:nvSpPr>
        <p:spPr>
          <a:xfrm>
            <a:off x="457200" y="76200"/>
            <a:ext cx="8229600" cy="1143000"/>
          </a:xfrm>
        </p:spPr>
        <p:txBody>
          <a:bodyPr/>
          <a:lstStyle/>
          <a:p>
            <a:pPr eaLnBrk="1" hangingPunct="1"/>
            <a:r>
              <a:rPr lang="en-US" altLang="en-US" sz="4000" smtClean="0"/>
              <a:t>Legend</a:t>
            </a:r>
          </a:p>
        </p:txBody>
      </p:sp>
      <p:pic>
        <p:nvPicPr>
          <p:cNvPr id="59396" name="Picture 3" descr="Legend000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71600" y="963613"/>
            <a:ext cx="6553200" cy="5667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9394"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Tree>
  </p:cSld>
  <p:clrMapOvr>
    <a:masterClrMapping/>
  </p:clrMapOvr>
  <p:transition spd="med">
    <p:spli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2"/>
          <p:cNvSpPr>
            <a:spLocks noGrp="1" noChangeArrowheads="1"/>
          </p:cNvSpPr>
          <p:nvPr>
            <p:ph type="title"/>
          </p:nvPr>
        </p:nvSpPr>
        <p:spPr/>
        <p:txBody>
          <a:bodyPr/>
          <a:lstStyle/>
          <a:p>
            <a:pPr eaLnBrk="1" hangingPunct="1"/>
            <a:r>
              <a:rPr lang="en-US" altLang="en-US" sz="4000" smtClean="0"/>
              <a:t>Contour Interval </a:t>
            </a:r>
            <a:br>
              <a:rPr lang="en-US" altLang="en-US" sz="4000" smtClean="0"/>
            </a:br>
            <a:r>
              <a:rPr lang="en-US" altLang="en-US" sz="4000" smtClean="0"/>
              <a:t>Grid Reference Box</a:t>
            </a:r>
          </a:p>
        </p:txBody>
      </p:sp>
      <p:sp>
        <p:nvSpPr>
          <p:cNvPr id="60418"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grpSp>
        <p:nvGrpSpPr>
          <p:cNvPr id="60420" name="Group 9"/>
          <p:cNvGrpSpPr>
            <a:grpSpLocks/>
          </p:cNvGrpSpPr>
          <p:nvPr/>
        </p:nvGrpSpPr>
        <p:grpSpPr bwMode="auto">
          <a:xfrm>
            <a:off x="457200" y="1600200"/>
            <a:ext cx="8245475" cy="5041900"/>
            <a:chOff x="288" y="1008"/>
            <a:chExt cx="5194" cy="3176"/>
          </a:xfrm>
        </p:grpSpPr>
        <p:pic>
          <p:nvPicPr>
            <p:cNvPr id="60421" name="Picture 3" descr="GRID REFERENCE BO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3" y="1008"/>
              <a:ext cx="2320" cy="31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0422" name="AutoShape 4"/>
            <p:cNvSpPr>
              <a:spLocks noChangeArrowheads="1"/>
            </p:cNvSpPr>
            <p:nvPr/>
          </p:nvSpPr>
          <p:spPr bwMode="auto">
            <a:xfrm>
              <a:off x="672" y="3456"/>
              <a:ext cx="1104" cy="300"/>
            </a:xfrm>
            <a:prstGeom prst="notchedRightArrow">
              <a:avLst>
                <a:gd name="adj1" fmla="val 50000"/>
                <a:gd name="adj2" fmla="val 92000"/>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60423" name="Text Box 5"/>
            <p:cNvSpPr txBox="1">
              <a:spLocks noChangeArrowheads="1"/>
            </p:cNvSpPr>
            <p:nvPr/>
          </p:nvSpPr>
          <p:spPr bwMode="auto">
            <a:xfrm>
              <a:off x="288" y="1728"/>
              <a:ext cx="1210" cy="1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b="1"/>
                <a:t>This is where you find</a:t>
              </a:r>
            </a:p>
            <a:p>
              <a:pPr algn="ctr" eaLnBrk="1" hangingPunct="1">
                <a:spcBef>
                  <a:spcPct val="0"/>
                </a:spcBef>
                <a:buFontTx/>
                <a:buNone/>
              </a:pPr>
              <a:r>
                <a:rPr lang="en-US" altLang="en-US" sz="2000" b="1"/>
                <a:t>Your Grid Zone Designators (the 2 letters)</a:t>
              </a:r>
            </a:p>
          </p:txBody>
        </p:sp>
        <p:sp>
          <p:nvSpPr>
            <p:cNvPr id="60424" name="AutoShape 7"/>
            <p:cNvSpPr>
              <a:spLocks noChangeArrowheads="1"/>
            </p:cNvSpPr>
            <p:nvPr/>
          </p:nvSpPr>
          <p:spPr bwMode="auto">
            <a:xfrm rot="10800000">
              <a:off x="3696" y="1152"/>
              <a:ext cx="1104" cy="300"/>
            </a:xfrm>
            <a:prstGeom prst="notchedRightArrow">
              <a:avLst>
                <a:gd name="adj1" fmla="val 50000"/>
                <a:gd name="adj2" fmla="val 92000"/>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60425" name="Text Box 8"/>
            <p:cNvSpPr txBox="1">
              <a:spLocks noChangeArrowheads="1"/>
            </p:cNvSpPr>
            <p:nvPr/>
          </p:nvSpPr>
          <p:spPr bwMode="auto">
            <a:xfrm>
              <a:off x="4272" y="1584"/>
              <a:ext cx="1210" cy="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b="1"/>
                <a:t>This is where you find the contour interval</a:t>
              </a:r>
            </a:p>
          </p:txBody>
        </p:sp>
      </p:grpSp>
    </p:spTree>
  </p:cSld>
  <p:clrMapOvr>
    <a:masterClrMapping/>
  </p:clrMapOvr>
  <p:transition spd="med">
    <p:spli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ChangeArrowheads="1"/>
          </p:cNvSpPr>
          <p:nvPr>
            <p:ph type="title"/>
          </p:nvPr>
        </p:nvSpPr>
        <p:spPr>
          <a:xfrm>
            <a:off x="457200" y="76200"/>
            <a:ext cx="8229600" cy="1143000"/>
          </a:xfrm>
        </p:spPr>
        <p:txBody>
          <a:bodyPr/>
          <a:lstStyle/>
          <a:p>
            <a:pPr eaLnBrk="1" hangingPunct="1"/>
            <a:r>
              <a:rPr lang="en-US" altLang="en-US" smtClean="0"/>
              <a:t>Bar Scale</a:t>
            </a:r>
          </a:p>
        </p:txBody>
      </p:sp>
      <p:sp>
        <p:nvSpPr>
          <p:cNvPr id="61444" name="Rectangle 3"/>
          <p:cNvSpPr>
            <a:spLocks noGrp="1" noChangeArrowheads="1"/>
          </p:cNvSpPr>
          <p:nvPr>
            <p:ph type="body" sz="half" idx="1"/>
          </p:nvPr>
        </p:nvSpPr>
        <p:spPr>
          <a:xfrm>
            <a:off x="228600" y="1447800"/>
            <a:ext cx="4191000" cy="4800600"/>
          </a:xfrm>
        </p:spPr>
        <p:txBody>
          <a:bodyPr/>
          <a:lstStyle/>
          <a:p>
            <a:pPr marL="609600" indent="-609600" eaLnBrk="1" hangingPunct="1"/>
            <a:r>
              <a:rPr lang="en-US" altLang="en-US" sz="2400" smtClean="0"/>
              <a:t>Located in lower margin of map</a:t>
            </a:r>
          </a:p>
          <a:p>
            <a:pPr marL="609600" indent="-609600" eaLnBrk="1" hangingPunct="1"/>
            <a:r>
              <a:rPr lang="en-US" altLang="en-US" sz="2400" smtClean="0"/>
              <a:t>Can measure map distance in:</a:t>
            </a:r>
          </a:p>
          <a:p>
            <a:pPr marL="990600" lvl="1" indent="-533400" eaLnBrk="1" hangingPunct="1"/>
            <a:r>
              <a:rPr lang="en-US" altLang="en-US" sz="2000" b="1" smtClean="0"/>
              <a:t>Statute miles</a:t>
            </a:r>
          </a:p>
          <a:p>
            <a:pPr marL="990600" lvl="1" indent="-533400" eaLnBrk="1" hangingPunct="1"/>
            <a:r>
              <a:rPr lang="en-US" altLang="en-US" sz="2000" b="1" smtClean="0"/>
              <a:t>Meters</a:t>
            </a:r>
          </a:p>
          <a:p>
            <a:pPr marL="990600" lvl="1" indent="-533400" eaLnBrk="1" hangingPunct="1"/>
            <a:r>
              <a:rPr lang="en-US" altLang="en-US" sz="2000" b="1" smtClean="0"/>
              <a:t>Yards</a:t>
            </a:r>
          </a:p>
          <a:p>
            <a:pPr marL="990600" lvl="1" indent="-533400" eaLnBrk="1" hangingPunct="1"/>
            <a:r>
              <a:rPr lang="en-US" altLang="en-US" sz="2000" b="1" smtClean="0"/>
              <a:t>Nautical miles</a:t>
            </a:r>
          </a:p>
          <a:p>
            <a:pPr marL="609600" indent="-609600" eaLnBrk="1" hangingPunct="1"/>
            <a:r>
              <a:rPr lang="en-US" altLang="en-US" sz="2400" smtClean="0"/>
              <a:t>Each is broken into two scales</a:t>
            </a:r>
          </a:p>
          <a:p>
            <a:pPr marL="990600" lvl="1" indent="-533400" eaLnBrk="1" hangingPunct="1"/>
            <a:r>
              <a:rPr lang="en-US" altLang="en-US" sz="2000" b="1" smtClean="0"/>
              <a:t>Primary (Right side)</a:t>
            </a:r>
          </a:p>
          <a:p>
            <a:pPr marL="990600" lvl="1" indent="-533400" eaLnBrk="1" hangingPunct="1"/>
            <a:r>
              <a:rPr lang="en-US" altLang="en-US" sz="2000" b="1" smtClean="0"/>
              <a:t>Extension (Left side)</a:t>
            </a:r>
          </a:p>
        </p:txBody>
      </p:sp>
      <p:pic>
        <p:nvPicPr>
          <p:cNvPr id="61445" name="Picture 4" descr="BAR SCAL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124200" y="2743200"/>
            <a:ext cx="5867400" cy="1027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42" name="Footer Placeholder 5"/>
          <p:cNvSpPr>
            <a:spLocks noGrp="1"/>
          </p:cNvSpPr>
          <p:nvPr>
            <p:ph type="ftr" sz="quarter" idx="4294967295"/>
          </p:nvPr>
        </p:nvSpPr>
        <p:spPr>
          <a:xfrm>
            <a:off x="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2"/>
          <p:cNvSpPr>
            <a:spLocks noGrp="1" noChangeArrowheads="1"/>
          </p:cNvSpPr>
          <p:nvPr>
            <p:ph type="title"/>
          </p:nvPr>
        </p:nvSpPr>
        <p:spPr>
          <a:xfrm>
            <a:off x="457200" y="0"/>
            <a:ext cx="8229600" cy="1143000"/>
          </a:xfrm>
        </p:spPr>
        <p:txBody>
          <a:bodyPr/>
          <a:lstStyle/>
          <a:p>
            <a:pPr eaLnBrk="1" hangingPunct="1"/>
            <a:r>
              <a:rPr lang="en-US" altLang="en-US" smtClean="0"/>
              <a:t>Scale of Map</a:t>
            </a:r>
          </a:p>
        </p:txBody>
      </p:sp>
      <p:sp>
        <p:nvSpPr>
          <p:cNvPr id="62466" name="Footer Placeholder 5"/>
          <p:cNvSpPr>
            <a:spLocks noGrp="1"/>
          </p:cNvSpPr>
          <p:nvPr>
            <p:ph type="ftr" sz="quarter" idx="4294967295"/>
          </p:nvPr>
        </p:nvSpPr>
        <p:spPr>
          <a:xfrm>
            <a:off x="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
        <p:nvSpPr>
          <p:cNvPr id="62468" name="Rectangle 5"/>
          <p:cNvSpPr>
            <a:spLocks noChangeArrowheads="1"/>
          </p:cNvSpPr>
          <p:nvPr/>
        </p:nvSpPr>
        <p:spPr bwMode="auto">
          <a:xfrm>
            <a:off x="152400" y="990600"/>
            <a:ext cx="8839200" cy="29591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cs typeface="Arial" panose="020B0604020202020204" pitchFamily="34" charset="0"/>
              </a:rPr>
              <a:t>Scale:  1:50,000.  This means that one unit of measurement on the map is equal to fifty thousand of the same unit on the ground. </a:t>
            </a:r>
          </a:p>
          <a:p>
            <a:pPr>
              <a:spcBef>
                <a:spcPct val="0"/>
              </a:spcBef>
              <a:buFontTx/>
              <a:buNone/>
            </a:pPr>
            <a:endParaRPr lang="en-US" altLang="en-US" sz="2000">
              <a:cs typeface="Arial" panose="020B0604020202020204" pitchFamily="34" charset="0"/>
            </a:endParaRPr>
          </a:p>
          <a:p>
            <a:pPr>
              <a:spcBef>
                <a:spcPct val="0"/>
              </a:spcBef>
              <a:buFontTx/>
              <a:buNone/>
            </a:pPr>
            <a:r>
              <a:rPr lang="en-US" altLang="en-US" sz="2800">
                <a:cs typeface="Arial" panose="020B0604020202020204" pitchFamily="34" charset="0"/>
              </a:rPr>
              <a:t>1 Inch on the map is 50,000 inches on the ground, 1 pencil on the map is 50,000 pencils on the ground etc.</a:t>
            </a:r>
            <a:endParaRPr lang="en-US" altLang="en-US" sz="2800">
              <a:latin typeface="Times New Roman" panose="02020603050405020304" pitchFamily="18" charset="0"/>
              <a:cs typeface="Times New Roman" panose="02020603050405020304" pitchFamily="18" charset="0"/>
            </a:endParaRPr>
          </a:p>
          <a:p>
            <a:pPr>
              <a:spcBef>
                <a:spcPct val="0"/>
              </a:spcBef>
              <a:buFontTx/>
              <a:buNone/>
            </a:pPr>
            <a:endParaRPr lang="en-US" altLang="en-US" sz="2800">
              <a:latin typeface="Times New Roman" panose="02020603050405020304" pitchFamily="18" charset="0"/>
            </a:endParaRPr>
          </a:p>
        </p:txBody>
      </p:sp>
      <p:grpSp>
        <p:nvGrpSpPr>
          <p:cNvPr id="62469" name="Group 56"/>
          <p:cNvGrpSpPr>
            <a:grpSpLocks/>
          </p:cNvGrpSpPr>
          <p:nvPr/>
        </p:nvGrpSpPr>
        <p:grpSpPr bwMode="auto">
          <a:xfrm>
            <a:off x="457200" y="3886200"/>
            <a:ext cx="8153400" cy="2703513"/>
            <a:chOff x="288" y="2448"/>
            <a:chExt cx="5136" cy="1703"/>
          </a:xfrm>
        </p:grpSpPr>
        <p:pic>
          <p:nvPicPr>
            <p:cNvPr id="62471" name="Picture 4" descr="BAR SCA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4" y="3277"/>
              <a:ext cx="4992" cy="8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2472" name="Picture 54" descr="Mr-1_fig1"/>
            <p:cNvPicPr>
              <a:picLocks noChangeAspect="1" noChangeArrowheads="1"/>
            </p:cNvPicPr>
            <p:nvPr/>
          </p:nvPicPr>
          <p:blipFill>
            <a:blip r:embed="rId3">
              <a:extLst>
                <a:ext uri="{28A0092B-C50C-407E-A947-70E740481C1C}">
                  <a14:useLocalDpi xmlns:a14="http://schemas.microsoft.com/office/drawing/2010/main" val="0"/>
                </a:ext>
              </a:extLst>
            </a:blip>
            <a:srcRect l="9254" t="-516" r="9286" b="94324"/>
            <a:stretch>
              <a:fillRect/>
            </a:stretch>
          </p:blipFill>
          <p:spPr bwMode="auto">
            <a:xfrm>
              <a:off x="288" y="2544"/>
              <a:ext cx="5136"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3" name="Line 7"/>
            <p:cNvSpPr>
              <a:spLocks noChangeShapeType="1"/>
            </p:cNvSpPr>
            <p:nvPr/>
          </p:nvSpPr>
          <p:spPr bwMode="auto">
            <a:xfrm flipH="1">
              <a:off x="2832" y="2688"/>
              <a:ext cx="384" cy="624"/>
            </a:xfrm>
            <a:prstGeom prst="line">
              <a:avLst/>
            </a:prstGeom>
            <a:noFill/>
            <a:ln w="984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474" name="Line 55"/>
            <p:cNvSpPr>
              <a:spLocks noChangeShapeType="1"/>
            </p:cNvSpPr>
            <p:nvPr/>
          </p:nvSpPr>
          <p:spPr bwMode="auto">
            <a:xfrm>
              <a:off x="720" y="2448"/>
              <a:ext cx="480" cy="192"/>
            </a:xfrm>
            <a:prstGeom prst="line">
              <a:avLst/>
            </a:prstGeom>
            <a:noFill/>
            <a:ln w="984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2470" name="WordArt 8"/>
          <p:cNvSpPr>
            <a:spLocks noChangeArrowheads="1" noChangeShapeType="1" noTextEdit="1"/>
          </p:cNvSpPr>
          <p:nvPr/>
        </p:nvSpPr>
        <p:spPr bwMode="auto">
          <a:xfrm>
            <a:off x="5943600" y="3371850"/>
            <a:ext cx="2914650" cy="2571750"/>
          </a:xfrm>
          <a:prstGeom prst="rect">
            <a:avLst/>
          </a:prstGeom>
        </p:spPr>
        <p:txBody>
          <a:bodyPr wrap="none" fromWordArt="1">
            <a:prstTxWarp prst="textSlantUp">
              <a:avLst>
                <a:gd name="adj" fmla="val 32056"/>
              </a:avLst>
            </a:prstTxWarp>
          </a:bodyPr>
          <a:lstStyle/>
          <a:p>
            <a:pPr algn="ctr"/>
            <a:r>
              <a:rPr lang="en-US" sz="3600" kern="10">
                <a:ln w="9525">
                  <a:solidFill>
                    <a:schemeClr val="tx1"/>
                  </a:solidFill>
                  <a:round/>
                  <a:headEnd/>
                  <a:tailEnd/>
                </a:ln>
                <a:gradFill rotWithShape="1">
                  <a:gsLst>
                    <a:gs pos="0">
                      <a:srgbClr val="6600CC"/>
                    </a:gs>
                    <a:gs pos="100000">
                      <a:srgbClr val="FF0000"/>
                    </a:gs>
                  </a:gsLst>
                  <a:lin ang="5400000" scaled="1"/>
                </a:gradFill>
                <a:effectLst>
                  <a:outerShdw dist="53882" dir="2700000" algn="ctr" rotWithShape="0">
                    <a:srgbClr val="9999FF">
                      <a:alpha val="79999"/>
                    </a:srgbClr>
                  </a:outerShdw>
                </a:effectLst>
                <a:latin typeface="Impact" panose="020B0806030902050204" pitchFamily="34" charset="0"/>
              </a:rPr>
              <a:t>Use 1:50,000 on</a:t>
            </a:r>
          </a:p>
          <a:p>
            <a:pPr algn="ctr"/>
            <a:r>
              <a:rPr lang="en-US" sz="3600" kern="10">
                <a:ln w="9525">
                  <a:solidFill>
                    <a:schemeClr val="tx1"/>
                  </a:solidFill>
                  <a:round/>
                  <a:headEnd/>
                  <a:tailEnd/>
                </a:ln>
                <a:gradFill rotWithShape="1">
                  <a:gsLst>
                    <a:gs pos="0">
                      <a:srgbClr val="6600CC"/>
                    </a:gs>
                    <a:gs pos="100000">
                      <a:srgbClr val="FF0000"/>
                    </a:gs>
                  </a:gsLst>
                  <a:lin ang="5400000" scaled="1"/>
                </a:gradFill>
                <a:effectLst>
                  <a:outerShdw dist="53882" dir="2700000" algn="ctr" rotWithShape="0">
                    <a:srgbClr val="9999FF">
                      <a:alpha val="79999"/>
                    </a:srgbClr>
                  </a:outerShdw>
                </a:effectLst>
                <a:latin typeface="Impact" panose="020B0806030902050204" pitchFamily="34" charset="0"/>
              </a:rPr>
              <a:t>protractor</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Footer Placeholder 2"/>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pic>
        <p:nvPicPr>
          <p:cNvPr id="63491" name="Picture 5" descr="Mr-1_fig1"/>
          <p:cNvPicPr>
            <a:picLocks noChangeAspect="1" noChangeArrowheads="1"/>
          </p:cNvPicPr>
          <p:nvPr/>
        </p:nvPicPr>
        <p:blipFill>
          <a:blip r:embed="rId2">
            <a:extLst>
              <a:ext uri="{28A0092B-C50C-407E-A947-70E740481C1C}">
                <a14:useLocalDpi xmlns:a14="http://schemas.microsoft.com/office/drawing/2010/main" val="0"/>
              </a:ext>
            </a:extLst>
          </a:blip>
          <a:srcRect l="9254" t="-516" r="9286" b="94324"/>
          <a:stretch>
            <a:fillRect/>
          </a:stretch>
        </p:blipFill>
        <p:spPr bwMode="auto">
          <a:xfrm>
            <a:off x="457200" y="1820863"/>
            <a:ext cx="81534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pli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ChangeArrowheads="1"/>
          </p:cNvSpPr>
          <p:nvPr>
            <p:ph type="title"/>
          </p:nvPr>
        </p:nvSpPr>
        <p:spPr>
          <a:xfrm>
            <a:off x="457200" y="0"/>
            <a:ext cx="8229600" cy="1143000"/>
          </a:xfrm>
        </p:spPr>
        <p:txBody>
          <a:bodyPr/>
          <a:lstStyle/>
          <a:p>
            <a:pPr eaLnBrk="1" hangingPunct="1"/>
            <a:r>
              <a:rPr lang="en-US" altLang="en-US" smtClean="0"/>
              <a:t>Declination Diagram</a:t>
            </a:r>
          </a:p>
        </p:txBody>
      </p:sp>
      <p:sp>
        <p:nvSpPr>
          <p:cNvPr id="64516" name="Rectangle 3"/>
          <p:cNvSpPr>
            <a:spLocks noGrp="1" noChangeArrowheads="1"/>
          </p:cNvSpPr>
          <p:nvPr>
            <p:ph type="body" sz="half" idx="1"/>
          </p:nvPr>
        </p:nvSpPr>
        <p:spPr/>
        <p:txBody>
          <a:bodyPr/>
          <a:lstStyle/>
          <a:p>
            <a:pPr eaLnBrk="1" hangingPunct="1">
              <a:lnSpc>
                <a:spcPct val="90000"/>
              </a:lnSpc>
            </a:pPr>
            <a:r>
              <a:rPr lang="en-US" altLang="en-US" sz="2400" smtClean="0"/>
              <a:t>Declination Diagram</a:t>
            </a:r>
          </a:p>
          <a:p>
            <a:pPr lvl="1" eaLnBrk="1" hangingPunct="1">
              <a:lnSpc>
                <a:spcPct val="90000"/>
              </a:lnSpc>
            </a:pPr>
            <a:r>
              <a:rPr lang="en-US" altLang="en-US" sz="2000" b="1" smtClean="0"/>
              <a:t>Three Types of North</a:t>
            </a:r>
          </a:p>
          <a:p>
            <a:pPr lvl="2" eaLnBrk="1" hangingPunct="1">
              <a:lnSpc>
                <a:spcPct val="90000"/>
              </a:lnSpc>
            </a:pPr>
            <a:r>
              <a:rPr lang="en-US" altLang="en-US" sz="1800" b="1" smtClean="0"/>
              <a:t>Grid</a:t>
            </a:r>
          </a:p>
          <a:p>
            <a:pPr lvl="3" eaLnBrk="1" hangingPunct="1">
              <a:lnSpc>
                <a:spcPct val="90000"/>
              </a:lnSpc>
            </a:pPr>
            <a:r>
              <a:rPr lang="en-US" altLang="en-US" sz="1600" b="1" smtClean="0"/>
              <a:t>Y or GN</a:t>
            </a:r>
          </a:p>
          <a:p>
            <a:pPr lvl="2" eaLnBrk="1" hangingPunct="1">
              <a:lnSpc>
                <a:spcPct val="90000"/>
              </a:lnSpc>
            </a:pPr>
            <a:r>
              <a:rPr lang="en-US" altLang="en-US" sz="1800" b="1" smtClean="0"/>
              <a:t>Magnetic</a:t>
            </a:r>
          </a:p>
          <a:p>
            <a:pPr lvl="3" eaLnBrk="1" hangingPunct="1">
              <a:lnSpc>
                <a:spcPct val="90000"/>
              </a:lnSpc>
            </a:pPr>
            <a:r>
              <a:rPr lang="en-US" altLang="en-US" sz="1600" b="1" smtClean="0"/>
              <a:t>Arrow</a:t>
            </a:r>
          </a:p>
          <a:p>
            <a:pPr lvl="2" eaLnBrk="1" hangingPunct="1">
              <a:lnSpc>
                <a:spcPct val="90000"/>
              </a:lnSpc>
            </a:pPr>
            <a:r>
              <a:rPr lang="en-US" altLang="en-US" sz="1800" b="1" smtClean="0"/>
              <a:t>True</a:t>
            </a:r>
          </a:p>
          <a:p>
            <a:pPr lvl="3" eaLnBrk="1" hangingPunct="1">
              <a:lnSpc>
                <a:spcPct val="90000"/>
              </a:lnSpc>
            </a:pPr>
            <a:r>
              <a:rPr lang="en-US" altLang="en-US" sz="1600" b="1" smtClean="0"/>
              <a:t>Star</a:t>
            </a:r>
          </a:p>
          <a:p>
            <a:pPr lvl="1" eaLnBrk="1" hangingPunct="1">
              <a:lnSpc>
                <a:spcPct val="90000"/>
              </a:lnSpc>
            </a:pPr>
            <a:r>
              <a:rPr lang="en-US" altLang="en-US" sz="2000" b="1" smtClean="0"/>
              <a:t>GM Angle</a:t>
            </a:r>
          </a:p>
          <a:p>
            <a:pPr lvl="2" eaLnBrk="1" hangingPunct="1">
              <a:lnSpc>
                <a:spcPct val="90000"/>
              </a:lnSpc>
            </a:pPr>
            <a:r>
              <a:rPr lang="en-US" altLang="en-US" sz="1800" b="1" smtClean="0"/>
              <a:t>Normally stated how to figure out</a:t>
            </a:r>
          </a:p>
          <a:p>
            <a:pPr lvl="2" eaLnBrk="1" hangingPunct="1">
              <a:lnSpc>
                <a:spcPct val="90000"/>
              </a:lnSpc>
            </a:pPr>
            <a:r>
              <a:rPr lang="en-US" altLang="en-US" sz="1800" b="1" smtClean="0"/>
              <a:t>Different dependent on which hemisphere you are</a:t>
            </a:r>
            <a:r>
              <a:rPr lang="en-US" altLang="en-US" sz="1800" smtClean="0"/>
              <a:t> </a:t>
            </a:r>
          </a:p>
        </p:txBody>
      </p:sp>
      <p:sp>
        <p:nvSpPr>
          <p:cNvPr id="64514" name="Footer Placeholder 5"/>
          <p:cNvSpPr>
            <a:spLocks noGrp="1"/>
          </p:cNvSpPr>
          <p:nvPr>
            <p:ph type="ftr" sz="quarter" idx="4294967295"/>
          </p:nvPr>
        </p:nvSpPr>
        <p:spPr>
          <a:xfrm>
            <a:off x="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grpSp>
        <p:nvGrpSpPr>
          <p:cNvPr id="64517" name="Group 6"/>
          <p:cNvGrpSpPr>
            <a:grpSpLocks/>
          </p:cNvGrpSpPr>
          <p:nvPr/>
        </p:nvGrpSpPr>
        <p:grpSpPr bwMode="auto">
          <a:xfrm>
            <a:off x="6018213" y="1219200"/>
            <a:ext cx="2747962" cy="5473700"/>
            <a:chOff x="3791" y="768"/>
            <a:chExt cx="1731" cy="3448"/>
          </a:xfrm>
        </p:grpSpPr>
        <p:pic>
          <p:nvPicPr>
            <p:cNvPr id="64518" name="Picture 4" descr="DECLINATION DIAGRA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91" y="768"/>
              <a:ext cx="1731" cy="34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4519" name="AutoShape 5"/>
            <p:cNvSpPr>
              <a:spLocks noChangeArrowheads="1"/>
            </p:cNvSpPr>
            <p:nvPr/>
          </p:nvSpPr>
          <p:spPr bwMode="auto">
            <a:xfrm rot="6587932">
              <a:off x="5154" y="2466"/>
              <a:ext cx="432" cy="108"/>
            </a:xfrm>
            <a:prstGeom prst="notchedRightArrow">
              <a:avLst>
                <a:gd name="adj1" fmla="val 50000"/>
                <a:gd name="adj2" fmla="val 100000"/>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2"/>
          <p:cNvSpPr>
            <a:spLocks noGrp="1" noChangeArrowheads="1"/>
          </p:cNvSpPr>
          <p:nvPr>
            <p:ph type="title"/>
          </p:nvPr>
        </p:nvSpPr>
        <p:spPr>
          <a:xfrm>
            <a:off x="457200" y="76200"/>
            <a:ext cx="8229600" cy="1143000"/>
          </a:xfrm>
        </p:spPr>
        <p:txBody>
          <a:bodyPr/>
          <a:lstStyle/>
          <a:p>
            <a:pPr eaLnBrk="1" hangingPunct="1"/>
            <a:r>
              <a:rPr lang="en-US" altLang="en-US" sz="4000" smtClean="0"/>
              <a:t>Additional Information</a:t>
            </a:r>
          </a:p>
        </p:txBody>
      </p:sp>
      <p:pic>
        <p:nvPicPr>
          <p:cNvPr id="65540" name="Picture 3" descr="ADDITIONAL"/>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90600" y="1371600"/>
            <a:ext cx="7086600" cy="49768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5538"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Tree>
  </p:cSld>
  <p:clrMapOvr>
    <a:masterClrMapping/>
  </p:clrMapOvr>
  <p:transition spd="med">
    <p:spli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2"/>
          <p:cNvSpPr>
            <a:spLocks noGrp="1" noChangeArrowheads="1"/>
          </p:cNvSpPr>
          <p:nvPr>
            <p:ph type="title"/>
          </p:nvPr>
        </p:nvSpPr>
        <p:spPr>
          <a:xfrm>
            <a:off x="457200" y="76200"/>
            <a:ext cx="8229600" cy="1143000"/>
          </a:xfrm>
        </p:spPr>
        <p:txBody>
          <a:bodyPr/>
          <a:lstStyle/>
          <a:p>
            <a:pPr eaLnBrk="1" hangingPunct="1"/>
            <a:r>
              <a:rPr lang="en-US" altLang="en-US" smtClean="0"/>
              <a:t>Terrain Features</a:t>
            </a:r>
          </a:p>
        </p:txBody>
      </p:sp>
      <p:sp>
        <p:nvSpPr>
          <p:cNvPr id="66564" name="Rectangle 3"/>
          <p:cNvSpPr>
            <a:spLocks noGrp="1" noChangeArrowheads="1"/>
          </p:cNvSpPr>
          <p:nvPr>
            <p:ph idx="1"/>
          </p:nvPr>
        </p:nvSpPr>
        <p:spPr>
          <a:xfrm>
            <a:off x="76200" y="1600200"/>
            <a:ext cx="4800600" cy="4525963"/>
          </a:xfrm>
        </p:spPr>
        <p:txBody>
          <a:bodyPr/>
          <a:lstStyle/>
          <a:p>
            <a:pPr eaLnBrk="1" hangingPunct="1"/>
            <a:r>
              <a:rPr lang="en-US" altLang="en-US" sz="2400" b="1" smtClean="0"/>
              <a:t>Major Terrain Features</a:t>
            </a:r>
          </a:p>
          <a:p>
            <a:pPr lvl="1" eaLnBrk="1" hangingPunct="1"/>
            <a:r>
              <a:rPr lang="en-US" altLang="en-US" sz="2400" b="1" smtClean="0"/>
              <a:t>Hill</a:t>
            </a:r>
          </a:p>
          <a:p>
            <a:pPr lvl="1" eaLnBrk="1" hangingPunct="1"/>
            <a:r>
              <a:rPr lang="en-US" altLang="en-US" sz="2400" b="1" smtClean="0"/>
              <a:t>Saddle</a:t>
            </a:r>
          </a:p>
          <a:p>
            <a:pPr lvl="1" eaLnBrk="1" hangingPunct="1"/>
            <a:r>
              <a:rPr lang="en-US" altLang="en-US" sz="2400" b="1" smtClean="0"/>
              <a:t>Valley</a:t>
            </a:r>
          </a:p>
          <a:p>
            <a:pPr lvl="1" eaLnBrk="1" hangingPunct="1"/>
            <a:r>
              <a:rPr lang="en-US" altLang="en-US" sz="2400" b="1" smtClean="0"/>
              <a:t>Ridge</a:t>
            </a:r>
          </a:p>
          <a:p>
            <a:pPr lvl="1" eaLnBrk="1" hangingPunct="1"/>
            <a:r>
              <a:rPr lang="en-US" altLang="en-US" sz="2400" b="1" smtClean="0"/>
              <a:t>Depression</a:t>
            </a:r>
          </a:p>
          <a:p>
            <a:pPr lvl="1" eaLnBrk="1" hangingPunct="1"/>
            <a:endParaRPr lang="en-US" altLang="en-US" sz="2400" b="1" smtClean="0"/>
          </a:p>
        </p:txBody>
      </p:sp>
      <p:sp>
        <p:nvSpPr>
          <p:cNvPr id="66562"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
        <p:nvSpPr>
          <p:cNvPr id="66565" name="Rectangle 4"/>
          <p:cNvSpPr>
            <a:spLocks noChangeArrowheads="1"/>
          </p:cNvSpPr>
          <p:nvPr/>
        </p:nvSpPr>
        <p:spPr bwMode="auto">
          <a:xfrm>
            <a:off x="76200" y="4343400"/>
            <a:ext cx="48006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r>
              <a:rPr lang="en-US" altLang="en-US" sz="2400" b="1"/>
              <a:t>Minor Terrain Features</a:t>
            </a:r>
          </a:p>
          <a:p>
            <a:pPr lvl="1" eaLnBrk="1" hangingPunct="1"/>
            <a:r>
              <a:rPr lang="en-US" altLang="en-US" sz="2400" b="1"/>
              <a:t>Draw</a:t>
            </a:r>
          </a:p>
          <a:p>
            <a:pPr lvl="1" eaLnBrk="1" hangingPunct="1"/>
            <a:r>
              <a:rPr lang="en-US" altLang="en-US" sz="2400" b="1"/>
              <a:t>Spur</a:t>
            </a:r>
          </a:p>
          <a:p>
            <a:pPr lvl="1" eaLnBrk="1" hangingPunct="1"/>
            <a:r>
              <a:rPr lang="en-US" altLang="en-US" sz="2400" b="1"/>
              <a:t>Cliff</a:t>
            </a:r>
          </a:p>
        </p:txBody>
      </p:sp>
      <p:sp>
        <p:nvSpPr>
          <p:cNvPr id="66566" name="Rectangle 5"/>
          <p:cNvSpPr>
            <a:spLocks noChangeArrowheads="1"/>
          </p:cNvSpPr>
          <p:nvPr/>
        </p:nvSpPr>
        <p:spPr bwMode="auto">
          <a:xfrm>
            <a:off x="3810000" y="2667000"/>
            <a:ext cx="53340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r>
              <a:rPr lang="en-US" altLang="en-US" sz="2400" b="1"/>
              <a:t>Supplementary Terrain Features</a:t>
            </a:r>
          </a:p>
          <a:p>
            <a:pPr lvl="1" eaLnBrk="1" hangingPunct="1"/>
            <a:r>
              <a:rPr lang="en-US" altLang="en-US" sz="2400" b="1"/>
              <a:t>Cut</a:t>
            </a:r>
          </a:p>
          <a:p>
            <a:pPr lvl="1" eaLnBrk="1" hangingPunct="1"/>
            <a:r>
              <a:rPr lang="en-US" altLang="en-US" sz="2400" b="1"/>
              <a:t>Fill</a:t>
            </a:r>
          </a:p>
          <a:p>
            <a:pPr lvl="1" eaLnBrk="1" hangingPunct="1">
              <a:buFontTx/>
              <a:buNone/>
            </a:pPr>
            <a:endParaRPr lang="en-US" altLang="en-US" sz="2400" b="1"/>
          </a:p>
        </p:txBody>
      </p:sp>
    </p:spTree>
  </p:cSld>
  <p:clrMapOvr>
    <a:masterClrMapping/>
  </p:clrMapOvr>
  <p:transition spd="med">
    <p:spli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Footer Placeholder 2"/>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
        <p:nvSpPr>
          <p:cNvPr id="67587" name="Rectangle 2"/>
          <p:cNvSpPr>
            <a:spLocks noChangeArrowheads="1"/>
          </p:cNvSpPr>
          <p:nvPr/>
        </p:nvSpPr>
        <p:spPr bwMode="auto">
          <a:xfrm>
            <a:off x="685800" y="762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400">
                <a:solidFill>
                  <a:schemeClr val="tx2"/>
                </a:solidFill>
              </a:rPr>
              <a:t>Hill</a:t>
            </a:r>
          </a:p>
        </p:txBody>
      </p:sp>
      <p:pic>
        <p:nvPicPr>
          <p:cNvPr id="67588" name="Picture 3" descr="Mr1_fig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05000"/>
            <a:ext cx="8382000" cy="376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pli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a:xfrm>
            <a:off x="457200" y="0"/>
            <a:ext cx="8229600" cy="1143000"/>
          </a:xfrm>
        </p:spPr>
        <p:txBody>
          <a:bodyPr/>
          <a:lstStyle/>
          <a:p>
            <a:pPr eaLnBrk="1" hangingPunct="1"/>
            <a:r>
              <a:rPr lang="en-US" altLang="en-US" sz="4000" smtClean="0"/>
              <a:t>Objective</a:t>
            </a:r>
          </a:p>
        </p:txBody>
      </p:sp>
      <p:sp>
        <p:nvSpPr>
          <p:cNvPr id="10244" name="Rectangle 3"/>
          <p:cNvSpPr>
            <a:spLocks noGrp="1" noChangeArrowheads="1"/>
          </p:cNvSpPr>
          <p:nvPr>
            <p:ph idx="1"/>
          </p:nvPr>
        </p:nvSpPr>
        <p:spPr>
          <a:xfrm>
            <a:off x="457200" y="1143000"/>
            <a:ext cx="8229600" cy="5257800"/>
          </a:xfrm>
        </p:spPr>
        <p:txBody>
          <a:bodyPr/>
          <a:lstStyle/>
          <a:p>
            <a:pPr eaLnBrk="1" hangingPunct="1">
              <a:buFontTx/>
              <a:buNone/>
            </a:pPr>
            <a:r>
              <a:rPr lang="en-US" altLang="en-US" sz="2800" smtClean="0"/>
              <a:t>   The objective of the land navigation courses it to measure the candidate’s ability to navigate from a start point, through intermediate points, to an end point during daylight and darkness. </a:t>
            </a:r>
          </a:p>
        </p:txBody>
      </p:sp>
      <p:sp>
        <p:nvSpPr>
          <p:cNvPr id="10242"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Tree>
  </p:cSld>
  <p:clrMapOvr>
    <a:masterClrMapping/>
  </p:clrMapOvr>
  <p:transition spd="med">
    <p:spli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Footer Placeholder 2"/>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
        <p:nvSpPr>
          <p:cNvPr id="68611" name="Rectangle 2"/>
          <p:cNvSpPr>
            <a:spLocks noChangeArrowheads="1"/>
          </p:cNvSpPr>
          <p:nvPr/>
        </p:nvSpPr>
        <p:spPr bwMode="auto">
          <a:xfrm>
            <a:off x="685800" y="762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400">
                <a:solidFill>
                  <a:schemeClr val="tx2"/>
                </a:solidFill>
              </a:rPr>
              <a:t>Hill</a:t>
            </a:r>
          </a:p>
        </p:txBody>
      </p:sp>
      <p:grpSp>
        <p:nvGrpSpPr>
          <p:cNvPr id="68612" name="Group 6"/>
          <p:cNvGrpSpPr>
            <a:grpSpLocks/>
          </p:cNvGrpSpPr>
          <p:nvPr/>
        </p:nvGrpSpPr>
        <p:grpSpPr bwMode="auto">
          <a:xfrm>
            <a:off x="914400" y="990600"/>
            <a:ext cx="7543800" cy="5657850"/>
            <a:chOff x="576" y="756"/>
            <a:chExt cx="4752" cy="3564"/>
          </a:xfrm>
        </p:grpSpPr>
        <p:pic>
          <p:nvPicPr>
            <p:cNvPr id="68613" name="Picture 4" descr="Hi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 y="756"/>
              <a:ext cx="4752" cy="3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4" name="AutoShape 5"/>
            <p:cNvSpPr>
              <a:spLocks noChangeArrowheads="1"/>
            </p:cNvSpPr>
            <p:nvPr/>
          </p:nvSpPr>
          <p:spPr bwMode="auto">
            <a:xfrm>
              <a:off x="1776" y="2544"/>
              <a:ext cx="1015" cy="329"/>
            </a:xfrm>
            <a:prstGeom prst="rightArrow">
              <a:avLst>
                <a:gd name="adj1" fmla="val 50000"/>
                <a:gd name="adj2" fmla="val 77128"/>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spTree>
  </p:cSld>
  <p:clrMapOvr>
    <a:masterClrMapping/>
  </p:clrMapOvr>
  <p:transition spd="med">
    <p:spli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Footer Placeholder 2"/>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
        <p:nvSpPr>
          <p:cNvPr id="69635" name="Rectangle 2"/>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400">
                <a:solidFill>
                  <a:schemeClr val="tx2"/>
                </a:solidFill>
              </a:rPr>
              <a:t>Saddle</a:t>
            </a:r>
          </a:p>
        </p:txBody>
      </p:sp>
      <p:pic>
        <p:nvPicPr>
          <p:cNvPr id="69636" name="Picture 3" descr="Mr1_fig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341563"/>
            <a:ext cx="8382000" cy="268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pli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Footer Placeholder 2"/>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
        <p:nvSpPr>
          <p:cNvPr id="70659" name="Rectangle 2"/>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400">
                <a:solidFill>
                  <a:schemeClr val="tx2"/>
                </a:solidFill>
              </a:rPr>
              <a:t>Saddle</a:t>
            </a:r>
          </a:p>
        </p:txBody>
      </p:sp>
      <p:grpSp>
        <p:nvGrpSpPr>
          <p:cNvPr id="70660" name="Group 7"/>
          <p:cNvGrpSpPr>
            <a:grpSpLocks/>
          </p:cNvGrpSpPr>
          <p:nvPr/>
        </p:nvGrpSpPr>
        <p:grpSpPr bwMode="auto">
          <a:xfrm>
            <a:off x="1887538" y="838200"/>
            <a:ext cx="5199062" cy="5715000"/>
            <a:chOff x="1189" y="528"/>
            <a:chExt cx="3275" cy="3600"/>
          </a:xfrm>
        </p:grpSpPr>
        <p:pic>
          <p:nvPicPr>
            <p:cNvPr id="70662" name="Picture 4" descr="Sadd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9" y="528"/>
              <a:ext cx="3275" cy="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3" name="AutoShape 5"/>
            <p:cNvSpPr>
              <a:spLocks noChangeArrowheads="1"/>
            </p:cNvSpPr>
            <p:nvPr/>
          </p:nvSpPr>
          <p:spPr bwMode="auto">
            <a:xfrm>
              <a:off x="2976" y="2256"/>
              <a:ext cx="1152" cy="276"/>
            </a:xfrm>
            <a:prstGeom prst="leftArrow">
              <a:avLst>
                <a:gd name="adj1" fmla="val 50000"/>
                <a:gd name="adj2" fmla="val 104348"/>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sp>
        <p:nvSpPr>
          <p:cNvPr id="70661" name="Text Box 6"/>
          <p:cNvSpPr txBox="1">
            <a:spLocks noChangeArrowheads="1"/>
          </p:cNvSpPr>
          <p:nvPr/>
        </p:nvSpPr>
        <p:spPr bwMode="auto">
          <a:xfrm>
            <a:off x="7086600" y="2819400"/>
            <a:ext cx="1803400" cy="222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b="1">
                <a:latin typeface="Times New Roman" panose="02020603050405020304" pitchFamily="18" charset="0"/>
              </a:rPr>
              <a:t>Notice the </a:t>
            </a:r>
          </a:p>
          <a:p>
            <a:pPr algn="ctr">
              <a:spcBef>
                <a:spcPct val="0"/>
              </a:spcBef>
              <a:buFontTx/>
              <a:buNone/>
            </a:pPr>
            <a:r>
              <a:rPr lang="en-US" altLang="en-US" sz="2800" b="1">
                <a:latin typeface="Times New Roman" panose="02020603050405020304" pitchFamily="18" charset="0"/>
              </a:rPr>
              <a:t>high </a:t>
            </a:r>
          </a:p>
          <a:p>
            <a:pPr algn="ctr">
              <a:spcBef>
                <a:spcPct val="0"/>
              </a:spcBef>
              <a:buFontTx/>
              <a:buNone/>
            </a:pPr>
            <a:r>
              <a:rPr lang="en-US" altLang="en-US" sz="2800" b="1">
                <a:latin typeface="Times New Roman" panose="02020603050405020304" pitchFamily="18" charset="0"/>
              </a:rPr>
              <a:t>ground</a:t>
            </a:r>
          </a:p>
          <a:p>
            <a:pPr algn="ctr">
              <a:spcBef>
                <a:spcPct val="0"/>
              </a:spcBef>
              <a:buFontTx/>
              <a:buNone/>
            </a:pPr>
            <a:r>
              <a:rPr lang="en-US" altLang="en-US" sz="2800" b="1">
                <a:latin typeface="Times New Roman" panose="02020603050405020304" pitchFamily="18" charset="0"/>
              </a:rPr>
              <a:t>on </a:t>
            </a:r>
          </a:p>
          <a:p>
            <a:pPr algn="ctr">
              <a:spcBef>
                <a:spcPct val="0"/>
              </a:spcBef>
              <a:buFontTx/>
              <a:buNone/>
            </a:pPr>
            <a:r>
              <a:rPr lang="en-US" altLang="en-US" sz="2800" b="1">
                <a:latin typeface="Times New Roman" panose="02020603050405020304" pitchFamily="18" charset="0"/>
              </a:rPr>
              <a:t>both sides</a:t>
            </a:r>
          </a:p>
        </p:txBody>
      </p:sp>
    </p:spTree>
  </p:cSld>
  <p:clrMapOvr>
    <a:masterClrMapping/>
  </p:clrMapOvr>
  <p:transition spd="med">
    <p:spli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Footer Placeholder 2"/>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
        <p:nvSpPr>
          <p:cNvPr id="71683" name="Rectangle 2"/>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400">
                <a:solidFill>
                  <a:schemeClr val="tx2"/>
                </a:solidFill>
              </a:rPr>
              <a:t>Valley</a:t>
            </a:r>
          </a:p>
        </p:txBody>
      </p:sp>
      <p:pic>
        <p:nvPicPr>
          <p:cNvPr id="71684" name="Picture 3" descr="Mr1_fig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828800"/>
            <a:ext cx="8610600" cy="354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pli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Footer Placeholder 2"/>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
        <p:nvSpPr>
          <p:cNvPr id="72707" name="Rectangle 2"/>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400">
                <a:solidFill>
                  <a:schemeClr val="tx2"/>
                </a:solidFill>
              </a:rPr>
              <a:t>Valley</a:t>
            </a:r>
          </a:p>
        </p:txBody>
      </p:sp>
      <p:grpSp>
        <p:nvGrpSpPr>
          <p:cNvPr id="72708" name="Group 11"/>
          <p:cNvGrpSpPr>
            <a:grpSpLocks/>
          </p:cNvGrpSpPr>
          <p:nvPr/>
        </p:nvGrpSpPr>
        <p:grpSpPr bwMode="auto">
          <a:xfrm>
            <a:off x="914400" y="914400"/>
            <a:ext cx="7391400" cy="5543550"/>
            <a:chOff x="576" y="576"/>
            <a:chExt cx="4656" cy="3492"/>
          </a:xfrm>
        </p:grpSpPr>
        <p:pic>
          <p:nvPicPr>
            <p:cNvPr id="72709" name="Picture 9" descr="Valle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 y="576"/>
              <a:ext cx="4656" cy="3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0" name="AutoShape 4"/>
            <p:cNvSpPr>
              <a:spLocks noChangeArrowheads="1"/>
            </p:cNvSpPr>
            <p:nvPr/>
          </p:nvSpPr>
          <p:spPr bwMode="auto">
            <a:xfrm>
              <a:off x="768" y="1680"/>
              <a:ext cx="1494" cy="684"/>
            </a:xfrm>
            <a:prstGeom prst="notchedRightArrow">
              <a:avLst>
                <a:gd name="adj1" fmla="val 50000"/>
                <a:gd name="adj2" fmla="val 54605"/>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2711" name="AutoShape 7"/>
            <p:cNvSpPr>
              <a:spLocks noChangeArrowheads="1"/>
            </p:cNvSpPr>
            <p:nvPr/>
          </p:nvSpPr>
          <p:spPr bwMode="auto">
            <a:xfrm>
              <a:off x="3216" y="2448"/>
              <a:ext cx="1638" cy="468"/>
            </a:xfrm>
            <a:prstGeom prst="leftArrow">
              <a:avLst>
                <a:gd name="adj1" fmla="val 50000"/>
                <a:gd name="adj2" fmla="val 87500"/>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spTree>
  </p:cSld>
  <p:clrMapOvr>
    <a:masterClrMapping/>
  </p:clrMapOvr>
  <p:transition spd="med">
    <p:spli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2"/>
          <p:cNvSpPr>
            <a:spLocks noGrp="1" noChangeArrowheads="1"/>
          </p:cNvSpPr>
          <p:nvPr>
            <p:ph type="title"/>
          </p:nvPr>
        </p:nvSpPr>
        <p:spPr>
          <a:xfrm>
            <a:off x="457200" y="76200"/>
            <a:ext cx="8229600" cy="1143000"/>
          </a:xfrm>
          <a:noFill/>
        </p:spPr>
        <p:txBody>
          <a:bodyPr/>
          <a:lstStyle/>
          <a:p>
            <a:pPr eaLnBrk="1" hangingPunct="1"/>
            <a:r>
              <a:rPr lang="en-US" altLang="en-US" smtClean="0"/>
              <a:t>Ridge</a:t>
            </a:r>
          </a:p>
        </p:txBody>
      </p:sp>
      <p:pic>
        <p:nvPicPr>
          <p:cNvPr id="73733" name="Picture 4" descr="Mr1_fig9"/>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66800" y="3582988"/>
            <a:ext cx="6781800" cy="28178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3730"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pic>
        <p:nvPicPr>
          <p:cNvPr id="73732" name="Picture 3" descr="Mr1_fig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295400"/>
            <a:ext cx="5638800"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pli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2"/>
          <p:cNvSpPr>
            <a:spLocks noGrp="1" noChangeArrowheads="1"/>
          </p:cNvSpPr>
          <p:nvPr>
            <p:ph type="title"/>
          </p:nvPr>
        </p:nvSpPr>
        <p:spPr>
          <a:xfrm>
            <a:off x="457200" y="76200"/>
            <a:ext cx="8229600" cy="1143000"/>
          </a:xfrm>
          <a:noFill/>
        </p:spPr>
        <p:txBody>
          <a:bodyPr/>
          <a:lstStyle/>
          <a:p>
            <a:pPr eaLnBrk="1" hangingPunct="1"/>
            <a:r>
              <a:rPr lang="en-US" altLang="en-US" smtClean="0"/>
              <a:t>Ridge</a:t>
            </a:r>
          </a:p>
        </p:txBody>
      </p:sp>
      <p:sp>
        <p:nvSpPr>
          <p:cNvPr id="74754"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grpSp>
        <p:nvGrpSpPr>
          <p:cNvPr id="74756" name="Group 13"/>
          <p:cNvGrpSpPr>
            <a:grpSpLocks/>
          </p:cNvGrpSpPr>
          <p:nvPr/>
        </p:nvGrpSpPr>
        <p:grpSpPr bwMode="auto">
          <a:xfrm>
            <a:off x="1371600" y="1219200"/>
            <a:ext cx="5648325" cy="5334000"/>
            <a:chOff x="864" y="768"/>
            <a:chExt cx="3558" cy="3360"/>
          </a:xfrm>
        </p:grpSpPr>
        <p:pic>
          <p:nvPicPr>
            <p:cNvPr id="74757" name="Picture 6" descr="Rid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5" y="768"/>
              <a:ext cx="1827" cy="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8" name="AutoShape 11"/>
            <p:cNvSpPr>
              <a:spLocks noChangeArrowheads="1"/>
            </p:cNvSpPr>
            <p:nvPr/>
          </p:nvSpPr>
          <p:spPr bwMode="auto">
            <a:xfrm>
              <a:off x="864" y="1008"/>
              <a:ext cx="1494" cy="684"/>
            </a:xfrm>
            <a:prstGeom prst="notchedRightArrow">
              <a:avLst>
                <a:gd name="adj1" fmla="val 50000"/>
                <a:gd name="adj2" fmla="val 54605"/>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4759" name="AutoShape 12"/>
            <p:cNvSpPr>
              <a:spLocks noChangeArrowheads="1"/>
            </p:cNvSpPr>
            <p:nvPr/>
          </p:nvSpPr>
          <p:spPr bwMode="auto">
            <a:xfrm rot="10800000">
              <a:off x="2928" y="2592"/>
              <a:ext cx="1494" cy="684"/>
            </a:xfrm>
            <a:prstGeom prst="notchedRightArrow">
              <a:avLst>
                <a:gd name="adj1" fmla="val 50000"/>
                <a:gd name="adj2" fmla="val 54605"/>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spTree>
  </p:cSld>
  <p:clrMapOvr>
    <a:masterClrMapping/>
  </p:clrMapOvr>
  <p:transition spd="med">
    <p:spli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Footer Placeholder 2"/>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
        <p:nvSpPr>
          <p:cNvPr id="75779" name="Rectangle 2"/>
          <p:cNvSpPr>
            <a:spLocks noChangeArrowheads="1"/>
          </p:cNvSpPr>
          <p:nvPr/>
        </p:nvSpPr>
        <p:spPr bwMode="auto">
          <a:xfrm>
            <a:off x="7620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400">
                <a:solidFill>
                  <a:schemeClr val="tx2"/>
                </a:solidFill>
              </a:rPr>
              <a:t>Depression</a:t>
            </a:r>
          </a:p>
        </p:txBody>
      </p:sp>
      <p:pic>
        <p:nvPicPr>
          <p:cNvPr id="75780" name="Picture 3" descr="Mr1_fig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667000"/>
            <a:ext cx="8296275" cy="231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pli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Footer Placeholder 2"/>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
        <p:nvSpPr>
          <p:cNvPr id="76803" name="Rectangle 2"/>
          <p:cNvSpPr>
            <a:spLocks noChangeArrowheads="1"/>
          </p:cNvSpPr>
          <p:nvPr/>
        </p:nvSpPr>
        <p:spPr bwMode="auto">
          <a:xfrm>
            <a:off x="7620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400">
                <a:solidFill>
                  <a:schemeClr val="tx2"/>
                </a:solidFill>
              </a:rPr>
              <a:t>Depression</a:t>
            </a:r>
          </a:p>
        </p:txBody>
      </p:sp>
      <p:grpSp>
        <p:nvGrpSpPr>
          <p:cNvPr id="76804" name="Group 8"/>
          <p:cNvGrpSpPr>
            <a:grpSpLocks/>
          </p:cNvGrpSpPr>
          <p:nvPr/>
        </p:nvGrpSpPr>
        <p:grpSpPr bwMode="auto">
          <a:xfrm>
            <a:off x="838200" y="1009650"/>
            <a:ext cx="7467600" cy="5600700"/>
            <a:chOff x="528" y="636"/>
            <a:chExt cx="4704" cy="3528"/>
          </a:xfrm>
        </p:grpSpPr>
        <p:pic>
          <p:nvPicPr>
            <p:cNvPr id="76805" name="Picture 4" descr="Depres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 y="636"/>
              <a:ext cx="4704" cy="3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6" name="AutoShape 5"/>
            <p:cNvSpPr>
              <a:spLocks noChangeArrowheads="1"/>
            </p:cNvSpPr>
            <p:nvPr/>
          </p:nvSpPr>
          <p:spPr bwMode="auto">
            <a:xfrm rot="10800000">
              <a:off x="2976" y="2016"/>
              <a:ext cx="1392" cy="540"/>
            </a:xfrm>
            <a:prstGeom prst="notchedRightArrow">
              <a:avLst>
                <a:gd name="adj1" fmla="val 50000"/>
                <a:gd name="adj2" fmla="val 64444"/>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spTree>
  </p:cSld>
  <p:clrMapOvr>
    <a:masterClrMapping/>
  </p:clrMapOvr>
  <p:transition spd="med">
    <p:spli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Footer Placeholder 2"/>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
        <p:nvSpPr>
          <p:cNvPr id="77827" name="Rectangle 2"/>
          <p:cNvSpPr>
            <a:spLocks noChangeArrowheads="1"/>
          </p:cNvSpPr>
          <p:nvPr/>
        </p:nvSpPr>
        <p:spPr bwMode="auto">
          <a:xfrm>
            <a:off x="7620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400">
                <a:solidFill>
                  <a:schemeClr val="tx2"/>
                </a:solidFill>
              </a:rPr>
              <a:t>Draw</a:t>
            </a:r>
          </a:p>
        </p:txBody>
      </p:sp>
      <p:pic>
        <p:nvPicPr>
          <p:cNvPr id="77828" name="Picture 3" descr="Mr1_fig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828800"/>
            <a:ext cx="8001000" cy="385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pli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a:xfrm>
            <a:off x="457200" y="0"/>
            <a:ext cx="8229600" cy="1143000"/>
          </a:xfrm>
        </p:spPr>
        <p:txBody>
          <a:bodyPr/>
          <a:lstStyle/>
          <a:p>
            <a:pPr eaLnBrk="1" hangingPunct="1"/>
            <a:r>
              <a:rPr lang="en-US" altLang="en-US" sz="4000" smtClean="0"/>
              <a:t>Requirements</a:t>
            </a:r>
          </a:p>
        </p:txBody>
      </p:sp>
      <p:sp>
        <p:nvSpPr>
          <p:cNvPr id="12292" name="Rectangle 3"/>
          <p:cNvSpPr>
            <a:spLocks noGrp="1" noChangeArrowheads="1"/>
          </p:cNvSpPr>
          <p:nvPr>
            <p:ph idx="1"/>
          </p:nvPr>
        </p:nvSpPr>
        <p:spPr>
          <a:xfrm>
            <a:off x="457200" y="1143000"/>
            <a:ext cx="8229600" cy="5257800"/>
          </a:xfrm>
        </p:spPr>
        <p:txBody>
          <a:bodyPr/>
          <a:lstStyle/>
          <a:p>
            <a:pPr eaLnBrk="1" hangingPunct="1">
              <a:buFontTx/>
              <a:buNone/>
            </a:pPr>
            <a:r>
              <a:rPr lang="en-US" altLang="en-US" sz="2800" smtClean="0"/>
              <a:t>  The candidate must successfully complete the performance measures for both day and night courses to receive a GO.  The tasks are tested in a field environment with the required equipment.</a:t>
            </a:r>
          </a:p>
        </p:txBody>
      </p:sp>
      <p:sp>
        <p:nvSpPr>
          <p:cNvPr id="12290"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Tree>
  </p:cSld>
  <p:clrMapOvr>
    <a:masterClrMapping/>
  </p:clrMapOvr>
  <p:transition spd="med">
    <p:spli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Footer Placeholder 2"/>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
        <p:nvSpPr>
          <p:cNvPr id="78851" name="Rectangle 2"/>
          <p:cNvSpPr>
            <a:spLocks noChangeArrowheads="1"/>
          </p:cNvSpPr>
          <p:nvPr/>
        </p:nvSpPr>
        <p:spPr bwMode="auto">
          <a:xfrm>
            <a:off x="7620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400">
                <a:solidFill>
                  <a:schemeClr val="tx2"/>
                </a:solidFill>
              </a:rPr>
              <a:t>Draw</a:t>
            </a:r>
          </a:p>
        </p:txBody>
      </p:sp>
      <p:grpSp>
        <p:nvGrpSpPr>
          <p:cNvPr id="78852" name="Group 8"/>
          <p:cNvGrpSpPr>
            <a:grpSpLocks/>
          </p:cNvGrpSpPr>
          <p:nvPr/>
        </p:nvGrpSpPr>
        <p:grpSpPr bwMode="auto">
          <a:xfrm>
            <a:off x="762000" y="990600"/>
            <a:ext cx="7467600" cy="5318125"/>
            <a:chOff x="480" y="624"/>
            <a:chExt cx="4704" cy="3350"/>
          </a:xfrm>
        </p:grpSpPr>
        <p:pic>
          <p:nvPicPr>
            <p:cNvPr id="78853" name="Picture 4" descr="Draw &amp; Spu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 y="624"/>
              <a:ext cx="4704" cy="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4" name="AutoShape 5"/>
            <p:cNvSpPr>
              <a:spLocks noChangeArrowheads="1"/>
            </p:cNvSpPr>
            <p:nvPr/>
          </p:nvSpPr>
          <p:spPr bwMode="auto">
            <a:xfrm rot="-7773703">
              <a:off x="3438" y="1746"/>
              <a:ext cx="1104" cy="300"/>
            </a:xfrm>
            <a:prstGeom prst="notchedRightArrow">
              <a:avLst>
                <a:gd name="adj1" fmla="val 50000"/>
                <a:gd name="adj2" fmla="val 92000"/>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8855" name="Rectangle 6"/>
            <p:cNvSpPr>
              <a:spLocks noChangeArrowheads="1"/>
            </p:cNvSpPr>
            <p:nvPr/>
          </p:nvSpPr>
          <p:spPr bwMode="auto">
            <a:xfrm>
              <a:off x="1488" y="672"/>
              <a:ext cx="3194" cy="23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Note: the V of the contour lines points up hill</a:t>
              </a:r>
            </a:p>
          </p:txBody>
        </p:sp>
        <p:sp>
          <p:nvSpPr>
            <p:cNvPr id="78856" name="Line 7"/>
            <p:cNvSpPr>
              <a:spLocks noChangeShapeType="1"/>
            </p:cNvSpPr>
            <p:nvPr/>
          </p:nvSpPr>
          <p:spPr bwMode="auto">
            <a:xfrm>
              <a:off x="2592" y="1440"/>
              <a:ext cx="1488" cy="0"/>
            </a:xfrm>
            <a:prstGeom prst="line">
              <a:avLst/>
            </a:prstGeom>
            <a:noFill/>
            <a:ln w="3492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spTree>
  </p:cSld>
  <p:clrMapOvr>
    <a:masterClrMapping/>
  </p:clrMapOvr>
  <p:transition spd="med">
    <p:spli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Footer Placeholder 2"/>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
        <p:nvSpPr>
          <p:cNvPr id="79875" name="Rectangle 2"/>
          <p:cNvSpPr>
            <a:spLocks noChangeArrowheads="1"/>
          </p:cNvSpPr>
          <p:nvPr/>
        </p:nvSpPr>
        <p:spPr bwMode="auto">
          <a:xfrm>
            <a:off x="7620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400">
                <a:solidFill>
                  <a:schemeClr val="tx2"/>
                </a:solidFill>
              </a:rPr>
              <a:t>Spur</a:t>
            </a:r>
          </a:p>
        </p:txBody>
      </p:sp>
      <p:pic>
        <p:nvPicPr>
          <p:cNvPr id="79876" name="Picture 3" descr="Mr1_fig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238375"/>
            <a:ext cx="8077200" cy="318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pli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Footer Placeholder 2"/>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
        <p:nvSpPr>
          <p:cNvPr id="80899" name="Rectangle 2"/>
          <p:cNvSpPr>
            <a:spLocks noChangeArrowheads="1"/>
          </p:cNvSpPr>
          <p:nvPr/>
        </p:nvSpPr>
        <p:spPr bwMode="auto">
          <a:xfrm>
            <a:off x="7620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400">
                <a:solidFill>
                  <a:schemeClr val="tx2"/>
                </a:solidFill>
              </a:rPr>
              <a:t>Spur</a:t>
            </a:r>
          </a:p>
        </p:txBody>
      </p:sp>
      <p:grpSp>
        <p:nvGrpSpPr>
          <p:cNvPr id="80900" name="Group 10"/>
          <p:cNvGrpSpPr>
            <a:grpSpLocks/>
          </p:cNvGrpSpPr>
          <p:nvPr/>
        </p:nvGrpSpPr>
        <p:grpSpPr bwMode="auto">
          <a:xfrm>
            <a:off x="838200" y="1066800"/>
            <a:ext cx="7496175" cy="5338763"/>
            <a:chOff x="528" y="672"/>
            <a:chExt cx="4722" cy="3363"/>
          </a:xfrm>
        </p:grpSpPr>
        <p:pic>
          <p:nvPicPr>
            <p:cNvPr id="80901" name="Picture 4" descr="Draw &amp; Spu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 y="672"/>
              <a:ext cx="4722" cy="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2" name="AutoShape 5"/>
            <p:cNvSpPr>
              <a:spLocks noChangeArrowheads="1"/>
            </p:cNvSpPr>
            <p:nvPr/>
          </p:nvSpPr>
          <p:spPr bwMode="auto">
            <a:xfrm rot="-5400000">
              <a:off x="3870" y="2082"/>
              <a:ext cx="1104" cy="300"/>
            </a:xfrm>
            <a:prstGeom prst="notchedRightArrow">
              <a:avLst>
                <a:gd name="adj1" fmla="val 50000"/>
                <a:gd name="adj2" fmla="val 92000"/>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80903" name="Rectangle 6"/>
            <p:cNvSpPr>
              <a:spLocks noChangeArrowheads="1"/>
            </p:cNvSpPr>
            <p:nvPr/>
          </p:nvSpPr>
          <p:spPr bwMode="auto">
            <a:xfrm>
              <a:off x="1152" y="723"/>
              <a:ext cx="3394" cy="23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Note: the V of the contour lines points down hill</a:t>
              </a:r>
            </a:p>
          </p:txBody>
        </p:sp>
        <p:sp>
          <p:nvSpPr>
            <p:cNvPr id="80904" name="Line 7"/>
            <p:cNvSpPr>
              <a:spLocks noChangeShapeType="1"/>
            </p:cNvSpPr>
            <p:nvPr/>
          </p:nvSpPr>
          <p:spPr bwMode="auto">
            <a:xfrm>
              <a:off x="3264" y="1584"/>
              <a:ext cx="1536" cy="36"/>
            </a:xfrm>
            <a:prstGeom prst="line">
              <a:avLst/>
            </a:prstGeom>
            <a:noFill/>
            <a:ln w="2857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spTree>
  </p:cSld>
  <p:clrMapOvr>
    <a:masterClrMapping/>
  </p:clrMapOvr>
  <p:transition spd="med">
    <p:spli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Footer Placeholder 2"/>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
        <p:nvSpPr>
          <p:cNvPr id="81923" name="Rectangle 2"/>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400">
                <a:solidFill>
                  <a:schemeClr val="tx2"/>
                </a:solidFill>
              </a:rPr>
              <a:t>Cliff</a:t>
            </a:r>
          </a:p>
        </p:txBody>
      </p:sp>
      <p:pic>
        <p:nvPicPr>
          <p:cNvPr id="81924" name="Picture 3" descr="Mr1_fig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43000"/>
            <a:ext cx="5486400"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4" descr="Mr1_fig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3886200"/>
            <a:ext cx="4876800"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pli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Footer Placeholder 2"/>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
        <p:nvSpPr>
          <p:cNvPr id="82947" name="Rectangle 2"/>
          <p:cNvSpPr>
            <a:spLocks noChangeArrowheads="1"/>
          </p:cNvSpPr>
          <p:nvPr/>
        </p:nvSpPr>
        <p:spPr bwMode="auto">
          <a:xfrm>
            <a:off x="7620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400">
                <a:solidFill>
                  <a:schemeClr val="tx2"/>
                </a:solidFill>
              </a:rPr>
              <a:t>Cut and Fill</a:t>
            </a:r>
          </a:p>
        </p:txBody>
      </p:sp>
      <p:pic>
        <p:nvPicPr>
          <p:cNvPr id="82948" name="Picture 3" descr="Mr1_fig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968500"/>
            <a:ext cx="8077200" cy="425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plit/>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Footer Placeholder 2"/>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
        <p:nvSpPr>
          <p:cNvPr id="83971" name="Rectangle 2"/>
          <p:cNvSpPr>
            <a:spLocks noChangeArrowheads="1"/>
          </p:cNvSpPr>
          <p:nvPr/>
        </p:nvSpPr>
        <p:spPr bwMode="auto">
          <a:xfrm>
            <a:off x="7620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400">
                <a:solidFill>
                  <a:schemeClr val="tx2"/>
                </a:solidFill>
              </a:rPr>
              <a:t>Terrain Features</a:t>
            </a:r>
          </a:p>
        </p:txBody>
      </p:sp>
      <p:pic>
        <p:nvPicPr>
          <p:cNvPr id="83972" name="Picture 3" descr="Mr1_fig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39813"/>
            <a:ext cx="8686800" cy="53609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3973" name="Rectangle 4"/>
          <p:cNvSpPr>
            <a:spLocks noChangeArrowheads="1"/>
          </p:cNvSpPr>
          <p:nvPr/>
        </p:nvSpPr>
        <p:spPr bwMode="auto">
          <a:xfrm>
            <a:off x="457200" y="5562600"/>
            <a:ext cx="8305800" cy="1143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83974" name="Text Box 5"/>
          <p:cNvSpPr txBox="1">
            <a:spLocks noChangeArrowheads="1"/>
          </p:cNvSpPr>
          <p:nvPr/>
        </p:nvSpPr>
        <p:spPr bwMode="auto">
          <a:xfrm>
            <a:off x="5638800" y="5715000"/>
            <a:ext cx="13716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Tx/>
              <a:buAutoNum type="arabicPeriod" startAt="7"/>
            </a:pPr>
            <a:r>
              <a:rPr lang="en-US" altLang="en-US" b="1"/>
              <a:t>Spur</a:t>
            </a:r>
          </a:p>
          <a:p>
            <a:pPr eaLnBrk="1" hangingPunct="1">
              <a:spcBef>
                <a:spcPct val="50000"/>
              </a:spcBef>
              <a:buFontTx/>
              <a:buAutoNum type="arabicPeriod" startAt="7"/>
            </a:pPr>
            <a:r>
              <a:rPr lang="en-US" altLang="en-US" b="1"/>
              <a:t>Cliff</a:t>
            </a:r>
          </a:p>
        </p:txBody>
      </p:sp>
      <p:sp>
        <p:nvSpPr>
          <p:cNvPr id="83975" name="Text Box 6"/>
          <p:cNvSpPr txBox="1">
            <a:spLocks noChangeArrowheads="1"/>
          </p:cNvSpPr>
          <p:nvPr/>
        </p:nvSpPr>
        <p:spPr bwMode="auto">
          <a:xfrm>
            <a:off x="838200" y="5715000"/>
            <a:ext cx="13716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Tx/>
              <a:buAutoNum type="arabicPeriod"/>
            </a:pPr>
            <a:r>
              <a:rPr lang="en-US" altLang="en-US" b="1"/>
              <a:t>Hill</a:t>
            </a:r>
          </a:p>
          <a:p>
            <a:pPr eaLnBrk="1" hangingPunct="1">
              <a:spcBef>
                <a:spcPct val="50000"/>
              </a:spcBef>
              <a:buFontTx/>
              <a:buAutoNum type="arabicPeriod"/>
            </a:pPr>
            <a:r>
              <a:rPr lang="en-US" altLang="en-US" b="1"/>
              <a:t>Valley</a:t>
            </a:r>
          </a:p>
        </p:txBody>
      </p:sp>
      <p:sp>
        <p:nvSpPr>
          <p:cNvPr id="83976" name="Text Box 7"/>
          <p:cNvSpPr txBox="1">
            <a:spLocks noChangeArrowheads="1"/>
          </p:cNvSpPr>
          <p:nvPr/>
        </p:nvSpPr>
        <p:spPr bwMode="auto">
          <a:xfrm>
            <a:off x="2286000" y="5715000"/>
            <a:ext cx="13716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Tx/>
              <a:buAutoNum type="arabicPeriod" startAt="3"/>
            </a:pPr>
            <a:r>
              <a:rPr lang="en-US" altLang="en-US" b="1"/>
              <a:t>Ridge</a:t>
            </a:r>
          </a:p>
          <a:p>
            <a:pPr eaLnBrk="1" hangingPunct="1">
              <a:spcBef>
                <a:spcPct val="50000"/>
              </a:spcBef>
              <a:buFontTx/>
              <a:buAutoNum type="arabicPeriod" startAt="3"/>
            </a:pPr>
            <a:r>
              <a:rPr lang="en-US" altLang="en-US" b="1"/>
              <a:t>Saddle</a:t>
            </a:r>
          </a:p>
        </p:txBody>
      </p:sp>
      <p:sp>
        <p:nvSpPr>
          <p:cNvPr id="83977" name="Text Box 8"/>
          <p:cNvSpPr txBox="1">
            <a:spLocks noChangeArrowheads="1"/>
          </p:cNvSpPr>
          <p:nvPr/>
        </p:nvSpPr>
        <p:spPr bwMode="auto">
          <a:xfrm>
            <a:off x="3733800" y="5715000"/>
            <a:ext cx="18288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Tx/>
              <a:buAutoNum type="arabicPeriod" startAt="5"/>
            </a:pPr>
            <a:r>
              <a:rPr lang="en-US" altLang="en-US" b="1"/>
              <a:t>Depression</a:t>
            </a:r>
          </a:p>
          <a:p>
            <a:pPr eaLnBrk="1" hangingPunct="1">
              <a:spcBef>
                <a:spcPct val="50000"/>
              </a:spcBef>
              <a:buFontTx/>
              <a:buAutoNum type="arabicPeriod" startAt="5"/>
            </a:pPr>
            <a:r>
              <a:rPr lang="en-US" altLang="en-US" b="1"/>
              <a:t>Draw</a:t>
            </a:r>
          </a:p>
        </p:txBody>
      </p:sp>
      <p:sp>
        <p:nvSpPr>
          <p:cNvPr id="83978" name="Text Box 9"/>
          <p:cNvSpPr txBox="1">
            <a:spLocks noChangeArrowheads="1"/>
          </p:cNvSpPr>
          <p:nvPr/>
        </p:nvSpPr>
        <p:spPr bwMode="auto">
          <a:xfrm>
            <a:off x="6934200" y="5715000"/>
            <a:ext cx="13716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Tx/>
              <a:buAutoNum type="arabicPeriod" startAt="9"/>
            </a:pPr>
            <a:r>
              <a:rPr lang="en-US" altLang="en-US" b="1"/>
              <a:t>Cut</a:t>
            </a:r>
          </a:p>
          <a:p>
            <a:pPr eaLnBrk="1" hangingPunct="1">
              <a:spcBef>
                <a:spcPct val="50000"/>
              </a:spcBef>
              <a:buFontTx/>
              <a:buAutoNum type="arabicPeriod" startAt="9"/>
            </a:pPr>
            <a:r>
              <a:rPr lang="en-US" altLang="en-US" b="1"/>
              <a:t>Fill</a:t>
            </a:r>
          </a:p>
        </p:txBody>
      </p:sp>
    </p:spTree>
  </p:cSld>
  <p:clrMapOvr>
    <a:masterClrMapping/>
  </p:clrMapOvr>
  <p:transition spd="med">
    <p:split/>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2"/>
          <p:cNvSpPr>
            <a:spLocks noGrp="1" noChangeArrowheads="1"/>
          </p:cNvSpPr>
          <p:nvPr>
            <p:ph type="title"/>
          </p:nvPr>
        </p:nvSpPr>
        <p:spPr>
          <a:xfrm>
            <a:off x="457200" y="76200"/>
            <a:ext cx="8229600" cy="1143000"/>
          </a:xfrm>
        </p:spPr>
        <p:txBody>
          <a:bodyPr/>
          <a:lstStyle/>
          <a:p>
            <a:pPr eaLnBrk="1" hangingPunct="1"/>
            <a:r>
              <a:rPr lang="en-US" altLang="en-US" smtClean="0"/>
              <a:t>Contour Lines</a:t>
            </a:r>
          </a:p>
        </p:txBody>
      </p:sp>
      <p:sp>
        <p:nvSpPr>
          <p:cNvPr id="84996" name="Rectangle 3"/>
          <p:cNvSpPr>
            <a:spLocks noGrp="1" noChangeArrowheads="1"/>
          </p:cNvSpPr>
          <p:nvPr>
            <p:ph type="body" sz="half" idx="1"/>
          </p:nvPr>
        </p:nvSpPr>
        <p:spPr>
          <a:xfrm>
            <a:off x="457200" y="1219200"/>
            <a:ext cx="4038600" cy="4525963"/>
          </a:xfrm>
        </p:spPr>
        <p:txBody>
          <a:bodyPr/>
          <a:lstStyle/>
          <a:p>
            <a:pPr eaLnBrk="1" hangingPunct="1">
              <a:lnSpc>
                <a:spcPct val="90000"/>
              </a:lnSpc>
              <a:buFontTx/>
              <a:buNone/>
            </a:pPr>
            <a:endParaRPr lang="en-US" altLang="en-US" sz="2400" smtClean="0"/>
          </a:p>
          <a:p>
            <a:pPr eaLnBrk="1" hangingPunct="1">
              <a:lnSpc>
                <a:spcPct val="90000"/>
              </a:lnSpc>
            </a:pPr>
            <a:r>
              <a:rPr lang="en-US" altLang="en-US" sz="2400" b="1" smtClean="0"/>
              <a:t>Index</a:t>
            </a:r>
          </a:p>
          <a:p>
            <a:pPr lvl="1" eaLnBrk="1" hangingPunct="1">
              <a:lnSpc>
                <a:spcPct val="90000"/>
              </a:lnSpc>
            </a:pPr>
            <a:r>
              <a:rPr lang="en-US" altLang="en-US" sz="2000" smtClean="0"/>
              <a:t>Thick dark contour line</a:t>
            </a:r>
          </a:p>
          <a:p>
            <a:pPr lvl="1" eaLnBrk="1" hangingPunct="1">
              <a:lnSpc>
                <a:spcPct val="90000"/>
              </a:lnSpc>
            </a:pPr>
            <a:r>
              <a:rPr lang="en-US" altLang="en-US" sz="2000" smtClean="0"/>
              <a:t>Every 5</a:t>
            </a:r>
            <a:r>
              <a:rPr lang="en-US" altLang="en-US" sz="2000" baseline="30000" smtClean="0"/>
              <a:t>th</a:t>
            </a:r>
            <a:r>
              <a:rPr lang="en-US" altLang="en-US" sz="2000" smtClean="0"/>
              <a:t> contour line</a:t>
            </a:r>
          </a:p>
          <a:p>
            <a:pPr lvl="1" eaLnBrk="1" hangingPunct="1">
              <a:lnSpc>
                <a:spcPct val="90000"/>
              </a:lnSpc>
            </a:pPr>
            <a:r>
              <a:rPr lang="en-US" altLang="en-US" sz="2000" smtClean="0"/>
              <a:t>Shows elevation</a:t>
            </a:r>
          </a:p>
          <a:p>
            <a:pPr eaLnBrk="1" hangingPunct="1">
              <a:lnSpc>
                <a:spcPct val="90000"/>
              </a:lnSpc>
            </a:pPr>
            <a:r>
              <a:rPr lang="en-US" altLang="en-US" sz="2400" b="1" smtClean="0"/>
              <a:t>Intermediate</a:t>
            </a:r>
          </a:p>
          <a:p>
            <a:pPr lvl="1" eaLnBrk="1" hangingPunct="1">
              <a:lnSpc>
                <a:spcPct val="90000"/>
              </a:lnSpc>
            </a:pPr>
            <a:r>
              <a:rPr lang="en-US" altLang="en-US" sz="2000" smtClean="0"/>
              <a:t>Lay between the Index contour lines</a:t>
            </a:r>
          </a:p>
          <a:p>
            <a:pPr lvl="1" eaLnBrk="1" hangingPunct="1">
              <a:lnSpc>
                <a:spcPct val="90000"/>
              </a:lnSpc>
            </a:pPr>
            <a:r>
              <a:rPr lang="en-US" altLang="en-US" sz="2000" smtClean="0"/>
              <a:t>Thin contour lines</a:t>
            </a:r>
          </a:p>
          <a:p>
            <a:pPr eaLnBrk="1" hangingPunct="1">
              <a:lnSpc>
                <a:spcPct val="90000"/>
              </a:lnSpc>
            </a:pPr>
            <a:r>
              <a:rPr lang="en-US" altLang="en-US" sz="2400" b="1" smtClean="0"/>
              <a:t>Supplementary</a:t>
            </a:r>
          </a:p>
          <a:p>
            <a:pPr lvl="1" eaLnBrk="1" hangingPunct="1">
              <a:lnSpc>
                <a:spcPct val="90000"/>
              </a:lnSpc>
            </a:pPr>
            <a:r>
              <a:rPr lang="en-US" altLang="en-US" sz="2000" smtClean="0"/>
              <a:t>Dashed</a:t>
            </a:r>
          </a:p>
          <a:p>
            <a:pPr lvl="1" eaLnBrk="1" hangingPunct="1">
              <a:lnSpc>
                <a:spcPct val="90000"/>
              </a:lnSpc>
            </a:pPr>
            <a:r>
              <a:rPr lang="en-US" altLang="en-US" sz="2000" smtClean="0"/>
              <a:t>Show changes of elevation at least ½ contour interval</a:t>
            </a:r>
          </a:p>
        </p:txBody>
      </p:sp>
      <p:pic>
        <p:nvPicPr>
          <p:cNvPr id="84997" name="Picture 4" descr="Mr1_fig3"/>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343400" y="2217738"/>
            <a:ext cx="4572000" cy="3235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4994" name="Footer Placeholder 5"/>
          <p:cNvSpPr>
            <a:spLocks noGrp="1"/>
          </p:cNvSpPr>
          <p:nvPr>
            <p:ph type="ftr" sz="quarter" idx="4294967295"/>
          </p:nvPr>
        </p:nvSpPr>
        <p:spPr>
          <a:xfrm>
            <a:off x="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2"/>
          <p:cNvSpPr>
            <a:spLocks noGrp="1" noChangeArrowheads="1"/>
          </p:cNvSpPr>
          <p:nvPr>
            <p:ph type="title"/>
          </p:nvPr>
        </p:nvSpPr>
        <p:spPr>
          <a:xfrm>
            <a:off x="457200" y="76200"/>
            <a:ext cx="8229600" cy="1143000"/>
          </a:xfrm>
        </p:spPr>
        <p:txBody>
          <a:bodyPr/>
          <a:lstStyle/>
          <a:p>
            <a:pPr eaLnBrk="1" hangingPunct="1"/>
            <a:r>
              <a:rPr lang="en-US" altLang="en-US" sz="4000" smtClean="0"/>
              <a:t>Determining</a:t>
            </a:r>
            <a:br>
              <a:rPr lang="en-US" altLang="en-US" sz="4000" smtClean="0"/>
            </a:br>
            <a:r>
              <a:rPr lang="en-US" altLang="en-US" sz="4000" smtClean="0"/>
              <a:t>Relief and Elevation</a:t>
            </a:r>
          </a:p>
        </p:txBody>
      </p:sp>
      <p:sp>
        <p:nvSpPr>
          <p:cNvPr id="86020" name="Rectangle 3"/>
          <p:cNvSpPr>
            <a:spLocks noGrp="1" noChangeArrowheads="1"/>
          </p:cNvSpPr>
          <p:nvPr>
            <p:ph idx="1"/>
          </p:nvPr>
        </p:nvSpPr>
        <p:spPr>
          <a:xfrm>
            <a:off x="457200" y="1600200"/>
            <a:ext cx="8229600" cy="4876800"/>
          </a:xfrm>
        </p:spPr>
        <p:txBody>
          <a:bodyPr/>
          <a:lstStyle/>
          <a:p>
            <a:pPr algn="ctr" eaLnBrk="1" hangingPunct="1">
              <a:lnSpc>
                <a:spcPct val="90000"/>
              </a:lnSpc>
              <a:buFontTx/>
              <a:buNone/>
            </a:pPr>
            <a:r>
              <a:rPr lang="en-US" altLang="en-US" sz="2800" u="sng" smtClean="0"/>
              <a:t>First, find the contour interval</a:t>
            </a:r>
            <a:r>
              <a:rPr lang="en-US" altLang="en-US" sz="2800" smtClean="0"/>
              <a:t> </a:t>
            </a:r>
          </a:p>
          <a:p>
            <a:pPr eaLnBrk="1" hangingPunct="1">
              <a:lnSpc>
                <a:spcPct val="90000"/>
              </a:lnSpc>
            </a:pPr>
            <a:r>
              <a:rPr lang="en-US" altLang="en-US" sz="2800" smtClean="0"/>
              <a:t>Contour lines</a:t>
            </a:r>
          </a:p>
          <a:p>
            <a:pPr lvl="1" eaLnBrk="1" hangingPunct="1">
              <a:lnSpc>
                <a:spcPct val="90000"/>
              </a:lnSpc>
            </a:pPr>
            <a:r>
              <a:rPr lang="en-US" altLang="en-US" sz="2400" smtClean="0"/>
              <a:t>Find the elevation of the closest contour line (visible)</a:t>
            </a:r>
          </a:p>
          <a:p>
            <a:pPr lvl="1" eaLnBrk="1" hangingPunct="1">
              <a:lnSpc>
                <a:spcPct val="90000"/>
              </a:lnSpc>
            </a:pPr>
            <a:r>
              <a:rPr lang="en-US" altLang="en-US" sz="2400" smtClean="0"/>
              <a:t>Add the contour interval for each contour line</a:t>
            </a:r>
          </a:p>
          <a:p>
            <a:pPr eaLnBrk="1" hangingPunct="1">
              <a:lnSpc>
                <a:spcPct val="90000"/>
              </a:lnSpc>
            </a:pPr>
            <a:r>
              <a:rPr lang="en-US" altLang="en-US" sz="2800" smtClean="0"/>
              <a:t>Hilltop</a:t>
            </a:r>
          </a:p>
          <a:p>
            <a:pPr lvl="1" eaLnBrk="1" hangingPunct="1">
              <a:lnSpc>
                <a:spcPct val="90000"/>
              </a:lnSpc>
            </a:pPr>
            <a:r>
              <a:rPr lang="en-US" altLang="en-US" sz="2400" smtClean="0"/>
              <a:t>Find the elevation of the closest contour line</a:t>
            </a:r>
          </a:p>
          <a:p>
            <a:pPr lvl="1" eaLnBrk="1" hangingPunct="1">
              <a:lnSpc>
                <a:spcPct val="90000"/>
              </a:lnSpc>
            </a:pPr>
            <a:r>
              <a:rPr lang="en-US" altLang="en-US" sz="2400" smtClean="0"/>
              <a:t>Add ½ the contour interval</a:t>
            </a:r>
          </a:p>
          <a:p>
            <a:pPr eaLnBrk="1" hangingPunct="1">
              <a:lnSpc>
                <a:spcPct val="90000"/>
              </a:lnSpc>
            </a:pPr>
            <a:r>
              <a:rPr lang="en-US" altLang="en-US" sz="2800" smtClean="0"/>
              <a:t>Depression</a:t>
            </a:r>
          </a:p>
          <a:p>
            <a:pPr lvl="1" eaLnBrk="1" hangingPunct="1">
              <a:lnSpc>
                <a:spcPct val="90000"/>
              </a:lnSpc>
            </a:pPr>
            <a:r>
              <a:rPr lang="en-US" altLang="en-US" sz="2400" smtClean="0"/>
              <a:t>Find the elevation of the closest contour line below the depression</a:t>
            </a:r>
          </a:p>
          <a:p>
            <a:pPr lvl="1" eaLnBrk="1" hangingPunct="1">
              <a:lnSpc>
                <a:spcPct val="90000"/>
              </a:lnSpc>
            </a:pPr>
            <a:r>
              <a:rPr lang="en-US" altLang="en-US" sz="2400" smtClean="0"/>
              <a:t>Subtract ½ the contour interval</a:t>
            </a:r>
          </a:p>
        </p:txBody>
      </p:sp>
      <p:sp>
        <p:nvSpPr>
          <p:cNvPr id="86018"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Tree>
  </p:cSld>
  <p:clrMapOvr>
    <a:masterClrMapping/>
  </p:clrMapOvr>
  <p:transition spd="med">
    <p:split/>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2"/>
          <p:cNvSpPr>
            <a:spLocks noGrp="1" noChangeArrowheads="1"/>
          </p:cNvSpPr>
          <p:nvPr>
            <p:ph type="title"/>
          </p:nvPr>
        </p:nvSpPr>
        <p:spPr>
          <a:xfrm>
            <a:off x="457200" y="76200"/>
            <a:ext cx="8229600" cy="1143000"/>
          </a:xfrm>
        </p:spPr>
        <p:txBody>
          <a:bodyPr/>
          <a:lstStyle/>
          <a:p>
            <a:pPr eaLnBrk="1" hangingPunct="1"/>
            <a:r>
              <a:rPr lang="en-US" altLang="en-US" sz="4000" smtClean="0"/>
              <a:t>Determining</a:t>
            </a:r>
            <a:br>
              <a:rPr lang="en-US" altLang="en-US" sz="4000" smtClean="0"/>
            </a:br>
            <a:r>
              <a:rPr lang="en-US" altLang="en-US" sz="4000" smtClean="0"/>
              <a:t>Relief and Elevation</a:t>
            </a:r>
          </a:p>
        </p:txBody>
      </p:sp>
      <p:sp>
        <p:nvSpPr>
          <p:cNvPr id="87044" name="Rectangle 3"/>
          <p:cNvSpPr>
            <a:spLocks noGrp="1" noChangeArrowheads="1"/>
          </p:cNvSpPr>
          <p:nvPr>
            <p:ph idx="1"/>
          </p:nvPr>
        </p:nvSpPr>
        <p:spPr>
          <a:xfrm>
            <a:off x="457200" y="1600200"/>
            <a:ext cx="8229600" cy="2286000"/>
          </a:xfrm>
        </p:spPr>
        <p:txBody>
          <a:bodyPr/>
          <a:lstStyle/>
          <a:p>
            <a:pPr lvl="1" eaLnBrk="1" hangingPunct="1"/>
            <a:r>
              <a:rPr lang="en-US" altLang="en-US" sz="3200" smtClean="0"/>
              <a:t>The closer the contour lines, the steeper the slope</a:t>
            </a:r>
          </a:p>
          <a:p>
            <a:pPr lvl="1" eaLnBrk="1" hangingPunct="1"/>
            <a:r>
              <a:rPr lang="en-US" altLang="en-US" sz="3200" smtClean="0"/>
              <a:t>The farther they are apart, the more gradual the slope</a:t>
            </a:r>
            <a:endParaRPr lang="en-US" altLang="en-US" smtClean="0"/>
          </a:p>
        </p:txBody>
      </p:sp>
      <p:sp>
        <p:nvSpPr>
          <p:cNvPr id="87042"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pic>
        <p:nvPicPr>
          <p:cNvPr id="87045" name="Picture 4" descr="Steep slo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352800"/>
            <a:ext cx="41148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plit/>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2"/>
          <p:cNvSpPr>
            <a:spLocks noGrp="1" noChangeArrowheads="1"/>
          </p:cNvSpPr>
          <p:nvPr>
            <p:ph type="title"/>
          </p:nvPr>
        </p:nvSpPr>
        <p:spPr>
          <a:xfrm>
            <a:off x="457200" y="76200"/>
            <a:ext cx="8229600" cy="1143000"/>
          </a:xfrm>
        </p:spPr>
        <p:txBody>
          <a:bodyPr/>
          <a:lstStyle/>
          <a:p>
            <a:pPr eaLnBrk="1" hangingPunct="1"/>
            <a:r>
              <a:rPr lang="en-US" altLang="en-US" sz="4000" smtClean="0"/>
              <a:t>Relief and Elevation PE</a:t>
            </a:r>
          </a:p>
        </p:txBody>
      </p:sp>
      <p:pic>
        <p:nvPicPr>
          <p:cNvPr id="88068" name="Picture 3" descr="Mr1_fig3"/>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2747962" y="2572544"/>
            <a:ext cx="3648075" cy="2581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8066"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
        <p:nvSpPr>
          <p:cNvPr id="88069" name="Line 4"/>
          <p:cNvSpPr>
            <a:spLocks noChangeShapeType="1"/>
          </p:cNvSpPr>
          <p:nvPr/>
        </p:nvSpPr>
        <p:spPr bwMode="auto">
          <a:xfrm>
            <a:off x="1600200" y="4572000"/>
            <a:ext cx="1828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070" name="Line 5"/>
          <p:cNvSpPr>
            <a:spLocks noChangeShapeType="1"/>
          </p:cNvSpPr>
          <p:nvPr/>
        </p:nvSpPr>
        <p:spPr bwMode="auto">
          <a:xfrm>
            <a:off x="1600200" y="3352800"/>
            <a:ext cx="28956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071" name="Line 6"/>
          <p:cNvSpPr>
            <a:spLocks noChangeShapeType="1"/>
          </p:cNvSpPr>
          <p:nvPr/>
        </p:nvSpPr>
        <p:spPr bwMode="auto">
          <a:xfrm>
            <a:off x="457200" y="3581400"/>
            <a:ext cx="990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072" name="Line 7"/>
          <p:cNvSpPr>
            <a:spLocks noChangeShapeType="1"/>
          </p:cNvSpPr>
          <p:nvPr/>
        </p:nvSpPr>
        <p:spPr bwMode="auto">
          <a:xfrm>
            <a:off x="457200" y="4953000"/>
            <a:ext cx="990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073" name="Text Box 8"/>
          <p:cNvSpPr txBox="1">
            <a:spLocks noChangeArrowheads="1"/>
          </p:cNvSpPr>
          <p:nvPr/>
        </p:nvSpPr>
        <p:spPr bwMode="auto">
          <a:xfrm>
            <a:off x="228600" y="1371600"/>
            <a:ext cx="868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t>Determine the elevation at each of the following:</a:t>
            </a:r>
          </a:p>
        </p:txBody>
      </p:sp>
      <p:sp>
        <p:nvSpPr>
          <p:cNvPr id="88074" name="Line 9"/>
          <p:cNvSpPr>
            <a:spLocks noChangeShapeType="1"/>
          </p:cNvSpPr>
          <p:nvPr/>
        </p:nvSpPr>
        <p:spPr bwMode="auto">
          <a:xfrm flipV="1">
            <a:off x="1905000" y="4876800"/>
            <a:ext cx="3429000" cy="1219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075" name="Line 10"/>
          <p:cNvSpPr>
            <a:spLocks noChangeShapeType="1"/>
          </p:cNvSpPr>
          <p:nvPr/>
        </p:nvSpPr>
        <p:spPr bwMode="auto">
          <a:xfrm>
            <a:off x="457200" y="6324600"/>
            <a:ext cx="990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9579" name="Text Box 11"/>
          <p:cNvSpPr txBox="1">
            <a:spLocks noChangeArrowheads="1"/>
          </p:cNvSpPr>
          <p:nvPr/>
        </p:nvSpPr>
        <p:spPr bwMode="auto">
          <a:xfrm>
            <a:off x="457200" y="3276600"/>
            <a:ext cx="1295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t>205 m</a:t>
            </a:r>
          </a:p>
        </p:txBody>
      </p:sp>
      <p:sp>
        <p:nvSpPr>
          <p:cNvPr id="88077" name="Text Box 12"/>
          <p:cNvSpPr txBox="1">
            <a:spLocks noChangeArrowheads="1"/>
          </p:cNvSpPr>
          <p:nvPr/>
        </p:nvSpPr>
        <p:spPr bwMode="auto">
          <a:xfrm>
            <a:off x="304800" y="1905000"/>
            <a:ext cx="22098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rgbClr val="FF0000"/>
                </a:solidFill>
              </a:rPr>
              <a:t>Contour Interval:</a:t>
            </a:r>
          </a:p>
          <a:p>
            <a:pPr algn="ctr" eaLnBrk="1" hangingPunct="1">
              <a:spcBef>
                <a:spcPct val="50000"/>
              </a:spcBef>
              <a:buFontTx/>
              <a:buNone/>
            </a:pPr>
            <a:r>
              <a:rPr lang="en-US" altLang="en-US" sz="1800" b="1">
                <a:solidFill>
                  <a:srgbClr val="FF0000"/>
                </a:solidFill>
              </a:rPr>
              <a:t>10 meters</a:t>
            </a:r>
          </a:p>
        </p:txBody>
      </p:sp>
      <p:sp>
        <p:nvSpPr>
          <p:cNvPr id="109581" name="Text Box 13"/>
          <p:cNvSpPr txBox="1">
            <a:spLocks noChangeArrowheads="1"/>
          </p:cNvSpPr>
          <p:nvPr/>
        </p:nvSpPr>
        <p:spPr bwMode="auto">
          <a:xfrm>
            <a:off x="381000" y="4572000"/>
            <a:ext cx="1295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t>140 m</a:t>
            </a:r>
          </a:p>
        </p:txBody>
      </p:sp>
      <p:sp>
        <p:nvSpPr>
          <p:cNvPr id="109582" name="Text Box 14"/>
          <p:cNvSpPr txBox="1">
            <a:spLocks noChangeArrowheads="1"/>
          </p:cNvSpPr>
          <p:nvPr/>
        </p:nvSpPr>
        <p:spPr bwMode="auto">
          <a:xfrm>
            <a:off x="381000" y="5943600"/>
            <a:ext cx="1066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t>150 m</a:t>
            </a:r>
          </a:p>
        </p:txBody>
      </p:sp>
    </p:spTree>
  </p:cSld>
  <p:clrMapOvr>
    <a:masterClrMapping/>
  </p:clrMapOvr>
  <p:transition spd="med">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09579"/>
                                        </p:tgtEl>
                                        <p:attrNameLst>
                                          <p:attrName>style.visibility</p:attrName>
                                        </p:attrNameLst>
                                      </p:cBhvr>
                                      <p:to>
                                        <p:strVal val="visible"/>
                                      </p:to>
                                    </p:set>
                                    <p:animEffect transition="in" filter="diamond(in)">
                                      <p:cBhvr>
                                        <p:cTn id="7" dur="2000"/>
                                        <p:tgtEl>
                                          <p:spTgt spid="1095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09581"/>
                                        </p:tgtEl>
                                        <p:attrNameLst>
                                          <p:attrName>style.visibility</p:attrName>
                                        </p:attrNameLst>
                                      </p:cBhvr>
                                      <p:to>
                                        <p:strVal val="visible"/>
                                      </p:to>
                                    </p:set>
                                    <p:animEffect transition="in" filter="diamond(in)">
                                      <p:cBhvr>
                                        <p:cTn id="12" dur="2000"/>
                                        <p:tgtEl>
                                          <p:spTgt spid="10958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09582"/>
                                        </p:tgtEl>
                                        <p:attrNameLst>
                                          <p:attrName>style.visibility</p:attrName>
                                        </p:attrNameLst>
                                      </p:cBhvr>
                                      <p:to>
                                        <p:strVal val="visible"/>
                                      </p:to>
                                    </p:set>
                                    <p:animEffect transition="in" filter="diamond(in)">
                                      <p:cBhvr>
                                        <p:cTn id="17" dur="2000"/>
                                        <p:tgtEl>
                                          <p:spTgt spid="1095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9" grpId="0"/>
      <p:bldP spid="109581" grpId="0"/>
      <p:bldP spid="10958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a:xfrm>
            <a:off x="457200" y="0"/>
            <a:ext cx="8229600" cy="1143000"/>
          </a:xfrm>
        </p:spPr>
        <p:txBody>
          <a:bodyPr/>
          <a:lstStyle/>
          <a:p>
            <a:pPr eaLnBrk="1" hangingPunct="1"/>
            <a:r>
              <a:rPr lang="en-US" altLang="en-US" sz="4000" smtClean="0"/>
              <a:t>Land Nav Misc.</a:t>
            </a:r>
          </a:p>
        </p:txBody>
      </p:sp>
      <p:sp>
        <p:nvSpPr>
          <p:cNvPr id="14340" name="Rectangle 3"/>
          <p:cNvSpPr>
            <a:spLocks noGrp="1" noChangeArrowheads="1"/>
          </p:cNvSpPr>
          <p:nvPr>
            <p:ph idx="1"/>
          </p:nvPr>
        </p:nvSpPr>
        <p:spPr>
          <a:xfrm>
            <a:off x="457200" y="1143000"/>
            <a:ext cx="8229600" cy="5715000"/>
          </a:xfrm>
        </p:spPr>
        <p:txBody>
          <a:bodyPr/>
          <a:lstStyle/>
          <a:p>
            <a:pPr eaLnBrk="1" hangingPunct="1">
              <a:buFontTx/>
              <a:buNone/>
            </a:pPr>
            <a:r>
              <a:rPr lang="en-US" altLang="en-US" sz="2800" smtClean="0"/>
              <a:t>The Land Nav Course will:</a:t>
            </a:r>
          </a:p>
          <a:p>
            <a:pPr eaLnBrk="1" hangingPunct="1"/>
            <a:r>
              <a:rPr lang="en-US" altLang="en-US" sz="2800" smtClean="0"/>
              <a:t>Be verified using a satellite type navigational system</a:t>
            </a:r>
          </a:p>
          <a:p>
            <a:pPr eaLnBrk="1" hangingPunct="1"/>
            <a:r>
              <a:rPr lang="en-US" altLang="en-US" sz="2800" smtClean="0"/>
              <a:t>Not use pre-established points and score sheets from previous EFMB tests.  </a:t>
            </a:r>
          </a:p>
          <a:p>
            <a:pPr eaLnBrk="1" hangingPunct="1"/>
            <a:r>
              <a:rPr lang="en-US" altLang="en-US" sz="2800" smtClean="0"/>
              <a:t>Have a minimum of five start points and end points.</a:t>
            </a:r>
          </a:p>
        </p:txBody>
      </p:sp>
      <p:sp>
        <p:nvSpPr>
          <p:cNvPr id="14338"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Tree>
  </p:cSld>
  <p:clrMapOvr>
    <a:masterClrMapping/>
  </p:clrMapOvr>
  <p:transition spd="med">
    <p:split/>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2"/>
          <p:cNvSpPr>
            <a:spLocks noGrp="1" noChangeArrowheads="1"/>
          </p:cNvSpPr>
          <p:nvPr>
            <p:ph type="title"/>
          </p:nvPr>
        </p:nvSpPr>
        <p:spPr>
          <a:xfrm>
            <a:off x="457200" y="0"/>
            <a:ext cx="8229600" cy="1143000"/>
          </a:xfrm>
        </p:spPr>
        <p:txBody>
          <a:bodyPr/>
          <a:lstStyle/>
          <a:p>
            <a:pPr eaLnBrk="1" hangingPunct="1"/>
            <a:r>
              <a:rPr lang="en-US" altLang="en-US" smtClean="0"/>
              <a:t>Check on Learning</a:t>
            </a:r>
          </a:p>
        </p:txBody>
      </p:sp>
      <p:sp>
        <p:nvSpPr>
          <p:cNvPr id="89092" name="Rectangle 3"/>
          <p:cNvSpPr>
            <a:spLocks noGrp="1" noChangeArrowheads="1"/>
          </p:cNvSpPr>
          <p:nvPr>
            <p:ph idx="1"/>
          </p:nvPr>
        </p:nvSpPr>
        <p:spPr>
          <a:xfrm>
            <a:off x="457200" y="1219200"/>
            <a:ext cx="8229600" cy="4906963"/>
          </a:xfrm>
        </p:spPr>
        <p:txBody>
          <a:bodyPr/>
          <a:lstStyle/>
          <a:p>
            <a:pPr marL="609600" indent="-609600" algn="ctr" eaLnBrk="1" hangingPunct="1">
              <a:lnSpc>
                <a:spcPct val="90000"/>
              </a:lnSpc>
              <a:buFontTx/>
              <a:buNone/>
            </a:pPr>
            <a:r>
              <a:rPr lang="en-US" altLang="en-US" smtClean="0"/>
              <a:t>Utilizing the map in front of you,</a:t>
            </a:r>
          </a:p>
          <a:p>
            <a:pPr marL="609600" indent="-609600" algn="ctr" eaLnBrk="1" hangingPunct="1">
              <a:lnSpc>
                <a:spcPct val="90000"/>
              </a:lnSpc>
              <a:buFontTx/>
              <a:buNone/>
            </a:pPr>
            <a:r>
              <a:rPr lang="en-US" altLang="en-US" smtClean="0"/>
              <a:t>answer the following questions:</a:t>
            </a:r>
          </a:p>
          <a:p>
            <a:pPr marL="609600" indent="-609600" algn="ctr" eaLnBrk="1" hangingPunct="1">
              <a:lnSpc>
                <a:spcPct val="90000"/>
              </a:lnSpc>
              <a:buFontTx/>
              <a:buNone/>
            </a:pPr>
            <a:endParaRPr lang="en-US" altLang="en-US" smtClean="0"/>
          </a:p>
          <a:p>
            <a:pPr marL="609600" indent="-609600" eaLnBrk="1" hangingPunct="1">
              <a:lnSpc>
                <a:spcPct val="90000"/>
              </a:lnSpc>
              <a:buFontTx/>
              <a:buAutoNum type="arabicPeriod"/>
            </a:pPr>
            <a:r>
              <a:rPr lang="en-US" altLang="en-US" smtClean="0"/>
              <a:t>What is the scale of this map?</a:t>
            </a:r>
          </a:p>
          <a:p>
            <a:pPr marL="609600" indent="-609600" eaLnBrk="1" hangingPunct="1">
              <a:lnSpc>
                <a:spcPct val="90000"/>
              </a:lnSpc>
              <a:buFontTx/>
              <a:buAutoNum type="arabicPeriod"/>
            </a:pPr>
            <a:r>
              <a:rPr lang="en-US" altLang="en-US" smtClean="0"/>
              <a:t>What is the contour interval?</a:t>
            </a:r>
          </a:p>
          <a:p>
            <a:pPr marL="609600" indent="-609600" eaLnBrk="1" hangingPunct="1">
              <a:lnSpc>
                <a:spcPct val="90000"/>
              </a:lnSpc>
              <a:buFontTx/>
              <a:buAutoNum type="arabicPeriod"/>
            </a:pPr>
            <a:r>
              <a:rPr lang="en-US" altLang="en-US" smtClean="0"/>
              <a:t>What is the GM angle?</a:t>
            </a:r>
          </a:p>
          <a:p>
            <a:pPr marL="609600" indent="-609600" eaLnBrk="1" hangingPunct="1">
              <a:lnSpc>
                <a:spcPct val="90000"/>
              </a:lnSpc>
              <a:buFontTx/>
              <a:buAutoNum type="arabicPeriod"/>
            </a:pPr>
            <a:r>
              <a:rPr lang="en-US" altLang="en-US" smtClean="0"/>
              <a:t>What is the different types of north?</a:t>
            </a:r>
          </a:p>
          <a:p>
            <a:pPr marL="609600" indent="-609600" eaLnBrk="1" hangingPunct="1">
              <a:lnSpc>
                <a:spcPct val="90000"/>
              </a:lnSpc>
              <a:buFontTx/>
              <a:buAutoNum type="arabicPeriod"/>
            </a:pPr>
            <a:r>
              <a:rPr lang="en-US" altLang="en-US" smtClean="0"/>
              <a:t>Where are the different types of contour lines?</a:t>
            </a:r>
          </a:p>
        </p:txBody>
      </p:sp>
      <p:sp>
        <p:nvSpPr>
          <p:cNvPr id="89090"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Tree>
  </p:cSld>
  <p:clrMapOvr>
    <a:masterClrMapping/>
  </p:clrMapOvr>
  <p:transition spd="med">
    <p:split/>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Rectangle 2"/>
          <p:cNvSpPr>
            <a:spLocks noGrp="1" noChangeArrowheads="1"/>
          </p:cNvSpPr>
          <p:nvPr>
            <p:ph type="title"/>
          </p:nvPr>
        </p:nvSpPr>
        <p:spPr>
          <a:xfrm>
            <a:off x="457200" y="0"/>
            <a:ext cx="8229600" cy="1143000"/>
          </a:xfrm>
        </p:spPr>
        <p:txBody>
          <a:bodyPr/>
          <a:lstStyle/>
          <a:p>
            <a:pPr eaLnBrk="1" hangingPunct="1"/>
            <a:r>
              <a:rPr lang="en-US" altLang="en-US" smtClean="0"/>
              <a:t>Protractor</a:t>
            </a:r>
          </a:p>
        </p:txBody>
      </p:sp>
      <p:sp>
        <p:nvSpPr>
          <p:cNvPr id="90116" name="Rectangle 3"/>
          <p:cNvSpPr>
            <a:spLocks noGrp="1" noChangeArrowheads="1"/>
          </p:cNvSpPr>
          <p:nvPr>
            <p:ph type="body" sz="half" idx="1"/>
          </p:nvPr>
        </p:nvSpPr>
        <p:spPr>
          <a:xfrm>
            <a:off x="152400" y="1600200"/>
            <a:ext cx="4038600" cy="4525963"/>
          </a:xfrm>
        </p:spPr>
        <p:txBody>
          <a:bodyPr/>
          <a:lstStyle/>
          <a:p>
            <a:pPr eaLnBrk="1" hangingPunct="1">
              <a:lnSpc>
                <a:spcPct val="80000"/>
              </a:lnSpc>
            </a:pPr>
            <a:r>
              <a:rPr lang="en-US" altLang="en-US" sz="2400" b="1" smtClean="0"/>
              <a:t>Coordinate Scale and Protractor</a:t>
            </a:r>
          </a:p>
          <a:p>
            <a:pPr lvl="1" eaLnBrk="1" hangingPunct="1">
              <a:lnSpc>
                <a:spcPct val="80000"/>
              </a:lnSpc>
            </a:pPr>
            <a:r>
              <a:rPr lang="en-US" altLang="en-US" sz="2000" b="1" smtClean="0"/>
              <a:t>GTA 5-2-12</a:t>
            </a:r>
          </a:p>
          <a:p>
            <a:pPr eaLnBrk="1" hangingPunct="1">
              <a:lnSpc>
                <a:spcPct val="80000"/>
              </a:lnSpc>
            </a:pPr>
            <a:r>
              <a:rPr lang="en-US" altLang="en-US" sz="2400" b="1" smtClean="0"/>
              <a:t>Measuring azimuths</a:t>
            </a:r>
          </a:p>
          <a:p>
            <a:pPr lvl="1" eaLnBrk="1" hangingPunct="1">
              <a:lnSpc>
                <a:spcPct val="80000"/>
              </a:lnSpc>
            </a:pPr>
            <a:r>
              <a:rPr lang="en-US" altLang="en-US" sz="2000" b="1" smtClean="0"/>
              <a:t>Outer Edge = Mils (6400 in a circle)</a:t>
            </a:r>
          </a:p>
          <a:p>
            <a:pPr lvl="1" eaLnBrk="1" hangingPunct="1">
              <a:lnSpc>
                <a:spcPct val="80000"/>
              </a:lnSpc>
            </a:pPr>
            <a:r>
              <a:rPr lang="en-US" altLang="en-US" sz="2000" b="1" smtClean="0"/>
              <a:t>Inside = Degrees (360 in a circle)</a:t>
            </a:r>
          </a:p>
          <a:p>
            <a:pPr eaLnBrk="1" hangingPunct="1">
              <a:lnSpc>
                <a:spcPct val="80000"/>
              </a:lnSpc>
            </a:pPr>
            <a:r>
              <a:rPr lang="en-US" altLang="en-US" sz="2400" b="1" smtClean="0"/>
              <a:t>3 scales</a:t>
            </a:r>
          </a:p>
          <a:p>
            <a:pPr lvl="1" eaLnBrk="1" hangingPunct="1">
              <a:lnSpc>
                <a:spcPct val="80000"/>
              </a:lnSpc>
            </a:pPr>
            <a:r>
              <a:rPr lang="en-US" altLang="en-US" sz="2000" b="1" smtClean="0"/>
              <a:t>1:50,000</a:t>
            </a:r>
          </a:p>
          <a:p>
            <a:pPr lvl="1" eaLnBrk="1" hangingPunct="1">
              <a:lnSpc>
                <a:spcPct val="80000"/>
              </a:lnSpc>
            </a:pPr>
            <a:r>
              <a:rPr lang="en-US" altLang="en-US" sz="2000" b="1" smtClean="0"/>
              <a:t>1:100,000</a:t>
            </a:r>
          </a:p>
          <a:p>
            <a:pPr lvl="1" eaLnBrk="1" hangingPunct="1">
              <a:lnSpc>
                <a:spcPct val="80000"/>
              </a:lnSpc>
            </a:pPr>
            <a:r>
              <a:rPr lang="en-US" altLang="en-US" sz="2000" b="1" smtClean="0"/>
              <a:t>1:25,000</a:t>
            </a:r>
          </a:p>
          <a:p>
            <a:pPr eaLnBrk="1" hangingPunct="1">
              <a:lnSpc>
                <a:spcPct val="80000"/>
              </a:lnSpc>
            </a:pPr>
            <a:r>
              <a:rPr lang="en-US" altLang="en-US" sz="2400" b="1" smtClean="0"/>
              <a:t>Cross hairs</a:t>
            </a:r>
          </a:p>
          <a:p>
            <a:pPr lvl="1" eaLnBrk="1" hangingPunct="1">
              <a:lnSpc>
                <a:spcPct val="80000"/>
              </a:lnSpc>
            </a:pPr>
            <a:r>
              <a:rPr lang="en-US" altLang="en-US" sz="2000" b="1" smtClean="0"/>
              <a:t>Used for plotting an azimuth</a:t>
            </a:r>
          </a:p>
        </p:txBody>
      </p:sp>
      <p:pic>
        <p:nvPicPr>
          <p:cNvPr id="90117" name="Picture 4" descr="Mr1_fig22"/>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4343400" y="1676400"/>
            <a:ext cx="4572000" cy="41322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0114" name="Footer Placeholder 6"/>
          <p:cNvSpPr>
            <a:spLocks noGrp="1"/>
          </p:cNvSpPr>
          <p:nvPr>
            <p:ph type="ftr" sz="quarter" idx="4294967295"/>
          </p:nvPr>
        </p:nvSpPr>
        <p:spPr>
          <a:xfrm>
            <a:off x="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9" name="Picture 2" descr="Protractor GTA"/>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tretch>
            <a:fillRect/>
          </a:stretch>
        </p:blipFill>
        <p:spPr>
          <a:xfrm>
            <a:off x="2368296" y="1001268"/>
            <a:ext cx="4407408" cy="439826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1138" name="Footer Placeholder 3"/>
          <p:cNvSpPr>
            <a:spLocks noGrp="1"/>
          </p:cNvSpPr>
          <p:nvPr>
            <p:ph type="ftr" sz="quarter" idx="4294967295"/>
          </p:nvPr>
        </p:nvSpPr>
        <p:spPr>
          <a:xfrm>
            <a:off x="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
        <p:nvSpPr>
          <p:cNvPr id="91140" name="Rectangle 3"/>
          <p:cNvSpPr>
            <a:spLocks noChangeArrowheads="1"/>
          </p:cNvSpPr>
          <p:nvPr/>
        </p:nvSpPr>
        <p:spPr bwMode="auto">
          <a:xfrm>
            <a:off x="457200"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400">
                <a:solidFill>
                  <a:schemeClr val="tx2"/>
                </a:solidFill>
              </a:rPr>
              <a:t>Protractor</a:t>
            </a:r>
          </a:p>
        </p:txBody>
      </p:sp>
      <p:sp>
        <p:nvSpPr>
          <p:cNvPr id="91141" name="Line 4"/>
          <p:cNvSpPr>
            <a:spLocks noChangeShapeType="1"/>
          </p:cNvSpPr>
          <p:nvPr/>
        </p:nvSpPr>
        <p:spPr bwMode="auto">
          <a:xfrm>
            <a:off x="2362200" y="2743200"/>
            <a:ext cx="2514600" cy="0"/>
          </a:xfrm>
          <a:prstGeom prst="line">
            <a:avLst/>
          </a:prstGeom>
          <a:noFill/>
          <a:ln w="98425">
            <a:solidFill>
              <a:srgbClr val="A5002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142" name="Text Box 5"/>
          <p:cNvSpPr txBox="1">
            <a:spLocks noChangeArrowheads="1"/>
          </p:cNvSpPr>
          <p:nvPr/>
        </p:nvSpPr>
        <p:spPr bwMode="auto">
          <a:xfrm>
            <a:off x="212725" y="1403350"/>
            <a:ext cx="344805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rgbClr val="A50021"/>
                </a:solidFill>
              </a:rPr>
              <a:t>Use this portion when </a:t>
            </a:r>
          </a:p>
          <a:p>
            <a:pPr eaLnBrk="1" hangingPunct="1">
              <a:spcBef>
                <a:spcPct val="0"/>
              </a:spcBef>
              <a:buFontTx/>
              <a:buNone/>
            </a:pPr>
            <a:r>
              <a:rPr lang="en-US" altLang="en-US" sz="2400" b="1">
                <a:solidFill>
                  <a:srgbClr val="A50021"/>
                </a:solidFill>
              </a:rPr>
              <a:t>plotting points on a </a:t>
            </a:r>
          </a:p>
          <a:p>
            <a:pPr eaLnBrk="1" hangingPunct="1">
              <a:spcBef>
                <a:spcPct val="0"/>
              </a:spcBef>
              <a:buFontTx/>
              <a:buNone/>
            </a:pPr>
            <a:r>
              <a:rPr lang="en-US" altLang="en-US" sz="2400" b="1">
                <a:solidFill>
                  <a:srgbClr val="A50021"/>
                </a:solidFill>
              </a:rPr>
              <a:t>1:50,000 scale map</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2"/>
          <p:cNvSpPr>
            <a:spLocks noGrp="1" noChangeArrowheads="1"/>
          </p:cNvSpPr>
          <p:nvPr>
            <p:ph type="title"/>
          </p:nvPr>
        </p:nvSpPr>
        <p:spPr>
          <a:xfrm>
            <a:off x="457200" y="76200"/>
            <a:ext cx="8229600" cy="1143000"/>
          </a:xfrm>
        </p:spPr>
        <p:txBody>
          <a:bodyPr/>
          <a:lstStyle/>
          <a:p>
            <a:pPr eaLnBrk="1" hangingPunct="1"/>
            <a:r>
              <a:rPr lang="en-US" altLang="en-US" smtClean="0"/>
              <a:t>Grid Coordinates</a:t>
            </a:r>
          </a:p>
        </p:txBody>
      </p:sp>
      <p:sp>
        <p:nvSpPr>
          <p:cNvPr id="92164" name="Rectangle 3"/>
          <p:cNvSpPr>
            <a:spLocks noGrp="1" noChangeArrowheads="1"/>
          </p:cNvSpPr>
          <p:nvPr>
            <p:ph idx="1"/>
          </p:nvPr>
        </p:nvSpPr>
        <p:spPr/>
        <p:txBody>
          <a:bodyPr/>
          <a:lstStyle/>
          <a:p>
            <a:pPr eaLnBrk="1" hangingPunct="1">
              <a:lnSpc>
                <a:spcPct val="90000"/>
              </a:lnSpc>
            </a:pPr>
            <a:r>
              <a:rPr lang="en-US" altLang="en-US" smtClean="0"/>
              <a:t>Grid Zone Designators</a:t>
            </a:r>
          </a:p>
          <a:p>
            <a:pPr lvl="1" eaLnBrk="1" hangingPunct="1">
              <a:lnSpc>
                <a:spcPct val="90000"/>
              </a:lnSpc>
            </a:pPr>
            <a:r>
              <a:rPr lang="en-US" altLang="en-US" smtClean="0"/>
              <a:t>Two letter prefix prior to grid coordinate </a:t>
            </a:r>
          </a:p>
          <a:p>
            <a:pPr lvl="1" eaLnBrk="1" hangingPunct="1">
              <a:lnSpc>
                <a:spcPct val="90000"/>
              </a:lnSpc>
            </a:pPr>
            <a:r>
              <a:rPr lang="en-US" altLang="en-US" smtClean="0"/>
              <a:t>Found in the grid reference box</a:t>
            </a:r>
          </a:p>
          <a:p>
            <a:pPr eaLnBrk="1" hangingPunct="1">
              <a:lnSpc>
                <a:spcPct val="90000"/>
              </a:lnSpc>
            </a:pPr>
            <a:r>
              <a:rPr lang="en-US" altLang="en-US" b="1" smtClean="0"/>
              <a:t>4</a:t>
            </a:r>
            <a:r>
              <a:rPr lang="en-US" altLang="en-US" smtClean="0"/>
              <a:t> digit grid coordinate</a:t>
            </a:r>
          </a:p>
          <a:p>
            <a:pPr lvl="1" eaLnBrk="1" hangingPunct="1">
              <a:lnSpc>
                <a:spcPct val="90000"/>
              </a:lnSpc>
            </a:pPr>
            <a:r>
              <a:rPr lang="en-US" altLang="en-US" smtClean="0"/>
              <a:t>Within </a:t>
            </a:r>
            <a:r>
              <a:rPr lang="en-US" altLang="en-US" b="1" smtClean="0"/>
              <a:t>1,000</a:t>
            </a:r>
            <a:r>
              <a:rPr lang="en-US" altLang="en-US" smtClean="0"/>
              <a:t> meters of your point</a:t>
            </a:r>
          </a:p>
          <a:p>
            <a:pPr eaLnBrk="1" hangingPunct="1">
              <a:lnSpc>
                <a:spcPct val="90000"/>
              </a:lnSpc>
            </a:pPr>
            <a:r>
              <a:rPr lang="en-US" altLang="en-US" b="1" smtClean="0"/>
              <a:t>6</a:t>
            </a:r>
            <a:r>
              <a:rPr lang="en-US" altLang="en-US" smtClean="0"/>
              <a:t> digit grid coordinate</a:t>
            </a:r>
          </a:p>
          <a:p>
            <a:pPr lvl="1" eaLnBrk="1" hangingPunct="1">
              <a:lnSpc>
                <a:spcPct val="90000"/>
              </a:lnSpc>
            </a:pPr>
            <a:r>
              <a:rPr lang="en-US" altLang="en-US" smtClean="0"/>
              <a:t>Within </a:t>
            </a:r>
            <a:r>
              <a:rPr lang="en-US" altLang="en-US" b="1" smtClean="0"/>
              <a:t>100</a:t>
            </a:r>
            <a:r>
              <a:rPr lang="en-US" altLang="en-US" smtClean="0"/>
              <a:t> meters of your point</a:t>
            </a:r>
          </a:p>
          <a:p>
            <a:pPr eaLnBrk="1" hangingPunct="1">
              <a:lnSpc>
                <a:spcPct val="90000"/>
              </a:lnSpc>
            </a:pPr>
            <a:r>
              <a:rPr lang="en-US" altLang="en-US" b="1" smtClean="0"/>
              <a:t>8</a:t>
            </a:r>
            <a:r>
              <a:rPr lang="en-US" altLang="en-US" smtClean="0"/>
              <a:t> digit grid coordinate</a:t>
            </a:r>
          </a:p>
          <a:p>
            <a:pPr lvl="1" eaLnBrk="1" hangingPunct="1">
              <a:lnSpc>
                <a:spcPct val="90000"/>
              </a:lnSpc>
            </a:pPr>
            <a:r>
              <a:rPr lang="en-US" altLang="en-US" smtClean="0"/>
              <a:t>Within </a:t>
            </a:r>
            <a:r>
              <a:rPr lang="en-US" altLang="en-US" b="1" smtClean="0"/>
              <a:t>10</a:t>
            </a:r>
            <a:r>
              <a:rPr lang="en-US" altLang="en-US" smtClean="0"/>
              <a:t> meters of your point</a:t>
            </a:r>
          </a:p>
        </p:txBody>
      </p:sp>
      <p:sp>
        <p:nvSpPr>
          <p:cNvPr id="92162"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Tree>
  </p:cSld>
  <p:clrMapOvr>
    <a:masterClrMapping/>
  </p:clrMapOvr>
  <p:transition spd="med">
    <p:split/>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8" name="Rectangle 3"/>
          <p:cNvSpPr>
            <a:spLocks noGrp="1" noChangeArrowheads="1"/>
          </p:cNvSpPr>
          <p:nvPr>
            <p:ph type="title"/>
          </p:nvPr>
        </p:nvSpPr>
        <p:spPr>
          <a:xfrm>
            <a:off x="762000" y="228600"/>
            <a:ext cx="7696200" cy="715963"/>
          </a:xfrm>
          <a:noFill/>
        </p:spPr>
        <p:txBody>
          <a:bodyPr/>
          <a:lstStyle/>
          <a:p>
            <a:pPr eaLnBrk="1" hangingPunct="1"/>
            <a:r>
              <a:rPr lang="en-US" altLang="en-US" sz="4000" smtClean="0"/>
              <a:t>1000 Meter Grid Square</a:t>
            </a:r>
          </a:p>
        </p:txBody>
      </p:sp>
      <p:pic>
        <p:nvPicPr>
          <p:cNvPr id="93187" name="Picture 2" descr="mr1_fig18"/>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28800" y="838200"/>
            <a:ext cx="5718175" cy="5791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3186"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Tree>
  </p:cSld>
  <p:clrMapOvr>
    <a:masterClrMapping/>
  </p:clrMapOvr>
  <p:transition spd="med">
    <p:split/>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grpSp>
        <p:nvGrpSpPr>
          <p:cNvPr id="94211" name="Group 2"/>
          <p:cNvGrpSpPr>
            <a:grpSpLocks/>
          </p:cNvGrpSpPr>
          <p:nvPr/>
        </p:nvGrpSpPr>
        <p:grpSpPr bwMode="auto">
          <a:xfrm>
            <a:off x="1371600" y="1219200"/>
            <a:ext cx="5972175" cy="5143500"/>
            <a:chOff x="480" y="1056"/>
            <a:chExt cx="4575" cy="2792"/>
          </a:xfrm>
        </p:grpSpPr>
        <p:sp>
          <p:nvSpPr>
            <p:cNvPr id="94213" name="Text Box 3"/>
            <p:cNvSpPr txBox="1">
              <a:spLocks noChangeArrowheads="1"/>
            </p:cNvSpPr>
            <p:nvPr/>
          </p:nvSpPr>
          <p:spPr bwMode="auto">
            <a:xfrm>
              <a:off x="1872" y="3599"/>
              <a:ext cx="402" cy="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t>02</a:t>
              </a:r>
            </a:p>
          </p:txBody>
        </p:sp>
        <p:grpSp>
          <p:nvGrpSpPr>
            <p:cNvPr id="94214" name="Group 4"/>
            <p:cNvGrpSpPr>
              <a:grpSpLocks/>
            </p:cNvGrpSpPr>
            <p:nvPr/>
          </p:nvGrpSpPr>
          <p:grpSpPr bwMode="auto">
            <a:xfrm>
              <a:off x="981" y="1056"/>
              <a:ext cx="3744" cy="2592"/>
              <a:chOff x="816" y="1248"/>
              <a:chExt cx="3744" cy="2592"/>
            </a:xfrm>
          </p:grpSpPr>
          <p:sp>
            <p:nvSpPr>
              <p:cNvPr id="94225" name="Line 5"/>
              <p:cNvSpPr>
                <a:spLocks noChangeShapeType="1"/>
              </p:cNvSpPr>
              <p:nvPr/>
            </p:nvSpPr>
            <p:spPr bwMode="auto">
              <a:xfrm>
                <a:off x="960" y="1248"/>
                <a:ext cx="0" cy="25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226" name="Line 6"/>
              <p:cNvSpPr>
                <a:spLocks noChangeShapeType="1"/>
              </p:cNvSpPr>
              <p:nvPr/>
            </p:nvSpPr>
            <p:spPr bwMode="auto">
              <a:xfrm>
                <a:off x="1872" y="1248"/>
                <a:ext cx="0" cy="25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227" name="Line 7"/>
              <p:cNvSpPr>
                <a:spLocks noChangeShapeType="1"/>
              </p:cNvSpPr>
              <p:nvPr/>
            </p:nvSpPr>
            <p:spPr bwMode="auto">
              <a:xfrm>
                <a:off x="2688" y="1248"/>
                <a:ext cx="0" cy="25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228" name="Line 8"/>
              <p:cNvSpPr>
                <a:spLocks noChangeShapeType="1"/>
              </p:cNvSpPr>
              <p:nvPr/>
            </p:nvSpPr>
            <p:spPr bwMode="auto">
              <a:xfrm>
                <a:off x="3552" y="1248"/>
                <a:ext cx="0" cy="25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229" name="Line 9"/>
              <p:cNvSpPr>
                <a:spLocks noChangeShapeType="1"/>
              </p:cNvSpPr>
              <p:nvPr/>
            </p:nvSpPr>
            <p:spPr bwMode="auto">
              <a:xfrm>
                <a:off x="4368" y="1248"/>
                <a:ext cx="0" cy="25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230" name="Line 10"/>
              <p:cNvSpPr>
                <a:spLocks noChangeShapeType="1"/>
              </p:cNvSpPr>
              <p:nvPr/>
            </p:nvSpPr>
            <p:spPr bwMode="auto">
              <a:xfrm>
                <a:off x="816" y="1632"/>
                <a:ext cx="374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231" name="Line 11"/>
              <p:cNvSpPr>
                <a:spLocks noChangeShapeType="1"/>
              </p:cNvSpPr>
              <p:nvPr/>
            </p:nvSpPr>
            <p:spPr bwMode="auto">
              <a:xfrm flipV="1">
                <a:off x="816" y="2256"/>
                <a:ext cx="374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232" name="Line 12"/>
              <p:cNvSpPr>
                <a:spLocks noChangeShapeType="1"/>
              </p:cNvSpPr>
              <p:nvPr/>
            </p:nvSpPr>
            <p:spPr bwMode="auto">
              <a:xfrm>
                <a:off x="816" y="2928"/>
                <a:ext cx="374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233" name="Line 13"/>
              <p:cNvSpPr>
                <a:spLocks noChangeShapeType="1"/>
              </p:cNvSpPr>
              <p:nvPr/>
            </p:nvSpPr>
            <p:spPr bwMode="auto">
              <a:xfrm flipV="1">
                <a:off x="816" y="3600"/>
                <a:ext cx="374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4215" name="AutoShape 14"/>
            <p:cNvSpPr>
              <a:spLocks/>
            </p:cNvSpPr>
            <p:nvPr/>
          </p:nvSpPr>
          <p:spPr bwMode="auto">
            <a:xfrm>
              <a:off x="974" y="1464"/>
              <a:ext cx="96" cy="589"/>
            </a:xfrm>
            <a:prstGeom prst="leftBrace">
              <a:avLst>
                <a:gd name="adj1" fmla="val 51128"/>
                <a:gd name="adj2" fmla="val 52259"/>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2400" b="1"/>
            </a:p>
          </p:txBody>
        </p:sp>
        <p:sp>
          <p:nvSpPr>
            <p:cNvPr id="94216" name="Text Box 15"/>
            <p:cNvSpPr txBox="1">
              <a:spLocks noChangeArrowheads="1"/>
            </p:cNvSpPr>
            <p:nvPr/>
          </p:nvSpPr>
          <p:spPr bwMode="auto">
            <a:xfrm>
              <a:off x="480" y="1586"/>
              <a:ext cx="705" cy="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70000"/>
                </a:lnSpc>
                <a:spcBef>
                  <a:spcPct val="0"/>
                </a:spcBef>
                <a:buFontTx/>
                <a:buNone/>
              </a:pPr>
              <a:r>
                <a:rPr lang="en-US" altLang="en-US" sz="1800" b="1"/>
                <a:t>1000</a:t>
              </a:r>
            </a:p>
            <a:p>
              <a:pPr>
                <a:lnSpc>
                  <a:spcPct val="70000"/>
                </a:lnSpc>
                <a:spcBef>
                  <a:spcPct val="0"/>
                </a:spcBef>
                <a:buFontTx/>
                <a:buNone/>
              </a:pPr>
              <a:r>
                <a:rPr lang="en-US" altLang="en-US" sz="1800" b="1"/>
                <a:t>Meters</a:t>
              </a:r>
              <a:endParaRPr lang="en-US" altLang="en-US" sz="2400"/>
            </a:p>
          </p:txBody>
        </p:sp>
        <p:sp>
          <p:nvSpPr>
            <p:cNvPr id="94217" name="Text Box 16"/>
            <p:cNvSpPr txBox="1">
              <a:spLocks noChangeArrowheads="1"/>
            </p:cNvSpPr>
            <p:nvPr/>
          </p:nvSpPr>
          <p:spPr bwMode="auto">
            <a:xfrm>
              <a:off x="4654" y="1290"/>
              <a:ext cx="401" cy="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t>18</a:t>
              </a:r>
              <a:endParaRPr lang="en-US" altLang="en-US" sz="2400"/>
            </a:p>
          </p:txBody>
        </p:sp>
        <p:sp>
          <p:nvSpPr>
            <p:cNvPr id="94218" name="Text Box 17"/>
            <p:cNvSpPr txBox="1">
              <a:spLocks noChangeArrowheads="1"/>
            </p:cNvSpPr>
            <p:nvPr/>
          </p:nvSpPr>
          <p:spPr bwMode="auto">
            <a:xfrm>
              <a:off x="4654" y="1915"/>
              <a:ext cx="401" cy="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t>17</a:t>
              </a:r>
              <a:endParaRPr lang="en-US" altLang="en-US" sz="2400"/>
            </a:p>
          </p:txBody>
        </p:sp>
        <p:sp>
          <p:nvSpPr>
            <p:cNvPr id="94219" name="Text Box 18"/>
            <p:cNvSpPr txBox="1">
              <a:spLocks noChangeArrowheads="1"/>
            </p:cNvSpPr>
            <p:nvPr/>
          </p:nvSpPr>
          <p:spPr bwMode="auto">
            <a:xfrm>
              <a:off x="4654" y="2606"/>
              <a:ext cx="401" cy="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t>16</a:t>
              </a:r>
            </a:p>
          </p:txBody>
        </p:sp>
        <p:sp>
          <p:nvSpPr>
            <p:cNvPr id="94220" name="Text Box 19"/>
            <p:cNvSpPr txBox="1">
              <a:spLocks noChangeArrowheads="1"/>
            </p:cNvSpPr>
            <p:nvPr/>
          </p:nvSpPr>
          <p:spPr bwMode="auto">
            <a:xfrm>
              <a:off x="4654" y="3271"/>
              <a:ext cx="401" cy="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t>15</a:t>
              </a:r>
            </a:p>
          </p:txBody>
        </p:sp>
        <p:sp>
          <p:nvSpPr>
            <p:cNvPr id="94221" name="Text Box 20"/>
            <p:cNvSpPr txBox="1">
              <a:spLocks noChangeArrowheads="1"/>
            </p:cNvSpPr>
            <p:nvPr/>
          </p:nvSpPr>
          <p:spPr bwMode="auto">
            <a:xfrm>
              <a:off x="968" y="3599"/>
              <a:ext cx="401" cy="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t>01</a:t>
              </a:r>
            </a:p>
          </p:txBody>
        </p:sp>
        <p:sp>
          <p:nvSpPr>
            <p:cNvPr id="94222" name="Text Box 21"/>
            <p:cNvSpPr txBox="1">
              <a:spLocks noChangeArrowheads="1"/>
            </p:cNvSpPr>
            <p:nvPr/>
          </p:nvSpPr>
          <p:spPr bwMode="auto">
            <a:xfrm>
              <a:off x="2717" y="3599"/>
              <a:ext cx="401" cy="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t>03</a:t>
              </a:r>
            </a:p>
          </p:txBody>
        </p:sp>
        <p:sp>
          <p:nvSpPr>
            <p:cNvPr id="94223" name="Text Box 22"/>
            <p:cNvSpPr txBox="1">
              <a:spLocks noChangeArrowheads="1"/>
            </p:cNvSpPr>
            <p:nvPr/>
          </p:nvSpPr>
          <p:spPr bwMode="auto">
            <a:xfrm>
              <a:off x="3562" y="3599"/>
              <a:ext cx="401" cy="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t>04</a:t>
              </a:r>
            </a:p>
          </p:txBody>
        </p:sp>
        <p:sp>
          <p:nvSpPr>
            <p:cNvPr id="94224" name="Text Box 23"/>
            <p:cNvSpPr txBox="1">
              <a:spLocks noChangeArrowheads="1"/>
            </p:cNvSpPr>
            <p:nvPr/>
          </p:nvSpPr>
          <p:spPr bwMode="auto">
            <a:xfrm>
              <a:off x="4396" y="3600"/>
              <a:ext cx="401" cy="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t>05</a:t>
              </a:r>
            </a:p>
          </p:txBody>
        </p:sp>
      </p:grpSp>
      <p:sp>
        <p:nvSpPr>
          <p:cNvPr id="94212" name="Rectangle 24"/>
          <p:cNvSpPr>
            <a:spLocks noChangeArrowheads="1"/>
          </p:cNvSpPr>
          <p:nvPr/>
        </p:nvSpPr>
        <p:spPr bwMode="auto">
          <a:xfrm>
            <a:off x="5334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400">
                <a:solidFill>
                  <a:schemeClr val="tx2"/>
                </a:solidFill>
              </a:rPr>
              <a:t>1000-Meter Reading</a:t>
            </a:r>
          </a:p>
        </p:txBody>
      </p:sp>
    </p:spTree>
  </p:cSld>
  <p:clrMapOvr>
    <a:masterClrMapping/>
  </p:clrMapOvr>
  <p:transition spd="med">
    <p:split/>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Rectangle 2"/>
          <p:cNvSpPr>
            <a:spLocks noGrp="1" noChangeArrowheads="1"/>
          </p:cNvSpPr>
          <p:nvPr>
            <p:ph type="title"/>
          </p:nvPr>
        </p:nvSpPr>
        <p:spPr>
          <a:xfrm>
            <a:off x="457200" y="76200"/>
            <a:ext cx="8229600" cy="1143000"/>
          </a:xfrm>
        </p:spPr>
        <p:txBody>
          <a:bodyPr/>
          <a:lstStyle/>
          <a:p>
            <a:pPr eaLnBrk="1" hangingPunct="1"/>
            <a:r>
              <a:rPr lang="en-US" altLang="en-US" sz="4000" smtClean="0"/>
              <a:t>Golden Rule of </a:t>
            </a:r>
            <a:br>
              <a:rPr lang="en-US" altLang="en-US" sz="4000" smtClean="0"/>
            </a:br>
            <a:r>
              <a:rPr lang="en-US" altLang="en-US" sz="4000" smtClean="0"/>
              <a:t>Map Reading</a:t>
            </a:r>
          </a:p>
        </p:txBody>
      </p:sp>
      <p:sp>
        <p:nvSpPr>
          <p:cNvPr id="95236" name="Rectangle 3"/>
          <p:cNvSpPr>
            <a:spLocks noGrp="1" noChangeArrowheads="1"/>
          </p:cNvSpPr>
          <p:nvPr>
            <p:ph type="body" sz="half" idx="1"/>
          </p:nvPr>
        </p:nvSpPr>
        <p:spPr>
          <a:xfrm>
            <a:off x="457200" y="1828800"/>
            <a:ext cx="8229600" cy="762000"/>
          </a:xfrm>
        </p:spPr>
        <p:txBody>
          <a:bodyPr/>
          <a:lstStyle/>
          <a:p>
            <a:pPr algn="ctr" eaLnBrk="1" hangingPunct="1">
              <a:buFontTx/>
              <a:buNone/>
            </a:pPr>
            <a:r>
              <a:rPr lang="en-US" altLang="en-US" sz="4000" b="1" smtClean="0">
                <a:solidFill>
                  <a:srgbClr val="800000"/>
                </a:solidFill>
              </a:rPr>
              <a:t>Always read RIGHT and UP</a:t>
            </a:r>
          </a:p>
        </p:txBody>
      </p:sp>
      <p:sp>
        <p:nvSpPr>
          <p:cNvPr id="95234" name="Footer Placeholder 5"/>
          <p:cNvSpPr>
            <a:spLocks noGrp="1"/>
          </p:cNvSpPr>
          <p:nvPr>
            <p:ph type="ftr" sz="quarter" idx="4294967295"/>
          </p:nvPr>
        </p:nvSpPr>
        <p:spPr>
          <a:xfrm>
            <a:off x="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grpSp>
        <p:nvGrpSpPr>
          <p:cNvPr id="95237" name="Group 10"/>
          <p:cNvGrpSpPr>
            <a:grpSpLocks/>
          </p:cNvGrpSpPr>
          <p:nvPr/>
        </p:nvGrpSpPr>
        <p:grpSpPr bwMode="auto">
          <a:xfrm>
            <a:off x="2438400" y="3048000"/>
            <a:ext cx="4648200" cy="3124200"/>
            <a:chOff x="1200" y="1920"/>
            <a:chExt cx="2928" cy="1968"/>
          </a:xfrm>
        </p:grpSpPr>
        <p:sp>
          <p:nvSpPr>
            <p:cNvPr id="95238" name="Line 6"/>
            <p:cNvSpPr>
              <a:spLocks noChangeShapeType="1"/>
            </p:cNvSpPr>
            <p:nvPr/>
          </p:nvSpPr>
          <p:spPr bwMode="auto">
            <a:xfrm>
              <a:off x="1200" y="3840"/>
              <a:ext cx="2256" cy="0"/>
            </a:xfrm>
            <a:prstGeom prst="line">
              <a:avLst/>
            </a:prstGeom>
            <a:noFill/>
            <a:ln w="984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239" name="Line 7"/>
            <p:cNvSpPr>
              <a:spLocks noChangeShapeType="1"/>
            </p:cNvSpPr>
            <p:nvPr/>
          </p:nvSpPr>
          <p:spPr bwMode="auto">
            <a:xfrm flipV="1">
              <a:off x="3552" y="1920"/>
              <a:ext cx="0" cy="1968"/>
            </a:xfrm>
            <a:prstGeom prst="line">
              <a:avLst/>
            </a:prstGeom>
            <a:noFill/>
            <a:ln w="984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240" name="Rectangle 8"/>
            <p:cNvSpPr>
              <a:spLocks noChangeArrowheads="1"/>
            </p:cNvSpPr>
            <p:nvPr/>
          </p:nvSpPr>
          <p:spPr bwMode="auto">
            <a:xfrm>
              <a:off x="1920" y="3356"/>
              <a:ext cx="912"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a:solidFill>
                    <a:srgbClr val="800000"/>
                  </a:solidFill>
                </a:rPr>
                <a:t>RIGHT</a:t>
              </a:r>
            </a:p>
          </p:txBody>
        </p:sp>
        <p:sp>
          <p:nvSpPr>
            <p:cNvPr id="95241" name="Rectangle 9"/>
            <p:cNvSpPr>
              <a:spLocks noChangeArrowheads="1"/>
            </p:cNvSpPr>
            <p:nvPr/>
          </p:nvSpPr>
          <p:spPr bwMode="auto">
            <a:xfrm>
              <a:off x="3656" y="2736"/>
              <a:ext cx="472"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a:solidFill>
                    <a:srgbClr val="800000"/>
                  </a:solidFill>
                </a:rPr>
                <a:t>UP</a:t>
              </a:r>
            </a:p>
          </p:txBody>
        </p:sp>
      </p:gr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Rectangle 2"/>
          <p:cNvSpPr>
            <a:spLocks noGrp="1" noChangeArrowheads="1"/>
          </p:cNvSpPr>
          <p:nvPr>
            <p:ph type="title"/>
          </p:nvPr>
        </p:nvSpPr>
        <p:spPr>
          <a:xfrm>
            <a:off x="457200" y="0"/>
            <a:ext cx="8229600" cy="1143000"/>
          </a:xfrm>
        </p:spPr>
        <p:txBody>
          <a:bodyPr/>
          <a:lstStyle/>
          <a:p>
            <a:pPr eaLnBrk="1" hangingPunct="1"/>
            <a:r>
              <a:rPr lang="en-US" altLang="en-US" smtClean="0"/>
              <a:t>Finding a 4 Digit</a:t>
            </a:r>
          </a:p>
        </p:txBody>
      </p:sp>
      <p:sp>
        <p:nvSpPr>
          <p:cNvPr id="96258"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grpSp>
        <p:nvGrpSpPr>
          <p:cNvPr id="96260" name="Group 3"/>
          <p:cNvGrpSpPr>
            <a:grpSpLocks/>
          </p:cNvGrpSpPr>
          <p:nvPr/>
        </p:nvGrpSpPr>
        <p:grpSpPr bwMode="auto">
          <a:xfrm>
            <a:off x="762000" y="1219200"/>
            <a:ext cx="6778625" cy="5434013"/>
            <a:chOff x="761" y="1069"/>
            <a:chExt cx="3926" cy="2952"/>
          </a:xfrm>
        </p:grpSpPr>
        <p:sp>
          <p:nvSpPr>
            <p:cNvPr id="96261" name="Line 4"/>
            <p:cNvSpPr>
              <a:spLocks noChangeShapeType="1"/>
            </p:cNvSpPr>
            <p:nvPr/>
          </p:nvSpPr>
          <p:spPr bwMode="auto">
            <a:xfrm>
              <a:off x="1570" y="1069"/>
              <a:ext cx="0" cy="27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262" name="Line 5"/>
            <p:cNvSpPr>
              <a:spLocks noChangeShapeType="1"/>
            </p:cNvSpPr>
            <p:nvPr/>
          </p:nvSpPr>
          <p:spPr bwMode="auto">
            <a:xfrm flipH="1">
              <a:off x="1824" y="1264"/>
              <a:ext cx="0" cy="24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263" name="Line 6"/>
            <p:cNvSpPr>
              <a:spLocks noChangeShapeType="1"/>
            </p:cNvSpPr>
            <p:nvPr/>
          </p:nvSpPr>
          <p:spPr bwMode="auto">
            <a:xfrm>
              <a:off x="2053" y="1264"/>
              <a:ext cx="0" cy="243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264" name="Line 7"/>
            <p:cNvSpPr>
              <a:spLocks noChangeShapeType="1"/>
            </p:cNvSpPr>
            <p:nvPr/>
          </p:nvSpPr>
          <p:spPr bwMode="auto">
            <a:xfrm flipH="1">
              <a:off x="4026" y="1069"/>
              <a:ext cx="0" cy="27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265" name="Line 8"/>
            <p:cNvSpPr>
              <a:spLocks noChangeShapeType="1"/>
            </p:cNvSpPr>
            <p:nvPr/>
          </p:nvSpPr>
          <p:spPr bwMode="auto">
            <a:xfrm>
              <a:off x="2299" y="1264"/>
              <a:ext cx="0" cy="24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266" name="Line 9"/>
            <p:cNvSpPr>
              <a:spLocks noChangeShapeType="1"/>
            </p:cNvSpPr>
            <p:nvPr/>
          </p:nvSpPr>
          <p:spPr bwMode="auto">
            <a:xfrm flipH="1">
              <a:off x="2563" y="1264"/>
              <a:ext cx="0" cy="241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267" name="Line 10"/>
            <p:cNvSpPr>
              <a:spLocks noChangeShapeType="1"/>
            </p:cNvSpPr>
            <p:nvPr/>
          </p:nvSpPr>
          <p:spPr bwMode="auto">
            <a:xfrm flipH="1">
              <a:off x="2793" y="1264"/>
              <a:ext cx="0" cy="243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268" name="Line 11"/>
            <p:cNvSpPr>
              <a:spLocks noChangeShapeType="1"/>
            </p:cNvSpPr>
            <p:nvPr/>
          </p:nvSpPr>
          <p:spPr bwMode="auto">
            <a:xfrm flipH="1">
              <a:off x="3024" y="1264"/>
              <a:ext cx="0" cy="24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269" name="Line 12"/>
            <p:cNvSpPr>
              <a:spLocks noChangeShapeType="1"/>
            </p:cNvSpPr>
            <p:nvPr/>
          </p:nvSpPr>
          <p:spPr bwMode="auto">
            <a:xfrm>
              <a:off x="3287" y="1264"/>
              <a:ext cx="0" cy="24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270" name="Line 13"/>
            <p:cNvSpPr>
              <a:spLocks noChangeShapeType="1"/>
            </p:cNvSpPr>
            <p:nvPr/>
          </p:nvSpPr>
          <p:spPr bwMode="auto">
            <a:xfrm>
              <a:off x="3539" y="1264"/>
              <a:ext cx="13" cy="24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271" name="Line 14"/>
            <p:cNvSpPr>
              <a:spLocks noChangeShapeType="1"/>
            </p:cNvSpPr>
            <p:nvPr/>
          </p:nvSpPr>
          <p:spPr bwMode="auto">
            <a:xfrm>
              <a:off x="3794" y="1264"/>
              <a:ext cx="0" cy="243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272" name="Line 15"/>
            <p:cNvSpPr>
              <a:spLocks noChangeShapeType="1"/>
            </p:cNvSpPr>
            <p:nvPr/>
          </p:nvSpPr>
          <p:spPr bwMode="auto">
            <a:xfrm rot="5400000">
              <a:off x="2862" y="-227"/>
              <a:ext cx="0" cy="29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273" name="Line 16"/>
            <p:cNvSpPr>
              <a:spLocks noChangeShapeType="1"/>
            </p:cNvSpPr>
            <p:nvPr/>
          </p:nvSpPr>
          <p:spPr bwMode="auto">
            <a:xfrm rot="5400000">
              <a:off x="2800" y="297"/>
              <a:ext cx="0" cy="24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274" name="Line 17"/>
            <p:cNvSpPr>
              <a:spLocks noChangeShapeType="1"/>
            </p:cNvSpPr>
            <p:nvPr/>
          </p:nvSpPr>
          <p:spPr bwMode="auto">
            <a:xfrm rot="5400000">
              <a:off x="2806" y="538"/>
              <a:ext cx="0" cy="244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275" name="Line 18"/>
            <p:cNvSpPr>
              <a:spLocks noChangeShapeType="1"/>
            </p:cNvSpPr>
            <p:nvPr/>
          </p:nvSpPr>
          <p:spPr bwMode="auto">
            <a:xfrm rot="16200000" flipV="1">
              <a:off x="2733" y="2251"/>
              <a:ext cx="0" cy="288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276" name="Line 19"/>
            <p:cNvSpPr>
              <a:spLocks noChangeShapeType="1"/>
            </p:cNvSpPr>
            <p:nvPr/>
          </p:nvSpPr>
          <p:spPr bwMode="auto">
            <a:xfrm rot="5400000">
              <a:off x="2806" y="778"/>
              <a:ext cx="0" cy="244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277" name="Line 20"/>
            <p:cNvSpPr>
              <a:spLocks noChangeShapeType="1"/>
            </p:cNvSpPr>
            <p:nvPr/>
          </p:nvSpPr>
          <p:spPr bwMode="auto">
            <a:xfrm rot="16200000" flipV="1">
              <a:off x="2812" y="1029"/>
              <a:ext cx="0" cy="245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278" name="Line 21"/>
            <p:cNvSpPr>
              <a:spLocks noChangeShapeType="1"/>
            </p:cNvSpPr>
            <p:nvPr/>
          </p:nvSpPr>
          <p:spPr bwMode="auto">
            <a:xfrm rot="5400000">
              <a:off x="2795" y="1270"/>
              <a:ext cx="0" cy="24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279" name="Line 22"/>
            <p:cNvSpPr>
              <a:spLocks noChangeShapeType="1"/>
            </p:cNvSpPr>
            <p:nvPr/>
          </p:nvSpPr>
          <p:spPr bwMode="auto">
            <a:xfrm rot="5400000">
              <a:off x="2812" y="1511"/>
              <a:ext cx="0" cy="245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280" name="Line 23"/>
            <p:cNvSpPr>
              <a:spLocks noChangeShapeType="1"/>
            </p:cNvSpPr>
            <p:nvPr/>
          </p:nvSpPr>
          <p:spPr bwMode="auto">
            <a:xfrm rot="5400000">
              <a:off x="2795" y="1752"/>
              <a:ext cx="0" cy="24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281" name="Line 24"/>
            <p:cNvSpPr>
              <a:spLocks noChangeShapeType="1"/>
            </p:cNvSpPr>
            <p:nvPr/>
          </p:nvSpPr>
          <p:spPr bwMode="auto">
            <a:xfrm rot="16200000" flipV="1">
              <a:off x="2804" y="1946"/>
              <a:ext cx="5" cy="2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282" name="Line 25"/>
            <p:cNvSpPr>
              <a:spLocks noChangeShapeType="1"/>
            </p:cNvSpPr>
            <p:nvPr/>
          </p:nvSpPr>
          <p:spPr bwMode="auto">
            <a:xfrm rot="5400000">
              <a:off x="2806" y="2184"/>
              <a:ext cx="0" cy="244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283" name="AutoShape 26"/>
            <p:cNvSpPr>
              <a:spLocks noChangeArrowheads="1"/>
            </p:cNvSpPr>
            <p:nvPr/>
          </p:nvSpPr>
          <p:spPr bwMode="auto">
            <a:xfrm>
              <a:off x="2735" y="2197"/>
              <a:ext cx="84" cy="82"/>
            </a:xfrm>
            <a:prstGeom prst="flowChartConnector">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96284" name="AutoShape 27"/>
            <p:cNvSpPr>
              <a:spLocks/>
            </p:cNvSpPr>
            <p:nvPr/>
          </p:nvSpPr>
          <p:spPr bwMode="auto">
            <a:xfrm>
              <a:off x="1195" y="1264"/>
              <a:ext cx="375" cy="2435"/>
            </a:xfrm>
            <a:prstGeom prst="leftBrace">
              <a:avLst>
                <a:gd name="adj1" fmla="val 54111"/>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96285" name="AutoShape 28"/>
            <p:cNvSpPr>
              <a:spLocks/>
            </p:cNvSpPr>
            <p:nvPr/>
          </p:nvSpPr>
          <p:spPr bwMode="auto">
            <a:xfrm>
              <a:off x="4026" y="1264"/>
              <a:ext cx="83" cy="244"/>
            </a:xfrm>
            <a:prstGeom prst="rightBrace">
              <a:avLst>
                <a:gd name="adj1" fmla="val 24498"/>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96286" name="Text Box 29"/>
            <p:cNvSpPr txBox="1">
              <a:spLocks noChangeArrowheads="1"/>
            </p:cNvSpPr>
            <p:nvPr/>
          </p:nvSpPr>
          <p:spPr bwMode="auto">
            <a:xfrm>
              <a:off x="761" y="2323"/>
              <a:ext cx="533" cy="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100</a:t>
              </a:r>
            </a:p>
            <a:p>
              <a:pPr>
                <a:spcBef>
                  <a:spcPct val="0"/>
                </a:spcBef>
                <a:buFontTx/>
                <a:buNone/>
              </a:pPr>
              <a:r>
                <a:rPr lang="en-US" altLang="en-US" sz="1800" b="1"/>
                <a:t>Meters</a:t>
              </a:r>
            </a:p>
          </p:txBody>
        </p:sp>
        <p:sp>
          <p:nvSpPr>
            <p:cNvPr id="96287" name="Text Box 30"/>
            <p:cNvSpPr txBox="1">
              <a:spLocks noChangeArrowheads="1"/>
            </p:cNvSpPr>
            <p:nvPr/>
          </p:nvSpPr>
          <p:spPr bwMode="auto">
            <a:xfrm>
              <a:off x="4154" y="1269"/>
              <a:ext cx="533" cy="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70000"/>
                </a:lnSpc>
                <a:spcBef>
                  <a:spcPct val="0"/>
                </a:spcBef>
                <a:buFontTx/>
                <a:buNone/>
              </a:pPr>
              <a:r>
                <a:rPr lang="en-US" altLang="en-US" sz="1800" b="1"/>
                <a:t>10</a:t>
              </a:r>
            </a:p>
            <a:p>
              <a:pPr>
                <a:lnSpc>
                  <a:spcPct val="70000"/>
                </a:lnSpc>
                <a:spcBef>
                  <a:spcPct val="0"/>
                </a:spcBef>
                <a:buFontTx/>
                <a:buNone/>
              </a:pPr>
              <a:r>
                <a:rPr lang="en-US" altLang="en-US" sz="1800" b="1"/>
                <a:t>Meters</a:t>
              </a:r>
            </a:p>
          </p:txBody>
        </p:sp>
        <p:sp>
          <p:nvSpPr>
            <p:cNvPr id="96288" name="Text Box 31"/>
            <p:cNvSpPr txBox="1">
              <a:spLocks noChangeArrowheads="1"/>
            </p:cNvSpPr>
            <p:nvPr/>
          </p:nvSpPr>
          <p:spPr bwMode="auto">
            <a:xfrm>
              <a:off x="4193" y="3603"/>
              <a:ext cx="238"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b="1"/>
                <a:t>16</a:t>
              </a:r>
              <a:endParaRPr lang="en-US" altLang="en-US" sz="2400" b="1">
                <a:latin typeface="Times New Roman" panose="02020603050405020304" pitchFamily="18" charset="0"/>
              </a:endParaRPr>
            </a:p>
          </p:txBody>
        </p:sp>
        <p:sp>
          <p:nvSpPr>
            <p:cNvPr id="96289" name="Text Box 32"/>
            <p:cNvSpPr txBox="1">
              <a:spLocks noChangeArrowheads="1"/>
            </p:cNvSpPr>
            <p:nvPr/>
          </p:nvSpPr>
          <p:spPr bwMode="auto">
            <a:xfrm>
              <a:off x="1429" y="3838"/>
              <a:ext cx="237"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b="1"/>
                <a:t>03</a:t>
              </a:r>
              <a:endParaRPr lang="en-US" altLang="en-US" sz="2400" b="1">
                <a:latin typeface="Times New Roman" panose="02020603050405020304" pitchFamily="18" charset="0"/>
              </a:endParaRPr>
            </a:p>
          </p:txBody>
        </p:sp>
      </p:grpSp>
    </p:spTree>
  </p:cSld>
  <p:clrMapOvr>
    <a:masterClrMapping/>
  </p:clrMapOvr>
  <p:transition spd="med">
    <p:split/>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Footer Placeholder 2"/>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pic>
        <p:nvPicPr>
          <p:cNvPr id="97283" name="Picture 2" descr="MAP LEFT CORN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314450"/>
            <a:ext cx="7620000"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4" name="Picture 3" descr="Protractor G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590800"/>
            <a:ext cx="2514600" cy="250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5" name="Rectangle 4"/>
          <p:cNvSpPr>
            <a:spLocks noChangeArrowheads="1"/>
          </p:cNvSpPr>
          <p:nvPr/>
        </p:nvSpPr>
        <p:spPr bwMode="auto">
          <a:xfrm>
            <a:off x="457200"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400">
                <a:solidFill>
                  <a:schemeClr val="tx2"/>
                </a:solidFill>
              </a:rPr>
              <a:t>Finding a 4 Digit</a:t>
            </a:r>
          </a:p>
        </p:txBody>
      </p:sp>
      <p:sp>
        <p:nvSpPr>
          <p:cNvPr id="96261" name="Oval 5"/>
          <p:cNvSpPr>
            <a:spLocks noChangeArrowheads="1"/>
          </p:cNvSpPr>
          <p:nvPr/>
        </p:nvSpPr>
        <p:spPr bwMode="auto">
          <a:xfrm>
            <a:off x="2667000" y="3886200"/>
            <a:ext cx="76200" cy="762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96262" name="Line 6"/>
          <p:cNvSpPr>
            <a:spLocks noChangeShapeType="1"/>
          </p:cNvSpPr>
          <p:nvPr/>
        </p:nvSpPr>
        <p:spPr bwMode="auto">
          <a:xfrm flipH="1">
            <a:off x="2819400" y="3352800"/>
            <a:ext cx="53340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6263" name="Line 7"/>
          <p:cNvSpPr>
            <a:spLocks noChangeShapeType="1"/>
          </p:cNvSpPr>
          <p:nvPr/>
        </p:nvSpPr>
        <p:spPr bwMode="auto">
          <a:xfrm>
            <a:off x="990600" y="6553200"/>
            <a:ext cx="1447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6264" name="Line 8"/>
          <p:cNvSpPr>
            <a:spLocks noChangeShapeType="1"/>
          </p:cNvSpPr>
          <p:nvPr/>
        </p:nvSpPr>
        <p:spPr bwMode="auto">
          <a:xfrm flipV="1">
            <a:off x="2514600" y="3962400"/>
            <a:ext cx="0" cy="2590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6265" name="Line 9"/>
          <p:cNvSpPr>
            <a:spLocks noChangeShapeType="1"/>
          </p:cNvSpPr>
          <p:nvPr/>
        </p:nvSpPr>
        <p:spPr bwMode="auto">
          <a:xfrm>
            <a:off x="1524000" y="4191000"/>
            <a:ext cx="19050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6266" name="Line 10"/>
          <p:cNvSpPr>
            <a:spLocks noChangeShapeType="1"/>
          </p:cNvSpPr>
          <p:nvPr/>
        </p:nvSpPr>
        <p:spPr bwMode="auto">
          <a:xfrm>
            <a:off x="2438400" y="3200400"/>
            <a:ext cx="0" cy="19812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6267" name="Text Box 11"/>
          <p:cNvSpPr txBox="1">
            <a:spLocks noChangeArrowheads="1"/>
          </p:cNvSpPr>
          <p:nvPr/>
        </p:nvSpPr>
        <p:spPr bwMode="auto">
          <a:xfrm>
            <a:off x="2438400" y="2362200"/>
            <a:ext cx="2286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t>Point in upper right portion of  +</a:t>
            </a:r>
          </a:p>
        </p:txBody>
      </p:sp>
      <p:sp>
        <p:nvSpPr>
          <p:cNvPr id="96268" name="Text Box 12"/>
          <p:cNvSpPr txBox="1">
            <a:spLocks noChangeArrowheads="1"/>
          </p:cNvSpPr>
          <p:nvPr/>
        </p:nvSpPr>
        <p:spPr bwMode="auto">
          <a:xfrm>
            <a:off x="2438400" y="1524000"/>
            <a:ext cx="2590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t>Plot your point</a:t>
            </a:r>
          </a:p>
        </p:txBody>
      </p:sp>
      <p:sp>
        <p:nvSpPr>
          <p:cNvPr id="96269" name="Text Box 13"/>
          <p:cNvSpPr txBox="1">
            <a:spLocks noChangeArrowheads="1"/>
          </p:cNvSpPr>
          <p:nvPr/>
        </p:nvSpPr>
        <p:spPr bwMode="auto">
          <a:xfrm>
            <a:off x="2514600" y="1905000"/>
            <a:ext cx="1752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t>Make a +</a:t>
            </a:r>
          </a:p>
        </p:txBody>
      </p:sp>
      <p:sp>
        <p:nvSpPr>
          <p:cNvPr id="96270" name="Text Box 14"/>
          <p:cNvSpPr txBox="1">
            <a:spLocks noChangeArrowheads="1"/>
          </p:cNvSpPr>
          <p:nvPr/>
        </p:nvSpPr>
        <p:spPr bwMode="auto">
          <a:xfrm>
            <a:off x="3200400" y="5562600"/>
            <a:ext cx="2209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t>Go RIGHT, and UP</a:t>
            </a:r>
          </a:p>
        </p:txBody>
      </p:sp>
      <p:sp>
        <p:nvSpPr>
          <p:cNvPr id="96271" name="Text Box 15"/>
          <p:cNvSpPr txBox="1">
            <a:spLocks noChangeArrowheads="1"/>
          </p:cNvSpPr>
          <p:nvPr/>
        </p:nvSpPr>
        <p:spPr bwMode="auto">
          <a:xfrm>
            <a:off x="5867400" y="5562600"/>
            <a:ext cx="2209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t>NH__ __ / __ __</a:t>
            </a:r>
          </a:p>
        </p:txBody>
      </p:sp>
      <p:sp>
        <p:nvSpPr>
          <p:cNvPr id="96272" name="Text Box 16"/>
          <p:cNvSpPr txBox="1">
            <a:spLocks noChangeArrowheads="1"/>
          </p:cNvSpPr>
          <p:nvPr/>
        </p:nvSpPr>
        <p:spPr bwMode="auto">
          <a:xfrm>
            <a:off x="6324600" y="5486400"/>
            <a:ext cx="762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t>2  7</a:t>
            </a:r>
          </a:p>
        </p:txBody>
      </p:sp>
      <p:sp>
        <p:nvSpPr>
          <p:cNvPr id="96273" name="Text Box 17"/>
          <p:cNvSpPr txBox="1">
            <a:spLocks noChangeArrowheads="1"/>
          </p:cNvSpPr>
          <p:nvPr/>
        </p:nvSpPr>
        <p:spPr bwMode="auto">
          <a:xfrm>
            <a:off x="7010400" y="5486400"/>
            <a:ext cx="762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t>6  8</a:t>
            </a:r>
          </a:p>
        </p:txBody>
      </p:sp>
      <p:sp>
        <p:nvSpPr>
          <p:cNvPr id="96274" name="Rectangle 18"/>
          <p:cNvSpPr>
            <a:spLocks noChangeArrowheads="1"/>
          </p:cNvSpPr>
          <p:nvPr/>
        </p:nvSpPr>
        <p:spPr bwMode="auto">
          <a:xfrm>
            <a:off x="2438400" y="3657600"/>
            <a:ext cx="533400" cy="534988"/>
          </a:xfrm>
          <a:prstGeom prst="rect">
            <a:avLst/>
          </a:prstGeom>
          <a:solidFill>
            <a:srgbClr val="FFFF00">
              <a:alpha val="50195"/>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Tree>
  </p:cSld>
  <p:clrMapOvr>
    <a:masterClrMapping/>
  </p:clrMapOvr>
  <p:transition spd="med">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6268"/>
                                        </p:tgtEl>
                                        <p:attrNameLst>
                                          <p:attrName>style.visibility</p:attrName>
                                        </p:attrNameLst>
                                      </p:cBhvr>
                                      <p:to>
                                        <p:strVal val="visible"/>
                                      </p:to>
                                    </p:set>
                                    <p:animEffect transition="in" filter="blinds(horizontal)">
                                      <p:cBhvr>
                                        <p:cTn id="7" dur="500"/>
                                        <p:tgtEl>
                                          <p:spTgt spid="962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6261"/>
                                        </p:tgtEl>
                                        <p:attrNameLst>
                                          <p:attrName>style.visibility</p:attrName>
                                        </p:attrNameLst>
                                      </p:cBhvr>
                                      <p:to>
                                        <p:strVal val="visible"/>
                                      </p:to>
                                    </p:set>
                                    <p:animEffect transition="in" filter="blinds(horizontal)">
                                      <p:cBhvr>
                                        <p:cTn id="12" dur="500"/>
                                        <p:tgtEl>
                                          <p:spTgt spid="9626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6262"/>
                                        </p:tgtEl>
                                        <p:attrNameLst>
                                          <p:attrName>style.visibility</p:attrName>
                                        </p:attrNameLst>
                                      </p:cBhvr>
                                      <p:to>
                                        <p:strVal val="visible"/>
                                      </p:to>
                                    </p:set>
                                    <p:animEffect transition="in" filter="blinds(horizontal)">
                                      <p:cBhvr>
                                        <p:cTn id="17" dur="500"/>
                                        <p:tgtEl>
                                          <p:spTgt spid="9626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6269"/>
                                        </p:tgtEl>
                                        <p:attrNameLst>
                                          <p:attrName>style.visibility</p:attrName>
                                        </p:attrNameLst>
                                      </p:cBhvr>
                                      <p:to>
                                        <p:strVal val="visible"/>
                                      </p:to>
                                    </p:set>
                                    <p:animEffect transition="in" filter="blinds(horizontal)">
                                      <p:cBhvr>
                                        <p:cTn id="22" dur="500"/>
                                        <p:tgtEl>
                                          <p:spTgt spid="9626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6265"/>
                                        </p:tgtEl>
                                        <p:attrNameLst>
                                          <p:attrName>style.visibility</p:attrName>
                                        </p:attrNameLst>
                                      </p:cBhvr>
                                      <p:to>
                                        <p:strVal val="visible"/>
                                      </p:to>
                                    </p:set>
                                    <p:animEffect transition="in" filter="blinds(horizontal)">
                                      <p:cBhvr>
                                        <p:cTn id="27" dur="500"/>
                                        <p:tgtEl>
                                          <p:spTgt spid="9626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96266"/>
                                        </p:tgtEl>
                                        <p:attrNameLst>
                                          <p:attrName>style.visibility</p:attrName>
                                        </p:attrNameLst>
                                      </p:cBhvr>
                                      <p:to>
                                        <p:strVal val="visible"/>
                                      </p:to>
                                    </p:set>
                                    <p:animEffect transition="in" filter="blinds(horizontal)">
                                      <p:cBhvr>
                                        <p:cTn id="32" dur="500"/>
                                        <p:tgtEl>
                                          <p:spTgt spid="9626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96267"/>
                                        </p:tgtEl>
                                        <p:attrNameLst>
                                          <p:attrName>style.visibility</p:attrName>
                                        </p:attrNameLst>
                                      </p:cBhvr>
                                      <p:to>
                                        <p:strVal val="visible"/>
                                      </p:to>
                                    </p:set>
                                    <p:animEffect transition="in" filter="blinds(horizontal)">
                                      <p:cBhvr>
                                        <p:cTn id="37" dur="500"/>
                                        <p:tgtEl>
                                          <p:spTgt spid="96267"/>
                                        </p:tgtEl>
                                      </p:cBhvr>
                                    </p:animEffect>
                                  </p:childTnLst>
                                </p:cTn>
                              </p:par>
                              <p:par>
                                <p:cTn id="38" presetID="1" presetClass="entr" presetSubtype="0" fill="hold" grpId="0" nodeType="withEffect">
                                  <p:stCondLst>
                                    <p:cond delay="0"/>
                                  </p:stCondLst>
                                  <p:childTnLst>
                                    <p:set>
                                      <p:cBhvr>
                                        <p:cTn id="39" dur="1" fill="hold">
                                          <p:stCondLst>
                                            <p:cond delay="0"/>
                                          </p:stCondLst>
                                        </p:cTn>
                                        <p:tgtEl>
                                          <p:spTgt spid="96274"/>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96263"/>
                                        </p:tgtEl>
                                        <p:attrNameLst>
                                          <p:attrName>style.visibility</p:attrName>
                                        </p:attrNameLst>
                                      </p:cBhvr>
                                      <p:to>
                                        <p:strVal val="visible"/>
                                      </p:to>
                                    </p:set>
                                    <p:animEffect transition="in" filter="blinds(horizontal)">
                                      <p:cBhvr>
                                        <p:cTn id="44" dur="500"/>
                                        <p:tgtEl>
                                          <p:spTgt spid="96263"/>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96264"/>
                                        </p:tgtEl>
                                        <p:attrNameLst>
                                          <p:attrName>style.visibility</p:attrName>
                                        </p:attrNameLst>
                                      </p:cBhvr>
                                      <p:to>
                                        <p:strVal val="visible"/>
                                      </p:to>
                                    </p:set>
                                    <p:animEffect transition="in" filter="blinds(horizontal)">
                                      <p:cBhvr>
                                        <p:cTn id="49" dur="500"/>
                                        <p:tgtEl>
                                          <p:spTgt spid="96264"/>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96270"/>
                                        </p:tgtEl>
                                        <p:attrNameLst>
                                          <p:attrName>style.visibility</p:attrName>
                                        </p:attrNameLst>
                                      </p:cBhvr>
                                      <p:to>
                                        <p:strVal val="visible"/>
                                      </p:to>
                                    </p:set>
                                    <p:animEffect transition="in" filter="blinds(horizontal)">
                                      <p:cBhvr>
                                        <p:cTn id="54" dur="500"/>
                                        <p:tgtEl>
                                          <p:spTgt spid="96270"/>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45" presetClass="entr" presetSubtype="0" fill="hold" grpId="0" nodeType="clickEffect">
                                  <p:stCondLst>
                                    <p:cond delay="0"/>
                                  </p:stCondLst>
                                  <p:iterate type="lt">
                                    <p:tmPct val="10000"/>
                                  </p:iterate>
                                  <p:childTnLst>
                                    <p:set>
                                      <p:cBhvr>
                                        <p:cTn id="58" dur="1" fill="hold">
                                          <p:stCondLst>
                                            <p:cond delay="0"/>
                                          </p:stCondLst>
                                        </p:cTn>
                                        <p:tgtEl>
                                          <p:spTgt spid="96271"/>
                                        </p:tgtEl>
                                        <p:attrNameLst>
                                          <p:attrName>style.visibility</p:attrName>
                                        </p:attrNameLst>
                                      </p:cBhvr>
                                      <p:to>
                                        <p:strVal val="visible"/>
                                      </p:to>
                                    </p:set>
                                    <p:animEffect transition="in" filter="fade">
                                      <p:cBhvr>
                                        <p:cTn id="59" dur="2000"/>
                                        <p:tgtEl>
                                          <p:spTgt spid="96271"/>
                                        </p:tgtEl>
                                      </p:cBhvr>
                                    </p:animEffect>
                                    <p:anim calcmode="lin" valueType="num">
                                      <p:cBhvr>
                                        <p:cTn id="60" dur="2000" fill="hold"/>
                                        <p:tgtEl>
                                          <p:spTgt spid="96271"/>
                                        </p:tgtEl>
                                        <p:attrNameLst>
                                          <p:attrName>ppt_w</p:attrName>
                                        </p:attrNameLst>
                                      </p:cBhvr>
                                      <p:tavLst>
                                        <p:tav tm="0" fmla="#ppt_w*sin(2.5*pi*$)">
                                          <p:val>
                                            <p:fltVal val="0"/>
                                          </p:val>
                                        </p:tav>
                                        <p:tav tm="100000">
                                          <p:val>
                                            <p:fltVal val="1"/>
                                          </p:val>
                                        </p:tav>
                                      </p:tavLst>
                                    </p:anim>
                                    <p:anim calcmode="lin" valueType="num">
                                      <p:cBhvr>
                                        <p:cTn id="61" dur="2000" fill="hold"/>
                                        <p:tgtEl>
                                          <p:spTgt spid="96271"/>
                                        </p:tgtEl>
                                        <p:attrNameLst>
                                          <p:attrName>ppt_h</p:attrName>
                                        </p:attrNameLst>
                                      </p:cBhvr>
                                      <p:tavLst>
                                        <p:tav tm="0">
                                          <p:val>
                                            <p:strVal val="#ppt_h"/>
                                          </p:val>
                                        </p:tav>
                                        <p:tav tm="100000">
                                          <p:val>
                                            <p:strVal val="#ppt_h"/>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45" presetClass="entr" presetSubtype="0" fill="hold" grpId="0" nodeType="clickEffect">
                                  <p:stCondLst>
                                    <p:cond delay="0"/>
                                  </p:stCondLst>
                                  <p:iterate type="lt">
                                    <p:tmPct val="10000"/>
                                  </p:iterate>
                                  <p:childTnLst>
                                    <p:set>
                                      <p:cBhvr>
                                        <p:cTn id="65" dur="1" fill="hold">
                                          <p:stCondLst>
                                            <p:cond delay="0"/>
                                          </p:stCondLst>
                                        </p:cTn>
                                        <p:tgtEl>
                                          <p:spTgt spid="96272"/>
                                        </p:tgtEl>
                                        <p:attrNameLst>
                                          <p:attrName>style.visibility</p:attrName>
                                        </p:attrNameLst>
                                      </p:cBhvr>
                                      <p:to>
                                        <p:strVal val="visible"/>
                                      </p:to>
                                    </p:set>
                                    <p:animEffect transition="in" filter="fade">
                                      <p:cBhvr>
                                        <p:cTn id="66" dur="2000"/>
                                        <p:tgtEl>
                                          <p:spTgt spid="96272"/>
                                        </p:tgtEl>
                                      </p:cBhvr>
                                    </p:animEffect>
                                    <p:anim calcmode="lin" valueType="num">
                                      <p:cBhvr>
                                        <p:cTn id="67" dur="2000" fill="hold"/>
                                        <p:tgtEl>
                                          <p:spTgt spid="96272"/>
                                        </p:tgtEl>
                                        <p:attrNameLst>
                                          <p:attrName>ppt_w</p:attrName>
                                        </p:attrNameLst>
                                      </p:cBhvr>
                                      <p:tavLst>
                                        <p:tav tm="0" fmla="#ppt_w*sin(2.5*pi*$)">
                                          <p:val>
                                            <p:fltVal val="0"/>
                                          </p:val>
                                        </p:tav>
                                        <p:tav tm="100000">
                                          <p:val>
                                            <p:fltVal val="1"/>
                                          </p:val>
                                        </p:tav>
                                      </p:tavLst>
                                    </p:anim>
                                    <p:anim calcmode="lin" valueType="num">
                                      <p:cBhvr>
                                        <p:cTn id="68" dur="2000" fill="hold"/>
                                        <p:tgtEl>
                                          <p:spTgt spid="96272"/>
                                        </p:tgtEl>
                                        <p:attrNameLst>
                                          <p:attrName>ppt_h</p:attrName>
                                        </p:attrNameLst>
                                      </p:cBhvr>
                                      <p:tavLst>
                                        <p:tav tm="0">
                                          <p:val>
                                            <p:strVal val="#ppt_h"/>
                                          </p:val>
                                        </p:tav>
                                        <p:tav tm="100000">
                                          <p:val>
                                            <p:strVal val="#ppt_h"/>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45" presetClass="entr" presetSubtype="0" fill="hold" grpId="0" nodeType="clickEffect">
                                  <p:stCondLst>
                                    <p:cond delay="0"/>
                                  </p:stCondLst>
                                  <p:iterate type="lt">
                                    <p:tmPct val="10000"/>
                                  </p:iterate>
                                  <p:childTnLst>
                                    <p:set>
                                      <p:cBhvr>
                                        <p:cTn id="72" dur="1" fill="hold">
                                          <p:stCondLst>
                                            <p:cond delay="0"/>
                                          </p:stCondLst>
                                        </p:cTn>
                                        <p:tgtEl>
                                          <p:spTgt spid="96273"/>
                                        </p:tgtEl>
                                        <p:attrNameLst>
                                          <p:attrName>style.visibility</p:attrName>
                                        </p:attrNameLst>
                                      </p:cBhvr>
                                      <p:to>
                                        <p:strVal val="visible"/>
                                      </p:to>
                                    </p:set>
                                    <p:animEffect transition="in" filter="fade">
                                      <p:cBhvr>
                                        <p:cTn id="73" dur="2000"/>
                                        <p:tgtEl>
                                          <p:spTgt spid="96273"/>
                                        </p:tgtEl>
                                      </p:cBhvr>
                                    </p:animEffect>
                                    <p:anim calcmode="lin" valueType="num">
                                      <p:cBhvr>
                                        <p:cTn id="74" dur="2000" fill="hold"/>
                                        <p:tgtEl>
                                          <p:spTgt spid="96273"/>
                                        </p:tgtEl>
                                        <p:attrNameLst>
                                          <p:attrName>ppt_w</p:attrName>
                                        </p:attrNameLst>
                                      </p:cBhvr>
                                      <p:tavLst>
                                        <p:tav tm="0" fmla="#ppt_w*sin(2.5*pi*$)">
                                          <p:val>
                                            <p:fltVal val="0"/>
                                          </p:val>
                                        </p:tav>
                                        <p:tav tm="100000">
                                          <p:val>
                                            <p:fltVal val="1"/>
                                          </p:val>
                                        </p:tav>
                                      </p:tavLst>
                                    </p:anim>
                                    <p:anim calcmode="lin" valueType="num">
                                      <p:cBhvr>
                                        <p:cTn id="75" dur="2000" fill="hold"/>
                                        <p:tgtEl>
                                          <p:spTgt spid="9627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1" grpId="0" animBg="1"/>
      <p:bldP spid="96262" grpId="0" animBg="1"/>
      <p:bldP spid="96263" grpId="0" animBg="1"/>
      <p:bldP spid="96264" grpId="0" animBg="1"/>
      <p:bldP spid="96265" grpId="0" animBg="1"/>
      <p:bldP spid="96266" grpId="0" animBg="1"/>
      <p:bldP spid="96267" grpId="0"/>
      <p:bldP spid="96268" grpId="0"/>
      <p:bldP spid="96269" grpId="0"/>
      <p:bldP spid="96270" grpId="0"/>
      <p:bldP spid="96271" grpId="0"/>
      <p:bldP spid="96272" grpId="0"/>
      <p:bldP spid="96273" grpId="0"/>
      <p:bldP spid="9627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Rectangle 2"/>
          <p:cNvSpPr>
            <a:spLocks noGrp="1" noChangeArrowheads="1"/>
          </p:cNvSpPr>
          <p:nvPr>
            <p:ph type="title"/>
          </p:nvPr>
        </p:nvSpPr>
        <p:spPr>
          <a:xfrm>
            <a:off x="457200" y="0"/>
            <a:ext cx="8229600" cy="1143000"/>
          </a:xfrm>
        </p:spPr>
        <p:txBody>
          <a:bodyPr/>
          <a:lstStyle/>
          <a:p>
            <a:pPr eaLnBrk="1" hangingPunct="1"/>
            <a:r>
              <a:rPr lang="en-US" altLang="en-US" smtClean="0"/>
              <a:t>Plotting a 4 Digit PE</a:t>
            </a:r>
          </a:p>
        </p:txBody>
      </p:sp>
      <p:sp>
        <p:nvSpPr>
          <p:cNvPr id="98306"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
        <p:nvSpPr>
          <p:cNvPr id="98308" name="Text Box 3"/>
          <p:cNvSpPr txBox="1">
            <a:spLocks noChangeArrowheads="1"/>
          </p:cNvSpPr>
          <p:nvPr/>
        </p:nvSpPr>
        <p:spPr bwMode="auto">
          <a:xfrm>
            <a:off x="228600" y="1981200"/>
            <a:ext cx="89154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000" b="1"/>
              <a:t>Give the 4 digit grid coordinate for each of the following:</a:t>
            </a:r>
          </a:p>
          <a:p>
            <a:pPr>
              <a:spcBef>
                <a:spcPct val="0"/>
              </a:spcBef>
              <a:buFontTx/>
              <a:buNone/>
            </a:pPr>
            <a:endParaRPr lang="en-US" altLang="en-US" sz="2000" b="1"/>
          </a:p>
          <a:p>
            <a:pPr>
              <a:spcBef>
                <a:spcPct val="0"/>
              </a:spcBef>
              <a:buFontTx/>
              <a:buNone/>
            </a:pPr>
            <a:r>
              <a:rPr lang="en-US" altLang="en-US" sz="2000" b="1"/>
              <a:t>1. Coordinates_________	Object:  </a:t>
            </a:r>
            <a:r>
              <a:rPr lang="en-US" altLang="en-US" sz="1800" b="1"/>
              <a:t>BM 253 north of Castle Hills</a:t>
            </a:r>
            <a:endParaRPr lang="en-US" altLang="en-US" sz="2000" b="1"/>
          </a:p>
          <a:p>
            <a:pPr>
              <a:spcBef>
                <a:spcPct val="0"/>
              </a:spcBef>
              <a:buFontTx/>
              <a:buNone/>
            </a:pPr>
            <a:r>
              <a:rPr lang="en-US" altLang="en-US" sz="2000" b="1"/>
              <a:t>2. Coordinates_________	Object:  Saint Andrew Church, SA</a:t>
            </a:r>
          </a:p>
          <a:p>
            <a:pPr>
              <a:spcBef>
                <a:spcPct val="0"/>
              </a:spcBef>
              <a:buFontTx/>
              <a:buNone/>
            </a:pPr>
            <a:r>
              <a:rPr lang="en-US" altLang="en-US" sz="2000" b="1"/>
              <a:t>3. Coordinates_________	Object:  Convent in Grey Forest (left side)</a:t>
            </a:r>
          </a:p>
        </p:txBody>
      </p:sp>
      <p:sp>
        <p:nvSpPr>
          <p:cNvPr id="97284" name="Text Box 4"/>
          <p:cNvSpPr txBox="1">
            <a:spLocks noChangeArrowheads="1"/>
          </p:cNvSpPr>
          <p:nvPr/>
        </p:nvSpPr>
        <p:spPr bwMode="auto">
          <a:xfrm>
            <a:off x="2133600" y="2514600"/>
            <a:ext cx="1085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NH 4670</a:t>
            </a:r>
          </a:p>
        </p:txBody>
      </p:sp>
      <p:sp>
        <p:nvSpPr>
          <p:cNvPr id="97285" name="Text Box 5"/>
          <p:cNvSpPr txBox="1">
            <a:spLocks noChangeArrowheads="1"/>
          </p:cNvSpPr>
          <p:nvPr/>
        </p:nvSpPr>
        <p:spPr bwMode="auto">
          <a:xfrm>
            <a:off x="2133600" y="2895600"/>
            <a:ext cx="1085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NH 4365</a:t>
            </a:r>
          </a:p>
        </p:txBody>
      </p:sp>
      <p:sp>
        <p:nvSpPr>
          <p:cNvPr id="97286" name="Text Box 6"/>
          <p:cNvSpPr txBox="1">
            <a:spLocks noChangeArrowheads="1"/>
          </p:cNvSpPr>
          <p:nvPr/>
        </p:nvSpPr>
        <p:spPr bwMode="auto">
          <a:xfrm>
            <a:off x="2133600" y="3200400"/>
            <a:ext cx="1085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NH 3076</a:t>
            </a:r>
          </a:p>
        </p:txBody>
      </p:sp>
    </p:spTree>
  </p:cSld>
  <p:clrMapOvr>
    <a:masterClrMapping/>
  </p:clrMapOvr>
  <p:transition spd="med">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7284"/>
                                        </p:tgtEl>
                                        <p:attrNameLst>
                                          <p:attrName>style.visibility</p:attrName>
                                        </p:attrNameLst>
                                      </p:cBhvr>
                                      <p:to>
                                        <p:strVal val="visible"/>
                                      </p:to>
                                    </p:set>
                                    <p:animEffect transition="in" filter="circle(in)">
                                      <p:cBhvr>
                                        <p:cTn id="7" dur="2000"/>
                                        <p:tgtEl>
                                          <p:spTgt spid="9728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7285"/>
                                        </p:tgtEl>
                                        <p:attrNameLst>
                                          <p:attrName>style.visibility</p:attrName>
                                        </p:attrNameLst>
                                      </p:cBhvr>
                                      <p:to>
                                        <p:strVal val="visible"/>
                                      </p:to>
                                    </p:set>
                                    <p:animEffect transition="in" filter="circle(in)">
                                      <p:cBhvr>
                                        <p:cTn id="12" dur="2000"/>
                                        <p:tgtEl>
                                          <p:spTgt spid="9728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7286"/>
                                        </p:tgtEl>
                                        <p:attrNameLst>
                                          <p:attrName>style.visibility</p:attrName>
                                        </p:attrNameLst>
                                      </p:cBhvr>
                                      <p:to>
                                        <p:strVal val="visible"/>
                                      </p:to>
                                    </p:set>
                                    <p:animEffect transition="in" filter="circle(in)">
                                      <p:cBhvr>
                                        <p:cTn id="17" dur="2000"/>
                                        <p:tgtEl>
                                          <p:spTgt spid="97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4" grpId="0"/>
      <p:bldP spid="97285" grpId="0"/>
      <p:bldP spid="9728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a:xfrm>
            <a:off x="457200" y="0"/>
            <a:ext cx="8229600" cy="1143000"/>
          </a:xfrm>
        </p:spPr>
        <p:txBody>
          <a:bodyPr/>
          <a:lstStyle/>
          <a:p>
            <a:pPr eaLnBrk="1" hangingPunct="1"/>
            <a:r>
              <a:rPr lang="en-US" altLang="en-US" sz="4000" smtClean="0"/>
              <a:t>Land Nav Misc. Cont.</a:t>
            </a:r>
          </a:p>
        </p:txBody>
      </p:sp>
      <p:sp>
        <p:nvSpPr>
          <p:cNvPr id="16388" name="Rectangle 3"/>
          <p:cNvSpPr>
            <a:spLocks noGrp="1" noChangeArrowheads="1"/>
          </p:cNvSpPr>
          <p:nvPr>
            <p:ph idx="1"/>
          </p:nvPr>
        </p:nvSpPr>
        <p:spPr>
          <a:xfrm>
            <a:off x="457200" y="1143000"/>
            <a:ext cx="8686800" cy="5715000"/>
          </a:xfrm>
        </p:spPr>
        <p:txBody>
          <a:bodyPr/>
          <a:lstStyle/>
          <a:p>
            <a:pPr eaLnBrk="1" hangingPunct="1">
              <a:buFontTx/>
              <a:buNone/>
            </a:pPr>
            <a:r>
              <a:rPr lang="en-US" altLang="en-US" sz="2800" smtClean="0"/>
              <a:t>The host unit will:</a:t>
            </a:r>
          </a:p>
          <a:p>
            <a:pPr eaLnBrk="1" hangingPunct="1"/>
            <a:r>
              <a:rPr lang="en-US" altLang="en-US" sz="2800" smtClean="0"/>
              <a:t>Run standardization week the same as test week.  </a:t>
            </a:r>
          </a:p>
          <a:p>
            <a:pPr eaLnBrk="1" hangingPunct="1"/>
            <a:r>
              <a:rPr lang="en-US" altLang="en-US" sz="2800" smtClean="0"/>
              <a:t>Ensure candidates, without assistance, are allowed only ONE OPPORTUNITY to complete the day and night courses during standardization week.</a:t>
            </a:r>
          </a:p>
          <a:p>
            <a:pPr eaLnBrk="1" hangingPunct="1"/>
            <a:r>
              <a:rPr lang="en-US" altLang="en-US" sz="2800" smtClean="0"/>
              <a:t>Place observers on the course to enforce land navigation standards</a:t>
            </a:r>
          </a:p>
          <a:p>
            <a:pPr eaLnBrk="1" hangingPunct="1"/>
            <a:r>
              <a:rPr lang="en-US" altLang="en-US" sz="2800" smtClean="0"/>
              <a:t>NOT review the points with the candidates upon completion of both the day and night courses during standardization and test weeks.  Candidates will receive a GO or NO GO.</a:t>
            </a:r>
          </a:p>
          <a:p>
            <a:pPr eaLnBrk="1" hangingPunct="1"/>
            <a:endParaRPr lang="en-US" altLang="en-US" sz="2800" smtClean="0"/>
          </a:p>
        </p:txBody>
      </p:sp>
      <p:sp>
        <p:nvSpPr>
          <p:cNvPr id="16386"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Tree>
  </p:cSld>
  <p:clrMapOvr>
    <a:masterClrMapping/>
  </p:clrMapOvr>
  <p:transition spd="med">
    <p:split/>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Rectangle 2"/>
          <p:cNvSpPr>
            <a:spLocks noGrp="1" noChangeArrowheads="1"/>
          </p:cNvSpPr>
          <p:nvPr>
            <p:ph type="title"/>
          </p:nvPr>
        </p:nvSpPr>
        <p:spPr>
          <a:xfrm>
            <a:off x="457200" y="0"/>
            <a:ext cx="8229600" cy="1143000"/>
          </a:xfrm>
        </p:spPr>
        <p:txBody>
          <a:bodyPr/>
          <a:lstStyle/>
          <a:p>
            <a:pPr eaLnBrk="1" hangingPunct="1"/>
            <a:r>
              <a:rPr lang="en-US" altLang="en-US" smtClean="0"/>
              <a:t>Finding a 6 Digit</a:t>
            </a:r>
          </a:p>
        </p:txBody>
      </p:sp>
      <p:pic>
        <p:nvPicPr>
          <p:cNvPr id="99332" name="Picture 3" descr="Mr1_fig2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81200" y="1244600"/>
            <a:ext cx="5219700" cy="4937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9330"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Tree>
  </p:cSld>
  <p:clrMapOvr>
    <a:masterClrMapping/>
  </p:clrMapOvr>
  <p:transition spd="med">
    <p:split/>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Footer Placeholder 2"/>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pic>
        <p:nvPicPr>
          <p:cNvPr id="100355" name="Picture 2" descr="MAP LEFT CORN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314450"/>
            <a:ext cx="7620000"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6" name="Picture 3" descr="Protractor G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590800"/>
            <a:ext cx="2514600" cy="250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7" name="Rectangle 4"/>
          <p:cNvSpPr>
            <a:spLocks noChangeArrowheads="1"/>
          </p:cNvSpPr>
          <p:nvPr/>
        </p:nvSpPr>
        <p:spPr bwMode="auto">
          <a:xfrm>
            <a:off x="457200"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400">
                <a:solidFill>
                  <a:schemeClr val="tx2"/>
                </a:solidFill>
              </a:rPr>
              <a:t>Finding a 6 Digit</a:t>
            </a:r>
          </a:p>
        </p:txBody>
      </p:sp>
      <p:sp>
        <p:nvSpPr>
          <p:cNvPr id="99333" name="Oval 5"/>
          <p:cNvSpPr>
            <a:spLocks noChangeArrowheads="1"/>
          </p:cNvSpPr>
          <p:nvPr/>
        </p:nvSpPr>
        <p:spPr bwMode="auto">
          <a:xfrm>
            <a:off x="2667000" y="3886200"/>
            <a:ext cx="76200" cy="762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99334" name="Line 6"/>
          <p:cNvSpPr>
            <a:spLocks noChangeShapeType="1"/>
          </p:cNvSpPr>
          <p:nvPr/>
        </p:nvSpPr>
        <p:spPr bwMode="auto">
          <a:xfrm flipH="1">
            <a:off x="2819400" y="3352800"/>
            <a:ext cx="53340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35" name="Line 7"/>
          <p:cNvSpPr>
            <a:spLocks noChangeShapeType="1"/>
          </p:cNvSpPr>
          <p:nvPr/>
        </p:nvSpPr>
        <p:spPr bwMode="auto">
          <a:xfrm>
            <a:off x="990600" y="6553200"/>
            <a:ext cx="1447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36" name="Line 8"/>
          <p:cNvSpPr>
            <a:spLocks noChangeShapeType="1"/>
          </p:cNvSpPr>
          <p:nvPr/>
        </p:nvSpPr>
        <p:spPr bwMode="auto">
          <a:xfrm flipV="1">
            <a:off x="2514600" y="3962400"/>
            <a:ext cx="0" cy="2590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37" name="Line 9"/>
          <p:cNvSpPr>
            <a:spLocks noChangeShapeType="1"/>
          </p:cNvSpPr>
          <p:nvPr/>
        </p:nvSpPr>
        <p:spPr bwMode="auto">
          <a:xfrm>
            <a:off x="1524000" y="4191000"/>
            <a:ext cx="19050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38" name="Line 10"/>
          <p:cNvSpPr>
            <a:spLocks noChangeShapeType="1"/>
          </p:cNvSpPr>
          <p:nvPr/>
        </p:nvSpPr>
        <p:spPr bwMode="auto">
          <a:xfrm>
            <a:off x="2438400" y="3200400"/>
            <a:ext cx="0" cy="19812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39" name="Text Box 11"/>
          <p:cNvSpPr txBox="1">
            <a:spLocks noChangeArrowheads="1"/>
          </p:cNvSpPr>
          <p:nvPr/>
        </p:nvSpPr>
        <p:spPr bwMode="auto">
          <a:xfrm>
            <a:off x="2438400" y="2362200"/>
            <a:ext cx="2286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t>Point in upper right portion of  +</a:t>
            </a:r>
          </a:p>
        </p:txBody>
      </p:sp>
      <p:sp>
        <p:nvSpPr>
          <p:cNvPr id="99340" name="Text Box 12"/>
          <p:cNvSpPr txBox="1">
            <a:spLocks noChangeArrowheads="1"/>
          </p:cNvSpPr>
          <p:nvPr/>
        </p:nvSpPr>
        <p:spPr bwMode="auto">
          <a:xfrm>
            <a:off x="2438400" y="1524000"/>
            <a:ext cx="2590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t>Plot your point</a:t>
            </a:r>
          </a:p>
        </p:txBody>
      </p:sp>
      <p:sp>
        <p:nvSpPr>
          <p:cNvPr id="99341" name="Text Box 13"/>
          <p:cNvSpPr txBox="1">
            <a:spLocks noChangeArrowheads="1"/>
          </p:cNvSpPr>
          <p:nvPr/>
        </p:nvSpPr>
        <p:spPr bwMode="auto">
          <a:xfrm>
            <a:off x="2514600" y="1905000"/>
            <a:ext cx="1752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t>Make a +</a:t>
            </a:r>
          </a:p>
        </p:txBody>
      </p:sp>
      <p:sp>
        <p:nvSpPr>
          <p:cNvPr id="99342" name="Text Box 14"/>
          <p:cNvSpPr txBox="1">
            <a:spLocks noChangeArrowheads="1"/>
          </p:cNvSpPr>
          <p:nvPr/>
        </p:nvSpPr>
        <p:spPr bwMode="auto">
          <a:xfrm>
            <a:off x="3200400" y="5562600"/>
            <a:ext cx="2209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t>Go RIGHT, and UP</a:t>
            </a:r>
          </a:p>
        </p:txBody>
      </p:sp>
      <p:sp>
        <p:nvSpPr>
          <p:cNvPr id="99343" name="Text Box 15"/>
          <p:cNvSpPr txBox="1">
            <a:spLocks noChangeArrowheads="1"/>
          </p:cNvSpPr>
          <p:nvPr/>
        </p:nvSpPr>
        <p:spPr bwMode="auto">
          <a:xfrm>
            <a:off x="5867400" y="5562600"/>
            <a:ext cx="2743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t>NH__ __ __/ __ __  __</a:t>
            </a:r>
          </a:p>
        </p:txBody>
      </p:sp>
      <p:sp>
        <p:nvSpPr>
          <p:cNvPr id="99344" name="Text Box 16"/>
          <p:cNvSpPr txBox="1">
            <a:spLocks noChangeArrowheads="1"/>
          </p:cNvSpPr>
          <p:nvPr/>
        </p:nvSpPr>
        <p:spPr bwMode="auto">
          <a:xfrm>
            <a:off x="6324600" y="5486400"/>
            <a:ext cx="762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t>2  7</a:t>
            </a:r>
          </a:p>
        </p:txBody>
      </p:sp>
      <p:sp>
        <p:nvSpPr>
          <p:cNvPr id="99345" name="Text Box 17"/>
          <p:cNvSpPr txBox="1">
            <a:spLocks noChangeArrowheads="1"/>
          </p:cNvSpPr>
          <p:nvPr/>
        </p:nvSpPr>
        <p:spPr bwMode="auto">
          <a:xfrm>
            <a:off x="7315200" y="5486400"/>
            <a:ext cx="762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t>6  8</a:t>
            </a:r>
          </a:p>
        </p:txBody>
      </p:sp>
      <p:sp>
        <p:nvSpPr>
          <p:cNvPr id="99346" name="Rectangle 18"/>
          <p:cNvSpPr>
            <a:spLocks noChangeArrowheads="1"/>
          </p:cNvSpPr>
          <p:nvPr/>
        </p:nvSpPr>
        <p:spPr bwMode="auto">
          <a:xfrm>
            <a:off x="2438400" y="3657600"/>
            <a:ext cx="533400" cy="534988"/>
          </a:xfrm>
          <a:prstGeom prst="rect">
            <a:avLst/>
          </a:prstGeom>
          <a:solidFill>
            <a:srgbClr val="FFFF00">
              <a:alpha val="50195"/>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Tree>
  </p:cSld>
  <p:clrMapOvr>
    <a:masterClrMapping/>
  </p:clrMapOvr>
  <p:transition spd="med">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9340"/>
                                        </p:tgtEl>
                                        <p:attrNameLst>
                                          <p:attrName>style.visibility</p:attrName>
                                        </p:attrNameLst>
                                      </p:cBhvr>
                                      <p:to>
                                        <p:strVal val="visible"/>
                                      </p:to>
                                    </p:set>
                                    <p:animEffect transition="in" filter="blinds(horizontal)">
                                      <p:cBhvr>
                                        <p:cTn id="7" dur="500"/>
                                        <p:tgtEl>
                                          <p:spTgt spid="993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9333"/>
                                        </p:tgtEl>
                                        <p:attrNameLst>
                                          <p:attrName>style.visibility</p:attrName>
                                        </p:attrNameLst>
                                      </p:cBhvr>
                                      <p:to>
                                        <p:strVal val="visible"/>
                                      </p:to>
                                    </p:set>
                                    <p:animEffect transition="in" filter="blinds(horizontal)">
                                      <p:cBhvr>
                                        <p:cTn id="12" dur="500"/>
                                        <p:tgtEl>
                                          <p:spTgt spid="9933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9334"/>
                                        </p:tgtEl>
                                        <p:attrNameLst>
                                          <p:attrName>style.visibility</p:attrName>
                                        </p:attrNameLst>
                                      </p:cBhvr>
                                      <p:to>
                                        <p:strVal val="visible"/>
                                      </p:to>
                                    </p:set>
                                    <p:animEffect transition="in" filter="blinds(horizontal)">
                                      <p:cBhvr>
                                        <p:cTn id="17" dur="500"/>
                                        <p:tgtEl>
                                          <p:spTgt spid="9933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9341"/>
                                        </p:tgtEl>
                                        <p:attrNameLst>
                                          <p:attrName>style.visibility</p:attrName>
                                        </p:attrNameLst>
                                      </p:cBhvr>
                                      <p:to>
                                        <p:strVal val="visible"/>
                                      </p:to>
                                    </p:set>
                                    <p:animEffect transition="in" filter="blinds(horizontal)">
                                      <p:cBhvr>
                                        <p:cTn id="22" dur="500"/>
                                        <p:tgtEl>
                                          <p:spTgt spid="9934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9337"/>
                                        </p:tgtEl>
                                        <p:attrNameLst>
                                          <p:attrName>style.visibility</p:attrName>
                                        </p:attrNameLst>
                                      </p:cBhvr>
                                      <p:to>
                                        <p:strVal val="visible"/>
                                      </p:to>
                                    </p:set>
                                    <p:animEffect transition="in" filter="blinds(horizontal)">
                                      <p:cBhvr>
                                        <p:cTn id="27" dur="500"/>
                                        <p:tgtEl>
                                          <p:spTgt spid="9933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99338"/>
                                        </p:tgtEl>
                                        <p:attrNameLst>
                                          <p:attrName>style.visibility</p:attrName>
                                        </p:attrNameLst>
                                      </p:cBhvr>
                                      <p:to>
                                        <p:strVal val="visible"/>
                                      </p:to>
                                    </p:set>
                                    <p:animEffect transition="in" filter="blinds(horizontal)">
                                      <p:cBhvr>
                                        <p:cTn id="32" dur="500"/>
                                        <p:tgtEl>
                                          <p:spTgt spid="9933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99339"/>
                                        </p:tgtEl>
                                        <p:attrNameLst>
                                          <p:attrName>style.visibility</p:attrName>
                                        </p:attrNameLst>
                                      </p:cBhvr>
                                      <p:to>
                                        <p:strVal val="visible"/>
                                      </p:to>
                                    </p:set>
                                    <p:animEffect transition="in" filter="blinds(horizontal)">
                                      <p:cBhvr>
                                        <p:cTn id="37" dur="500"/>
                                        <p:tgtEl>
                                          <p:spTgt spid="99339"/>
                                        </p:tgtEl>
                                      </p:cBhvr>
                                    </p:animEffect>
                                  </p:childTnLst>
                                </p:cTn>
                              </p:par>
                              <p:par>
                                <p:cTn id="38" presetID="1" presetClass="entr" presetSubtype="0" fill="hold" grpId="0" nodeType="withEffect">
                                  <p:stCondLst>
                                    <p:cond delay="0"/>
                                  </p:stCondLst>
                                  <p:childTnLst>
                                    <p:set>
                                      <p:cBhvr>
                                        <p:cTn id="39" dur="1" fill="hold">
                                          <p:stCondLst>
                                            <p:cond delay="0"/>
                                          </p:stCondLst>
                                        </p:cTn>
                                        <p:tgtEl>
                                          <p:spTgt spid="99346"/>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99335"/>
                                        </p:tgtEl>
                                        <p:attrNameLst>
                                          <p:attrName>style.visibility</p:attrName>
                                        </p:attrNameLst>
                                      </p:cBhvr>
                                      <p:to>
                                        <p:strVal val="visible"/>
                                      </p:to>
                                    </p:set>
                                    <p:animEffect transition="in" filter="blinds(horizontal)">
                                      <p:cBhvr>
                                        <p:cTn id="44" dur="500"/>
                                        <p:tgtEl>
                                          <p:spTgt spid="9933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99336"/>
                                        </p:tgtEl>
                                        <p:attrNameLst>
                                          <p:attrName>style.visibility</p:attrName>
                                        </p:attrNameLst>
                                      </p:cBhvr>
                                      <p:to>
                                        <p:strVal val="visible"/>
                                      </p:to>
                                    </p:set>
                                    <p:animEffect transition="in" filter="blinds(horizontal)">
                                      <p:cBhvr>
                                        <p:cTn id="49" dur="500"/>
                                        <p:tgtEl>
                                          <p:spTgt spid="99336"/>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99342"/>
                                        </p:tgtEl>
                                        <p:attrNameLst>
                                          <p:attrName>style.visibility</p:attrName>
                                        </p:attrNameLst>
                                      </p:cBhvr>
                                      <p:to>
                                        <p:strVal val="visible"/>
                                      </p:to>
                                    </p:set>
                                    <p:animEffect transition="in" filter="blinds(horizontal)">
                                      <p:cBhvr>
                                        <p:cTn id="54" dur="500"/>
                                        <p:tgtEl>
                                          <p:spTgt spid="99342"/>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45" presetClass="entr" presetSubtype="0" fill="hold" grpId="0" nodeType="clickEffect">
                                  <p:stCondLst>
                                    <p:cond delay="0"/>
                                  </p:stCondLst>
                                  <p:iterate type="lt">
                                    <p:tmPct val="10000"/>
                                  </p:iterate>
                                  <p:childTnLst>
                                    <p:set>
                                      <p:cBhvr>
                                        <p:cTn id="58" dur="1" fill="hold">
                                          <p:stCondLst>
                                            <p:cond delay="0"/>
                                          </p:stCondLst>
                                        </p:cTn>
                                        <p:tgtEl>
                                          <p:spTgt spid="99343"/>
                                        </p:tgtEl>
                                        <p:attrNameLst>
                                          <p:attrName>style.visibility</p:attrName>
                                        </p:attrNameLst>
                                      </p:cBhvr>
                                      <p:to>
                                        <p:strVal val="visible"/>
                                      </p:to>
                                    </p:set>
                                    <p:animEffect transition="in" filter="fade">
                                      <p:cBhvr>
                                        <p:cTn id="59" dur="2000"/>
                                        <p:tgtEl>
                                          <p:spTgt spid="99343"/>
                                        </p:tgtEl>
                                      </p:cBhvr>
                                    </p:animEffect>
                                    <p:anim calcmode="lin" valueType="num">
                                      <p:cBhvr>
                                        <p:cTn id="60" dur="2000" fill="hold"/>
                                        <p:tgtEl>
                                          <p:spTgt spid="99343"/>
                                        </p:tgtEl>
                                        <p:attrNameLst>
                                          <p:attrName>ppt_w</p:attrName>
                                        </p:attrNameLst>
                                      </p:cBhvr>
                                      <p:tavLst>
                                        <p:tav tm="0" fmla="#ppt_w*sin(2.5*pi*$)">
                                          <p:val>
                                            <p:fltVal val="0"/>
                                          </p:val>
                                        </p:tav>
                                        <p:tav tm="100000">
                                          <p:val>
                                            <p:fltVal val="1"/>
                                          </p:val>
                                        </p:tav>
                                      </p:tavLst>
                                    </p:anim>
                                    <p:anim calcmode="lin" valueType="num">
                                      <p:cBhvr>
                                        <p:cTn id="61" dur="2000" fill="hold"/>
                                        <p:tgtEl>
                                          <p:spTgt spid="99343"/>
                                        </p:tgtEl>
                                        <p:attrNameLst>
                                          <p:attrName>ppt_h</p:attrName>
                                        </p:attrNameLst>
                                      </p:cBhvr>
                                      <p:tavLst>
                                        <p:tav tm="0">
                                          <p:val>
                                            <p:strVal val="#ppt_h"/>
                                          </p:val>
                                        </p:tav>
                                        <p:tav tm="100000">
                                          <p:val>
                                            <p:strVal val="#ppt_h"/>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45" presetClass="entr" presetSubtype="0" fill="hold" grpId="0" nodeType="clickEffect">
                                  <p:stCondLst>
                                    <p:cond delay="0"/>
                                  </p:stCondLst>
                                  <p:iterate type="lt">
                                    <p:tmPct val="10000"/>
                                  </p:iterate>
                                  <p:childTnLst>
                                    <p:set>
                                      <p:cBhvr>
                                        <p:cTn id="65" dur="1" fill="hold">
                                          <p:stCondLst>
                                            <p:cond delay="0"/>
                                          </p:stCondLst>
                                        </p:cTn>
                                        <p:tgtEl>
                                          <p:spTgt spid="99344"/>
                                        </p:tgtEl>
                                        <p:attrNameLst>
                                          <p:attrName>style.visibility</p:attrName>
                                        </p:attrNameLst>
                                      </p:cBhvr>
                                      <p:to>
                                        <p:strVal val="visible"/>
                                      </p:to>
                                    </p:set>
                                    <p:animEffect transition="in" filter="fade">
                                      <p:cBhvr>
                                        <p:cTn id="66" dur="2000"/>
                                        <p:tgtEl>
                                          <p:spTgt spid="99344"/>
                                        </p:tgtEl>
                                      </p:cBhvr>
                                    </p:animEffect>
                                    <p:anim calcmode="lin" valueType="num">
                                      <p:cBhvr>
                                        <p:cTn id="67" dur="2000" fill="hold"/>
                                        <p:tgtEl>
                                          <p:spTgt spid="99344"/>
                                        </p:tgtEl>
                                        <p:attrNameLst>
                                          <p:attrName>ppt_w</p:attrName>
                                        </p:attrNameLst>
                                      </p:cBhvr>
                                      <p:tavLst>
                                        <p:tav tm="0" fmla="#ppt_w*sin(2.5*pi*$)">
                                          <p:val>
                                            <p:fltVal val="0"/>
                                          </p:val>
                                        </p:tav>
                                        <p:tav tm="100000">
                                          <p:val>
                                            <p:fltVal val="1"/>
                                          </p:val>
                                        </p:tav>
                                      </p:tavLst>
                                    </p:anim>
                                    <p:anim calcmode="lin" valueType="num">
                                      <p:cBhvr>
                                        <p:cTn id="68" dur="2000" fill="hold"/>
                                        <p:tgtEl>
                                          <p:spTgt spid="99344"/>
                                        </p:tgtEl>
                                        <p:attrNameLst>
                                          <p:attrName>ppt_h</p:attrName>
                                        </p:attrNameLst>
                                      </p:cBhvr>
                                      <p:tavLst>
                                        <p:tav tm="0">
                                          <p:val>
                                            <p:strVal val="#ppt_h"/>
                                          </p:val>
                                        </p:tav>
                                        <p:tav tm="100000">
                                          <p:val>
                                            <p:strVal val="#ppt_h"/>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45" presetClass="entr" presetSubtype="0" fill="hold" grpId="0" nodeType="clickEffect">
                                  <p:stCondLst>
                                    <p:cond delay="0"/>
                                  </p:stCondLst>
                                  <p:iterate type="lt">
                                    <p:tmPct val="10000"/>
                                  </p:iterate>
                                  <p:childTnLst>
                                    <p:set>
                                      <p:cBhvr>
                                        <p:cTn id="72" dur="1" fill="hold">
                                          <p:stCondLst>
                                            <p:cond delay="0"/>
                                          </p:stCondLst>
                                        </p:cTn>
                                        <p:tgtEl>
                                          <p:spTgt spid="99345"/>
                                        </p:tgtEl>
                                        <p:attrNameLst>
                                          <p:attrName>style.visibility</p:attrName>
                                        </p:attrNameLst>
                                      </p:cBhvr>
                                      <p:to>
                                        <p:strVal val="visible"/>
                                      </p:to>
                                    </p:set>
                                    <p:animEffect transition="in" filter="fade">
                                      <p:cBhvr>
                                        <p:cTn id="73" dur="2000"/>
                                        <p:tgtEl>
                                          <p:spTgt spid="99345"/>
                                        </p:tgtEl>
                                      </p:cBhvr>
                                    </p:animEffect>
                                    <p:anim calcmode="lin" valueType="num">
                                      <p:cBhvr>
                                        <p:cTn id="74" dur="2000" fill="hold"/>
                                        <p:tgtEl>
                                          <p:spTgt spid="99345"/>
                                        </p:tgtEl>
                                        <p:attrNameLst>
                                          <p:attrName>ppt_w</p:attrName>
                                        </p:attrNameLst>
                                      </p:cBhvr>
                                      <p:tavLst>
                                        <p:tav tm="0" fmla="#ppt_w*sin(2.5*pi*$)">
                                          <p:val>
                                            <p:fltVal val="0"/>
                                          </p:val>
                                        </p:tav>
                                        <p:tav tm="100000">
                                          <p:val>
                                            <p:fltVal val="1"/>
                                          </p:val>
                                        </p:tav>
                                      </p:tavLst>
                                    </p:anim>
                                    <p:anim calcmode="lin" valueType="num">
                                      <p:cBhvr>
                                        <p:cTn id="75" dur="2000" fill="hold"/>
                                        <p:tgtEl>
                                          <p:spTgt spid="9934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3" grpId="0" animBg="1"/>
      <p:bldP spid="99334" grpId="0" animBg="1"/>
      <p:bldP spid="99335" grpId="0" animBg="1"/>
      <p:bldP spid="99336" grpId="0" animBg="1"/>
      <p:bldP spid="99337" grpId="0" animBg="1"/>
      <p:bldP spid="99338" grpId="0" animBg="1"/>
      <p:bldP spid="99339" grpId="0"/>
      <p:bldP spid="99340" grpId="0"/>
      <p:bldP spid="99341" grpId="0"/>
      <p:bldP spid="99342" grpId="0"/>
      <p:bldP spid="99343" grpId="0"/>
      <p:bldP spid="99344" grpId="0"/>
      <p:bldP spid="99345" grpId="0"/>
      <p:bldP spid="9934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Footer Placeholder 2"/>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
        <p:nvSpPr>
          <p:cNvPr id="101379" name="Rectangle 2"/>
          <p:cNvSpPr>
            <a:spLocks noChangeArrowheads="1"/>
          </p:cNvSpPr>
          <p:nvPr/>
        </p:nvSpPr>
        <p:spPr bwMode="auto">
          <a:xfrm>
            <a:off x="457200"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400">
                <a:solidFill>
                  <a:schemeClr val="tx2"/>
                </a:solidFill>
              </a:rPr>
              <a:t>Finding a 6 Digit</a:t>
            </a:r>
          </a:p>
        </p:txBody>
      </p:sp>
      <p:pic>
        <p:nvPicPr>
          <p:cNvPr id="101380" name="Picture 3" descr="MAP LEFT CORN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314450"/>
            <a:ext cx="7620000"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6" name="Picture 4" descr="Protractor G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276600"/>
            <a:ext cx="2514600" cy="250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7" name="Oval 5"/>
          <p:cNvSpPr>
            <a:spLocks noChangeArrowheads="1"/>
          </p:cNvSpPr>
          <p:nvPr/>
        </p:nvSpPr>
        <p:spPr bwMode="auto">
          <a:xfrm>
            <a:off x="2667000" y="3886200"/>
            <a:ext cx="76200" cy="762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00358" name="Line 6"/>
          <p:cNvSpPr>
            <a:spLocks noChangeShapeType="1"/>
          </p:cNvSpPr>
          <p:nvPr/>
        </p:nvSpPr>
        <p:spPr bwMode="auto">
          <a:xfrm flipH="1">
            <a:off x="2819400" y="3352800"/>
            <a:ext cx="53340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59" name="Text Box 7"/>
          <p:cNvSpPr txBox="1">
            <a:spLocks noChangeArrowheads="1"/>
          </p:cNvSpPr>
          <p:nvPr/>
        </p:nvSpPr>
        <p:spPr bwMode="auto">
          <a:xfrm>
            <a:off x="4343400" y="1981200"/>
            <a:ext cx="37338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t>Place 1:50000 portion of protractor on left vertical line of grid square of point</a:t>
            </a:r>
          </a:p>
        </p:txBody>
      </p:sp>
    </p:spTree>
  </p:cSld>
  <p:clrMapOvr>
    <a:masterClrMapping/>
  </p:clrMapOvr>
  <p:transition spd="med">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0357"/>
                                        </p:tgtEl>
                                        <p:attrNameLst>
                                          <p:attrName>style.visibility</p:attrName>
                                        </p:attrNameLst>
                                      </p:cBhvr>
                                      <p:to>
                                        <p:strVal val="visible"/>
                                      </p:to>
                                    </p:set>
                                    <p:animEffect transition="in" filter="blinds(horizontal)">
                                      <p:cBhvr>
                                        <p:cTn id="7" dur="500"/>
                                        <p:tgtEl>
                                          <p:spTgt spid="1003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0358"/>
                                        </p:tgtEl>
                                        <p:attrNameLst>
                                          <p:attrName>style.visibility</p:attrName>
                                        </p:attrNameLst>
                                      </p:cBhvr>
                                      <p:to>
                                        <p:strVal val="visible"/>
                                      </p:to>
                                    </p:set>
                                    <p:animEffect transition="in" filter="blinds(horizontal)">
                                      <p:cBhvr>
                                        <p:cTn id="12" dur="500"/>
                                        <p:tgtEl>
                                          <p:spTgt spid="10035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00359"/>
                                        </p:tgtEl>
                                        <p:attrNameLst>
                                          <p:attrName>style.visibility</p:attrName>
                                        </p:attrNameLst>
                                      </p:cBhvr>
                                      <p:to>
                                        <p:strVal val="visible"/>
                                      </p:to>
                                    </p:set>
                                    <p:animEffect transition="in" filter="checkerboard(across)">
                                      <p:cBhvr>
                                        <p:cTn id="17" dur="1000"/>
                                        <p:tgtEl>
                                          <p:spTgt spid="10035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100356"/>
                                        </p:tgtEl>
                                        <p:attrNameLst>
                                          <p:attrName>style.visibility</p:attrName>
                                        </p:attrNameLst>
                                      </p:cBhvr>
                                      <p:to>
                                        <p:strVal val="visible"/>
                                      </p:to>
                                    </p:set>
                                    <p:animEffect transition="in" filter="checkerboard(across)">
                                      <p:cBhvr>
                                        <p:cTn id="22" dur="1000"/>
                                        <p:tgtEl>
                                          <p:spTgt spid="100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7" grpId="0" animBg="1"/>
      <p:bldP spid="100358" grpId="0" animBg="1"/>
      <p:bldP spid="100359"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Footer Placeholder 2"/>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
        <p:nvSpPr>
          <p:cNvPr id="102403" name="Rectangle 2"/>
          <p:cNvSpPr>
            <a:spLocks noChangeArrowheads="1"/>
          </p:cNvSpPr>
          <p:nvPr/>
        </p:nvSpPr>
        <p:spPr bwMode="auto">
          <a:xfrm>
            <a:off x="457200"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400">
                <a:solidFill>
                  <a:schemeClr val="tx2"/>
                </a:solidFill>
              </a:rPr>
              <a:t>Finding a 6 Digit</a:t>
            </a:r>
          </a:p>
        </p:txBody>
      </p:sp>
      <p:pic>
        <p:nvPicPr>
          <p:cNvPr id="102404" name="Picture 3" descr="MAP LEFT CORN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314450"/>
            <a:ext cx="7620000"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0" name="Picture 4" descr="Protractor G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3276600"/>
            <a:ext cx="2514600" cy="250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6" name="Oval 5"/>
          <p:cNvSpPr>
            <a:spLocks noChangeArrowheads="1"/>
          </p:cNvSpPr>
          <p:nvPr/>
        </p:nvSpPr>
        <p:spPr bwMode="auto">
          <a:xfrm>
            <a:off x="2667000" y="3886200"/>
            <a:ext cx="76200" cy="762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02407" name="Line 6"/>
          <p:cNvSpPr>
            <a:spLocks noChangeShapeType="1"/>
          </p:cNvSpPr>
          <p:nvPr/>
        </p:nvSpPr>
        <p:spPr bwMode="auto">
          <a:xfrm flipH="1">
            <a:off x="2819400" y="3352800"/>
            <a:ext cx="53340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383" name="Text Box 7"/>
          <p:cNvSpPr txBox="1">
            <a:spLocks noChangeArrowheads="1"/>
          </p:cNvSpPr>
          <p:nvPr/>
        </p:nvSpPr>
        <p:spPr bwMode="auto">
          <a:xfrm>
            <a:off x="4343400" y="1981200"/>
            <a:ext cx="3733800" cy="366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t>Slide protractor to the right till the upper vertical portion of 1:50000 bisects point</a:t>
            </a:r>
          </a:p>
          <a:p>
            <a:pPr eaLnBrk="1" hangingPunct="1">
              <a:spcBef>
                <a:spcPct val="0"/>
              </a:spcBef>
              <a:buFontTx/>
              <a:buNone/>
            </a:pPr>
            <a:endParaRPr lang="en-US" altLang="en-US" sz="1800" b="1"/>
          </a:p>
          <a:p>
            <a:pPr eaLnBrk="1" hangingPunct="1">
              <a:spcBef>
                <a:spcPct val="0"/>
              </a:spcBef>
              <a:buFontTx/>
              <a:buNone/>
            </a:pPr>
            <a:r>
              <a:rPr lang="en-US" altLang="en-US" sz="1800" b="1"/>
              <a:t>To get your 3rd number, use the horizontal numbers where they bisect the left grid line and round up or down.</a:t>
            </a:r>
          </a:p>
          <a:p>
            <a:pPr eaLnBrk="1" hangingPunct="1">
              <a:spcBef>
                <a:spcPct val="0"/>
              </a:spcBef>
              <a:buFontTx/>
              <a:buNone/>
            </a:pPr>
            <a:endParaRPr lang="en-US" altLang="en-US" sz="1800" b="1"/>
          </a:p>
          <a:p>
            <a:pPr eaLnBrk="1" hangingPunct="1">
              <a:spcBef>
                <a:spcPct val="0"/>
              </a:spcBef>
              <a:buFontTx/>
              <a:buNone/>
            </a:pPr>
            <a:r>
              <a:rPr lang="en-US" altLang="en-US" sz="1800" b="1"/>
              <a:t>To get your 6th number, read up the vertical numbers where the point bisects the line and round up or down.</a:t>
            </a:r>
          </a:p>
        </p:txBody>
      </p:sp>
      <p:sp>
        <p:nvSpPr>
          <p:cNvPr id="101384" name="Text Box 8"/>
          <p:cNvSpPr txBox="1">
            <a:spLocks noChangeArrowheads="1"/>
          </p:cNvSpPr>
          <p:nvPr/>
        </p:nvSpPr>
        <p:spPr bwMode="auto">
          <a:xfrm>
            <a:off x="3200400" y="5867400"/>
            <a:ext cx="2209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t>Go RIGHT, and UP</a:t>
            </a:r>
          </a:p>
        </p:txBody>
      </p:sp>
      <p:sp>
        <p:nvSpPr>
          <p:cNvPr id="101385" name="Text Box 9"/>
          <p:cNvSpPr txBox="1">
            <a:spLocks noChangeArrowheads="1"/>
          </p:cNvSpPr>
          <p:nvPr/>
        </p:nvSpPr>
        <p:spPr bwMode="auto">
          <a:xfrm>
            <a:off x="5867400" y="5867400"/>
            <a:ext cx="251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t>NH__ __ __ / __ __ __</a:t>
            </a:r>
          </a:p>
        </p:txBody>
      </p:sp>
      <p:sp>
        <p:nvSpPr>
          <p:cNvPr id="101386" name="Text Box 10"/>
          <p:cNvSpPr txBox="1">
            <a:spLocks noChangeArrowheads="1"/>
          </p:cNvSpPr>
          <p:nvPr/>
        </p:nvSpPr>
        <p:spPr bwMode="auto">
          <a:xfrm>
            <a:off x="6324600" y="5791200"/>
            <a:ext cx="762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t>2  7</a:t>
            </a:r>
          </a:p>
        </p:txBody>
      </p:sp>
      <p:sp>
        <p:nvSpPr>
          <p:cNvPr id="101387" name="Text Box 11"/>
          <p:cNvSpPr txBox="1">
            <a:spLocks noChangeArrowheads="1"/>
          </p:cNvSpPr>
          <p:nvPr/>
        </p:nvSpPr>
        <p:spPr bwMode="auto">
          <a:xfrm>
            <a:off x="7315200" y="5791200"/>
            <a:ext cx="762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t>6  8</a:t>
            </a:r>
          </a:p>
        </p:txBody>
      </p:sp>
      <p:sp>
        <p:nvSpPr>
          <p:cNvPr id="101388" name="Text Box 12"/>
          <p:cNvSpPr txBox="1">
            <a:spLocks noChangeArrowheads="1"/>
          </p:cNvSpPr>
          <p:nvPr/>
        </p:nvSpPr>
        <p:spPr bwMode="auto">
          <a:xfrm>
            <a:off x="6934200" y="5791200"/>
            <a:ext cx="304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t>6</a:t>
            </a:r>
          </a:p>
        </p:txBody>
      </p:sp>
      <p:sp>
        <p:nvSpPr>
          <p:cNvPr id="101389" name="Text Box 13"/>
          <p:cNvSpPr txBox="1">
            <a:spLocks noChangeArrowheads="1"/>
          </p:cNvSpPr>
          <p:nvPr/>
        </p:nvSpPr>
        <p:spPr bwMode="auto">
          <a:xfrm>
            <a:off x="7924800" y="5791200"/>
            <a:ext cx="304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t>8</a:t>
            </a:r>
          </a:p>
        </p:txBody>
      </p:sp>
    </p:spTree>
  </p:cSld>
  <p:clrMapOvr>
    <a:masterClrMapping/>
  </p:clrMapOvr>
  <p:transition spd="med">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1383"/>
                                        </p:tgtEl>
                                        <p:attrNameLst>
                                          <p:attrName>style.visibility</p:attrName>
                                        </p:attrNameLst>
                                      </p:cBhvr>
                                      <p:to>
                                        <p:strVal val="visible"/>
                                      </p:to>
                                    </p:set>
                                    <p:animEffect transition="in" filter="checkerboard(across)">
                                      <p:cBhvr>
                                        <p:cTn id="7" dur="1000"/>
                                        <p:tgtEl>
                                          <p:spTgt spid="1013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101380"/>
                                        </p:tgtEl>
                                        <p:attrNameLst>
                                          <p:attrName>style.visibility</p:attrName>
                                        </p:attrNameLst>
                                      </p:cBhvr>
                                      <p:to>
                                        <p:strVal val="visible"/>
                                      </p:to>
                                    </p:set>
                                    <p:animEffect transition="in" filter="checkerboard(across)">
                                      <p:cBhvr>
                                        <p:cTn id="12" dur="1000"/>
                                        <p:tgtEl>
                                          <p:spTgt spid="10138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1384"/>
                                        </p:tgtEl>
                                        <p:attrNameLst>
                                          <p:attrName>style.visibility</p:attrName>
                                        </p:attrNameLst>
                                      </p:cBhvr>
                                      <p:to>
                                        <p:strVal val="visible"/>
                                      </p:to>
                                    </p:set>
                                    <p:animEffect transition="in" filter="blinds(horizontal)">
                                      <p:cBhvr>
                                        <p:cTn id="17" dur="500"/>
                                        <p:tgtEl>
                                          <p:spTgt spid="10138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5" presetClass="entr" presetSubtype="0" fill="hold" grpId="0" nodeType="clickEffect">
                                  <p:stCondLst>
                                    <p:cond delay="0"/>
                                  </p:stCondLst>
                                  <p:iterate type="lt">
                                    <p:tmPct val="10000"/>
                                  </p:iterate>
                                  <p:childTnLst>
                                    <p:set>
                                      <p:cBhvr>
                                        <p:cTn id="21" dur="1" fill="hold">
                                          <p:stCondLst>
                                            <p:cond delay="0"/>
                                          </p:stCondLst>
                                        </p:cTn>
                                        <p:tgtEl>
                                          <p:spTgt spid="101385"/>
                                        </p:tgtEl>
                                        <p:attrNameLst>
                                          <p:attrName>style.visibility</p:attrName>
                                        </p:attrNameLst>
                                      </p:cBhvr>
                                      <p:to>
                                        <p:strVal val="visible"/>
                                      </p:to>
                                    </p:set>
                                    <p:animEffect transition="in" filter="fade">
                                      <p:cBhvr>
                                        <p:cTn id="22" dur="2000"/>
                                        <p:tgtEl>
                                          <p:spTgt spid="101385"/>
                                        </p:tgtEl>
                                      </p:cBhvr>
                                    </p:animEffect>
                                    <p:anim calcmode="lin" valueType="num">
                                      <p:cBhvr>
                                        <p:cTn id="23" dur="2000" fill="hold"/>
                                        <p:tgtEl>
                                          <p:spTgt spid="101385"/>
                                        </p:tgtEl>
                                        <p:attrNameLst>
                                          <p:attrName>ppt_w</p:attrName>
                                        </p:attrNameLst>
                                      </p:cBhvr>
                                      <p:tavLst>
                                        <p:tav tm="0" fmla="#ppt_w*sin(2.5*pi*$)">
                                          <p:val>
                                            <p:fltVal val="0"/>
                                          </p:val>
                                        </p:tav>
                                        <p:tav tm="100000">
                                          <p:val>
                                            <p:fltVal val="1"/>
                                          </p:val>
                                        </p:tav>
                                      </p:tavLst>
                                    </p:anim>
                                    <p:anim calcmode="lin" valueType="num">
                                      <p:cBhvr>
                                        <p:cTn id="24" dur="2000" fill="hold"/>
                                        <p:tgtEl>
                                          <p:spTgt spid="101385"/>
                                        </p:tgtEl>
                                        <p:attrNameLst>
                                          <p:attrName>ppt_h</p:attrName>
                                        </p:attrNameLst>
                                      </p:cBhvr>
                                      <p:tavLst>
                                        <p:tav tm="0">
                                          <p:val>
                                            <p:strVal val="#ppt_h"/>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45" presetClass="entr" presetSubtype="0" fill="hold" grpId="0" nodeType="clickEffect">
                                  <p:stCondLst>
                                    <p:cond delay="0"/>
                                  </p:stCondLst>
                                  <p:iterate type="lt">
                                    <p:tmPct val="10000"/>
                                  </p:iterate>
                                  <p:childTnLst>
                                    <p:set>
                                      <p:cBhvr>
                                        <p:cTn id="28" dur="1" fill="hold">
                                          <p:stCondLst>
                                            <p:cond delay="0"/>
                                          </p:stCondLst>
                                        </p:cTn>
                                        <p:tgtEl>
                                          <p:spTgt spid="101386"/>
                                        </p:tgtEl>
                                        <p:attrNameLst>
                                          <p:attrName>style.visibility</p:attrName>
                                        </p:attrNameLst>
                                      </p:cBhvr>
                                      <p:to>
                                        <p:strVal val="visible"/>
                                      </p:to>
                                    </p:set>
                                    <p:animEffect transition="in" filter="fade">
                                      <p:cBhvr>
                                        <p:cTn id="29" dur="2000"/>
                                        <p:tgtEl>
                                          <p:spTgt spid="101386"/>
                                        </p:tgtEl>
                                      </p:cBhvr>
                                    </p:animEffect>
                                    <p:anim calcmode="lin" valueType="num">
                                      <p:cBhvr>
                                        <p:cTn id="30" dur="2000" fill="hold"/>
                                        <p:tgtEl>
                                          <p:spTgt spid="101386"/>
                                        </p:tgtEl>
                                        <p:attrNameLst>
                                          <p:attrName>ppt_w</p:attrName>
                                        </p:attrNameLst>
                                      </p:cBhvr>
                                      <p:tavLst>
                                        <p:tav tm="0" fmla="#ppt_w*sin(2.5*pi*$)">
                                          <p:val>
                                            <p:fltVal val="0"/>
                                          </p:val>
                                        </p:tav>
                                        <p:tav tm="100000">
                                          <p:val>
                                            <p:fltVal val="1"/>
                                          </p:val>
                                        </p:tav>
                                      </p:tavLst>
                                    </p:anim>
                                    <p:anim calcmode="lin" valueType="num">
                                      <p:cBhvr>
                                        <p:cTn id="31" dur="2000" fill="hold"/>
                                        <p:tgtEl>
                                          <p:spTgt spid="101386"/>
                                        </p:tgtEl>
                                        <p:attrNameLst>
                                          <p:attrName>ppt_h</p:attrName>
                                        </p:attrNameLst>
                                      </p:cBhvr>
                                      <p:tavLst>
                                        <p:tav tm="0">
                                          <p:val>
                                            <p:strVal val="#ppt_h"/>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45" presetClass="entr" presetSubtype="0" fill="hold" grpId="0" nodeType="clickEffect">
                                  <p:stCondLst>
                                    <p:cond delay="0"/>
                                  </p:stCondLst>
                                  <p:iterate type="lt">
                                    <p:tmPct val="10000"/>
                                  </p:iterate>
                                  <p:childTnLst>
                                    <p:set>
                                      <p:cBhvr>
                                        <p:cTn id="35" dur="1" fill="hold">
                                          <p:stCondLst>
                                            <p:cond delay="0"/>
                                          </p:stCondLst>
                                        </p:cTn>
                                        <p:tgtEl>
                                          <p:spTgt spid="101387"/>
                                        </p:tgtEl>
                                        <p:attrNameLst>
                                          <p:attrName>style.visibility</p:attrName>
                                        </p:attrNameLst>
                                      </p:cBhvr>
                                      <p:to>
                                        <p:strVal val="visible"/>
                                      </p:to>
                                    </p:set>
                                    <p:animEffect transition="in" filter="fade">
                                      <p:cBhvr>
                                        <p:cTn id="36" dur="2000"/>
                                        <p:tgtEl>
                                          <p:spTgt spid="101387"/>
                                        </p:tgtEl>
                                      </p:cBhvr>
                                    </p:animEffect>
                                    <p:anim calcmode="lin" valueType="num">
                                      <p:cBhvr>
                                        <p:cTn id="37" dur="2000" fill="hold"/>
                                        <p:tgtEl>
                                          <p:spTgt spid="101387"/>
                                        </p:tgtEl>
                                        <p:attrNameLst>
                                          <p:attrName>ppt_w</p:attrName>
                                        </p:attrNameLst>
                                      </p:cBhvr>
                                      <p:tavLst>
                                        <p:tav tm="0" fmla="#ppt_w*sin(2.5*pi*$)">
                                          <p:val>
                                            <p:fltVal val="0"/>
                                          </p:val>
                                        </p:tav>
                                        <p:tav tm="100000">
                                          <p:val>
                                            <p:fltVal val="1"/>
                                          </p:val>
                                        </p:tav>
                                      </p:tavLst>
                                    </p:anim>
                                    <p:anim calcmode="lin" valueType="num">
                                      <p:cBhvr>
                                        <p:cTn id="38" dur="2000" fill="hold"/>
                                        <p:tgtEl>
                                          <p:spTgt spid="101387"/>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101388"/>
                                        </p:tgtEl>
                                        <p:attrNameLst>
                                          <p:attrName>style.visibility</p:attrName>
                                        </p:attrNameLst>
                                      </p:cBhvr>
                                      <p:to>
                                        <p:strVal val="visible"/>
                                      </p:to>
                                    </p:set>
                                    <p:animEffect transition="in" filter="circle(in)">
                                      <p:cBhvr>
                                        <p:cTn id="43" dur="2000"/>
                                        <p:tgtEl>
                                          <p:spTgt spid="101388"/>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101389"/>
                                        </p:tgtEl>
                                        <p:attrNameLst>
                                          <p:attrName>style.visibility</p:attrName>
                                        </p:attrNameLst>
                                      </p:cBhvr>
                                      <p:to>
                                        <p:strVal val="visible"/>
                                      </p:to>
                                    </p:set>
                                    <p:animEffect transition="in" filter="circle(in)">
                                      <p:cBhvr>
                                        <p:cTn id="48" dur="2000"/>
                                        <p:tgtEl>
                                          <p:spTgt spid="101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3" grpId="0"/>
      <p:bldP spid="101384" grpId="0"/>
      <p:bldP spid="101385" grpId="0"/>
      <p:bldP spid="101386" grpId="0"/>
      <p:bldP spid="101387" grpId="0"/>
      <p:bldP spid="101388" grpId="0"/>
      <p:bldP spid="10138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Rectangle 2"/>
          <p:cNvSpPr>
            <a:spLocks noGrp="1" noChangeArrowheads="1"/>
          </p:cNvSpPr>
          <p:nvPr>
            <p:ph type="title"/>
          </p:nvPr>
        </p:nvSpPr>
        <p:spPr>
          <a:xfrm>
            <a:off x="457200" y="0"/>
            <a:ext cx="8229600" cy="1143000"/>
          </a:xfrm>
        </p:spPr>
        <p:txBody>
          <a:bodyPr/>
          <a:lstStyle/>
          <a:p>
            <a:pPr eaLnBrk="1" hangingPunct="1"/>
            <a:r>
              <a:rPr lang="en-US" altLang="en-US" smtClean="0"/>
              <a:t>Plotting a 6 Digit PE</a:t>
            </a:r>
          </a:p>
        </p:txBody>
      </p:sp>
      <p:sp>
        <p:nvSpPr>
          <p:cNvPr id="103426"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
        <p:nvSpPr>
          <p:cNvPr id="103428" name="Text Box 3"/>
          <p:cNvSpPr txBox="1">
            <a:spLocks noChangeArrowheads="1"/>
          </p:cNvSpPr>
          <p:nvPr/>
        </p:nvSpPr>
        <p:spPr bwMode="auto">
          <a:xfrm>
            <a:off x="228600" y="1981200"/>
            <a:ext cx="89154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000" b="1"/>
              <a:t>Give the 6 digit grid coordinate for each of the following:</a:t>
            </a:r>
          </a:p>
          <a:p>
            <a:pPr>
              <a:spcBef>
                <a:spcPct val="0"/>
              </a:spcBef>
              <a:buFontTx/>
              <a:buNone/>
            </a:pPr>
            <a:endParaRPr lang="en-US" altLang="en-US" sz="2000" b="1"/>
          </a:p>
          <a:p>
            <a:pPr>
              <a:spcBef>
                <a:spcPct val="0"/>
              </a:spcBef>
              <a:buFontTx/>
              <a:buNone/>
            </a:pPr>
            <a:r>
              <a:rPr lang="en-US" altLang="en-US" sz="2000" b="1"/>
              <a:t>1. Coordinates_________	Object:  BM 253 north of Castle Hills</a:t>
            </a:r>
          </a:p>
          <a:p>
            <a:pPr>
              <a:spcBef>
                <a:spcPct val="0"/>
              </a:spcBef>
              <a:buFontTx/>
              <a:buNone/>
            </a:pPr>
            <a:r>
              <a:rPr lang="en-US" altLang="en-US" sz="2000" b="1"/>
              <a:t>2. Coordinates_________	Object:  Saint Andrew Church, SA</a:t>
            </a:r>
          </a:p>
          <a:p>
            <a:pPr>
              <a:spcBef>
                <a:spcPct val="0"/>
              </a:spcBef>
              <a:buFontTx/>
              <a:buNone/>
            </a:pPr>
            <a:r>
              <a:rPr lang="en-US" altLang="en-US" sz="2000" b="1"/>
              <a:t>3. Coordinates_________	Object:  Convent in Grey Forest (left side)</a:t>
            </a:r>
          </a:p>
        </p:txBody>
      </p:sp>
      <p:sp>
        <p:nvSpPr>
          <p:cNvPr id="102404" name="Text Box 4"/>
          <p:cNvSpPr txBox="1">
            <a:spLocks noChangeArrowheads="1"/>
          </p:cNvSpPr>
          <p:nvPr/>
        </p:nvSpPr>
        <p:spPr bwMode="auto">
          <a:xfrm>
            <a:off x="2133600" y="2514600"/>
            <a:ext cx="1339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NH 465703</a:t>
            </a:r>
          </a:p>
        </p:txBody>
      </p:sp>
      <p:sp>
        <p:nvSpPr>
          <p:cNvPr id="102405" name="Text Box 5"/>
          <p:cNvSpPr txBox="1">
            <a:spLocks noChangeArrowheads="1"/>
          </p:cNvSpPr>
          <p:nvPr/>
        </p:nvSpPr>
        <p:spPr bwMode="auto">
          <a:xfrm>
            <a:off x="2133600" y="2895600"/>
            <a:ext cx="1339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NH 437652</a:t>
            </a:r>
          </a:p>
        </p:txBody>
      </p:sp>
      <p:sp>
        <p:nvSpPr>
          <p:cNvPr id="102406" name="Text Box 6"/>
          <p:cNvSpPr txBox="1">
            <a:spLocks noChangeArrowheads="1"/>
          </p:cNvSpPr>
          <p:nvPr/>
        </p:nvSpPr>
        <p:spPr bwMode="auto">
          <a:xfrm>
            <a:off x="2133600" y="3200400"/>
            <a:ext cx="1339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NH 303762</a:t>
            </a:r>
          </a:p>
        </p:txBody>
      </p:sp>
    </p:spTree>
  </p:cSld>
  <p:clrMapOvr>
    <a:masterClrMapping/>
  </p:clrMapOvr>
  <p:transition spd="med">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2404"/>
                                        </p:tgtEl>
                                        <p:attrNameLst>
                                          <p:attrName>style.visibility</p:attrName>
                                        </p:attrNameLst>
                                      </p:cBhvr>
                                      <p:to>
                                        <p:strVal val="visible"/>
                                      </p:to>
                                    </p:set>
                                    <p:animEffect transition="in" filter="circle(in)">
                                      <p:cBhvr>
                                        <p:cTn id="7" dur="2000"/>
                                        <p:tgtEl>
                                          <p:spTgt spid="1024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2405"/>
                                        </p:tgtEl>
                                        <p:attrNameLst>
                                          <p:attrName>style.visibility</p:attrName>
                                        </p:attrNameLst>
                                      </p:cBhvr>
                                      <p:to>
                                        <p:strVal val="visible"/>
                                      </p:to>
                                    </p:set>
                                    <p:animEffect transition="in" filter="circle(in)">
                                      <p:cBhvr>
                                        <p:cTn id="12" dur="2000"/>
                                        <p:tgtEl>
                                          <p:spTgt spid="10240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2406"/>
                                        </p:tgtEl>
                                        <p:attrNameLst>
                                          <p:attrName>style.visibility</p:attrName>
                                        </p:attrNameLst>
                                      </p:cBhvr>
                                      <p:to>
                                        <p:strVal val="visible"/>
                                      </p:to>
                                    </p:set>
                                    <p:animEffect transition="in" filter="circle(in)">
                                      <p:cBhvr>
                                        <p:cTn id="17" dur="2000"/>
                                        <p:tgtEl>
                                          <p:spTgt spid="1024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4" grpId="0"/>
      <p:bldP spid="102405" grpId="0"/>
      <p:bldP spid="102406"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2"/>
          <p:cNvSpPr>
            <a:spLocks noGrp="1" noChangeArrowheads="1"/>
          </p:cNvSpPr>
          <p:nvPr>
            <p:ph type="title"/>
          </p:nvPr>
        </p:nvSpPr>
        <p:spPr>
          <a:xfrm>
            <a:off x="457200" y="0"/>
            <a:ext cx="8229600" cy="1143000"/>
          </a:xfrm>
        </p:spPr>
        <p:txBody>
          <a:bodyPr/>
          <a:lstStyle/>
          <a:p>
            <a:pPr eaLnBrk="1" hangingPunct="1"/>
            <a:r>
              <a:rPr lang="en-US" altLang="en-US" smtClean="0"/>
              <a:t>Finding an 8 Digit</a:t>
            </a:r>
          </a:p>
        </p:txBody>
      </p:sp>
      <p:pic>
        <p:nvPicPr>
          <p:cNvPr id="104452" name="Picture 3" descr="Mr1_fig2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81200" y="1244600"/>
            <a:ext cx="5219700" cy="4937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4450"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Tree>
  </p:cSld>
  <p:clrMapOvr>
    <a:masterClrMapping/>
  </p:clrMapOvr>
  <p:transition spd="med">
    <p:split/>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Footer Placeholder 2"/>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
        <p:nvSpPr>
          <p:cNvPr id="105475" name="Rectangle 2"/>
          <p:cNvSpPr>
            <a:spLocks noChangeArrowheads="1"/>
          </p:cNvSpPr>
          <p:nvPr/>
        </p:nvSpPr>
        <p:spPr bwMode="auto">
          <a:xfrm>
            <a:off x="457200"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400">
                <a:solidFill>
                  <a:schemeClr val="tx2"/>
                </a:solidFill>
              </a:rPr>
              <a:t>Finding a 8 Digit</a:t>
            </a:r>
          </a:p>
        </p:txBody>
      </p:sp>
      <p:pic>
        <p:nvPicPr>
          <p:cNvPr id="105476" name="Picture 3" descr="MAP LEFT CORN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314450"/>
            <a:ext cx="7620000"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8" name="Picture 4" descr="Protractor G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3276600"/>
            <a:ext cx="2514600" cy="250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8" name="Oval 5"/>
          <p:cNvSpPr>
            <a:spLocks noChangeArrowheads="1"/>
          </p:cNvSpPr>
          <p:nvPr/>
        </p:nvSpPr>
        <p:spPr bwMode="auto">
          <a:xfrm>
            <a:off x="2667000" y="3886200"/>
            <a:ext cx="76200" cy="762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05479" name="Line 6"/>
          <p:cNvSpPr>
            <a:spLocks noChangeShapeType="1"/>
          </p:cNvSpPr>
          <p:nvPr/>
        </p:nvSpPr>
        <p:spPr bwMode="auto">
          <a:xfrm flipH="1">
            <a:off x="2819400" y="3352800"/>
            <a:ext cx="53340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31" name="Text Box 7"/>
          <p:cNvSpPr txBox="1">
            <a:spLocks noChangeArrowheads="1"/>
          </p:cNvSpPr>
          <p:nvPr/>
        </p:nvSpPr>
        <p:spPr bwMode="auto">
          <a:xfrm>
            <a:off x="4343400" y="1349375"/>
            <a:ext cx="3733800" cy="35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t>You now take it one step farther from the 6 Digit</a:t>
            </a:r>
          </a:p>
          <a:p>
            <a:pPr eaLnBrk="1" hangingPunct="1">
              <a:spcBef>
                <a:spcPct val="50000"/>
              </a:spcBef>
              <a:buFontTx/>
              <a:buNone/>
            </a:pPr>
            <a:r>
              <a:rPr lang="en-US" altLang="en-US" sz="1800" b="1"/>
              <a:t>Break each segment on the protractor (i.e. 0-1) into tenths.</a:t>
            </a:r>
          </a:p>
          <a:p>
            <a:pPr eaLnBrk="1" hangingPunct="1">
              <a:spcBef>
                <a:spcPct val="50000"/>
              </a:spcBef>
              <a:buFontTx/>
              <a:buNone/>
            </a:pPr>
            <a:r>
              <a:rPr lang="en-US" altLang="en-US" sz="1800" b="1"/>
              <a:t>To get your 3</a:t>
            </a:r>
            <a:r>
              <a:rPr lang="en-US" altLang="en-US" sz="1800" b="1" baseline="30000"/>
              <a:t>rd</a:t>
            </a:r>
            <a:r>
              <a:rPr lang="en-US" altLang="en-US" sz="1800" b="1"/>
              <a:t> and 4</a:t>
            </a:r>
            <a:r>
              <a:rPr lang="en-US" altLang="en-US" sz="1800" b="1" baseline="30000"/>
              <a:t>th</a:t>
            </a:r>
            <a:r>
              <a:rPr lang="en-US" altLang="en-US" sz="1800" b="1"/>
              <a:t> numbers, use the horizontal numbers where they bisect the left grid line.</a:t>
            </a:r>
          </a:p>
          <a:p>
            <a:pPr eaLnBrk="1" hangingPunct="1">
              <a:spcBef>
                <a:spcPct val="50000"/>
              </a:spcBef>
              <a:buFontTx/>
              <a:buNone/>
            </a:pPr>
            <a:r>
              <a:rPr lang="en-US" altLang="en-US" sz="1800" b="1"/>
              <a:t>To get your 7</a:t>
            </a:r>
            <a:r>
              <a:rPr lang="en-US" altLang="en-US" sz="1800" b="1" baseline="30000"/>
              <a:t>th</a:t>
            </a:r>
            <a:r>
              <a:rPr lang="en-US" altLang="en-US" sz="1800" b="1"/>
              <a:t> and 8</a:t>
            </a:r>
            <a:r>
              <a:rPr lang="en-US" altLang="en-US" sz="1800" b="1" baseline="30000"/>
              <a:t>th</a:t>
            </a:r>
            <a:r>
              <a:rPr lang="en-US" altLang="en-US" sz="1800" b="1"/>
              <a:t> numbers, read up the vertical numbers where the point bisects the line.</a:t>
            </a:r>
          </a:p>
        </p:txBody>
      </p:sp>
      <p:sp>
        <p:nvSpPr>
          <p:cNvPr id="103432" name="Text Box 8"/>
          <p:cNvSpPr txBox="1">
            <a:spLocks noChangeArrowheads="1"/>
          </p:cNvSpPr>
          <p:nvPr/>
        </p:nvSpPr>
        <p:spPr bwMode="auto">
          <a:xfrm>
            <a:off x="4572000" y="5119688"/>
            <a:ext cx="2209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t>Go RIGHT, and UP</a:t>
            </a:r>
          </a:p>
        </p:txBody>
      </p:sp>
      <p:sp>
        <p:nvSpPr>
          <p:cNvPr id="103433" name="Text Box 9"/>
          <p:cNvSpPr txBox="1">
            <a:spLocks noChangeArrowheads="1"/>
          </p:cNvSpPr>
          <p:nvPr/>
        </p:nvSpPr>
        <p:spPr bwMode="auto">
          <a:xfrm>
            <a:off x="4495800" y="5867400"/>
            <a:ext cx="3429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t>NH__ __ __  __ / __ __ __  __</a:t>
            </a:r>
          </a:p>
        </p:txBody>
      </p:sp>
      <p:sp>
        <p:nvSpPr>
          <p:cNvPr id="103434" name="Text Box 10"/>
          <p:cNvSpPr txBox="1">
            <a:spLocks noChangeArrowheads="1"/>
          </p:cNvSpPr>
          <p:nvPr/>
        </p:nvSpPr>
        <p:spPr bwMode="auto">
          <a:xfrm>
            <a:off x="4876800" y="5791200"/>
            <a:ext cx="762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t>2  7</a:t>
            </a:r>
          </a:p>
        </p:txBody>
      </p:sp>
      <p:sp>
        <p:nvSpPr>
          <p:cNvPr id="103435" name="Text Box 11"/>
          <p:cNvSpPr txBox="1">
            <a:spLocks noChangeArrowheads="1"/>
          </p:cNvSpPr>
          <p:nvPr/>
        </p:nvSpPr>
        <p:spPr bwMode="auto">
          <a:xfrm>
            <a:off x="6324600" y="5791200"/>
            <a:ext cx="762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t>6  8</a:t>
            </a:r>
          </a:p>
        </p:txBody>
      </p:sp>
      <p:sp>
        <p:nvSpPr>
          <p:cNvPr id="103436" name="Text Box 12"/>
          <p:cNvSpPr txBox="1">
            <a:spLocks noChangeArrowheads="1"/>
          </p:cNvSpPr>
          <p:nvPr/>
        </p:nvSpPr>
        <p:spPr bwMode="auto">
          <a:xfrm>
            <a:off x="5486400" y="5791200"/>
            <a:ext cx="762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t>5    9</a:t>
            </a:r>
          </a:p>
        </p:txBody>
      </p:sp>
      <p:sp>
        <p:nvSpPr>
          <p:cNvPr id="103437" name="Text Box 13"/>
          <p:cNvSpPr txBox="1">
            <a:spLocks noChangeArrowheads="1"/>
          </p:cNvSpPr>
          <p:nvPr/>
        </p:nvSpPr>
        <p:spPr bwMode="auto">
          <a:xfrm>
            <a:off x="7010400" y="5791200"/>
            <a:ext cx="762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t>7   8</a:t>
            </a:r>
          </a:p>
        </p:txBody>
      </p:sp>
    </p:spTree>
  </p:cSld>
  <p:clrMapOvr>
    <a:masterClrMapping/>
  </p:clrMapOvr>
  <p:transition spd="med">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03428"/>
                                        </p:tgtEl>
                                        <p:attrNameLst>
                                          <p:attrName>style.visibility</p:attrName>
                                        </p:attrNameLst>
                                      </p:cBhvr>
                                      <p:to>
                                        <p:strVal val="visible"/>
                                      </p:to>
                                    </p:set>
                                    <p:animEffect transition="in" filter="checkerboard(across)">
                                      <p:cBhvr>
                                        <p:cTn id="7" dur="500"/>
                                        <p:tgtEl>
                                          <p:spTgt spid="1034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3431"/>
                                        </p:tgtEl>
                                        <p:attrNameLst>
                                          <p:attrName>style.visibility</p:attrName>
                                        </p:attrNameLst>
                                      </p:cBhvr>
                                      <p:to>
                                        <p:strVal val="visible"/>
                                      </p:to>
                                    </p:set>
                                    <p:animEffect transition="in" filter="checkerboard(across)">
                                      <p:cBhvr>
                                        <p:cTn id="12" dur="500"/>
                                        <p:tgtEl>
                                          <p:spTgt spid="10343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3432"/>
                                        </p:tgtEl>
                                        <p:attrNameLst>
                                          <p:attrName>style.visibility</p:attrName>
                                        </p:attrNameLst>
                                      </p:cBhvr>
                                      <p:to>
                                        <p:strVal val="visible"/>
                                      </p:to>
                                    </p:set>
                                    <p:animEffect transition="in" filter="blinds(horizontal)">
                                      <p:cBhvr>
                                        <p:cTn id="17" dur="500"/>
                                        <p:tgtEl>
                                          <p:spTgt spid="10343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iterate type="lt">
                                    <p:tmAbs val="75"/>
                                  </p:iterate>
                                  <p:childTnLst>
                                    <p:set>
                                      <p:cBhvr>
                                        <p:cTn id="21" dur="1" fill="hold">
                                          <p:stCondLst>
                                            <p:cond delay="74"/>
                                          </p:stCondLst>
                                        </p:cTn>
                                        <p:tgtEl>
                                          <p:spTgt spid="103433"/>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iterate type="lt">
                                    <p:tmAbs val="75"/>
                                  </p:iterate>
                                  <p:childTnLst>
                                    <p:set>
                                      <p:cBhvr>
                                        <p:cTn id="25" dur="1" fill="hold">
                                          <p:stCondLst>
                                            <p:cond delay="74"/>
                                          </p:stCondLst>
                                        </p:cTn>
                                        <p:tgtEl>
                                          <p:spTgt spid="103434"/>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grpId="0" nodeType="clickEffect">
                                  <p:stCondLst>
                                    <p:cond delay="0"/>
                                  </p:stCondLst>
                                  <p:iterate type="lt">
                                    <p:tmAbs val="75"/>
                                  </p:iterate>
                                  <p:childTnLst>
                                    <p:set>
                                      <p:cBhvr>
                                        <p:cTn id="29" dur="1" fill="hold">
                                          <p:stCondLst>
                                            <p:cond delay="74"/>
                                          </p:stCondLst>
                                        </p:cTn>
                                        <p:tgtEl>
                                          <p:spTgt spid="103435"/>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grpId="0" nodeType="clickEffect">
                                  <p:stCondLst>
                                    <p:cond delay="0"/>
                                  </p:stCondLst>
                                  <p:iterate type="lt">
                                    <p:tmAbs val="75"/>
                                  </p:iterate>
                                  <p:childTnLst>
                                    <p:set>
                                      <p:cBhvr>
                                        <p:cTn id="33" dur="1" fill="hold">
                                          <p:stCondLst>
                                            <p:cond delay="74"/>
                                          </p:stCondLst>
                                        </p:cTn>
                                        <p:tgtEl>
                                          <p:spTgt spid="103436"/>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grpId="0" nodeType="clickEffect">
                                  <p:stCondLst>
                                    <p:cond delay="0"/>
                                  </p:stCondLst>
                                  <p:iterate type="lt">
                                    <p:tmAbs val="75"/>
                                  </p:iterate>
                                  <p:childTnLst>
                                    <p:set>
                                      <p:cBhvr>
                                        <p:cTn id="37" dur="1" fill="hold">
                                          <p:stCondLst>
                                            <p:cond delay="74"/>
                                          </p:stCondLst>
                                        </p:cTn>
                                        <p:tgtEl>
                                          <p:spTgt spid="1034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31" grpId="0" autoUpdateAnimBg="0"/>
      <p:bldP spid="103432" grpId="0" autoUpdateAnimBg="0"/>
      <p:bldP spid="103433" grpId="0" autoUpdateAnimBg="0"/>
      <p:bldP spid="103434" grpId="0" autoUpdateAnimBg="0"/>
      <p:bldP spid="103435" grpId="0" autoUpdateAnimBg="0"/>
      <p:bldP spid="103436" grpId="0" autoUpdateAnimBg="0"/>
      <p:bldP spid="103437"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Rectangle 2"/>
          <p:cNvSpPr>
            <a:spLocks noGrp="1" noChangeArrowheads="1"/>
          </p:cNvSpPr>
          <p:nvPr>
            <p:ph type="title"/>
          </p:nvPr>
        </p:nvSpPr>
        <p:spPr>
          <a:xfrm>
            <a:off x="457200" y="0"/>
            <a:ext cx="8229600" cy="1143000"/>
          </a:xfrm>
        </p:spPr>
        <p:txBody>
          <a:bodyPr/>
          <a:lstStyle/>
          <a:p>
            <a:pPr eaLnBrk="1" hangingPunct="1"/>
            <a:r>
              <a:rPr lang="en-US" altLang="en-US" smtClean="0"/>
              <a:t>Plotting an 8 Digit PE</a:t>
            </a:r>
          </a:p>
        </p:txBody>
      </p:sp>
      <p:sp>
        <p:nvSpPr>
          <p:cNvPr id="106498"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
        <p:nvSpPr>
          <p:cNvPr id="106500" name="Text Box 3"/>
          <p:cNvSpPr txBox="1">
            <a:spLocks noChangeArrowheads="1"/>
          </p:cNvSpPr>
          <p:nvPr/>
        </p:nvSpPr>
        <p:spPr bwMode="auto">
          <a:xfrm>
            <a:off x="228600" y="1981200"/>
            <a:ext cx="89154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000" b="1"/>
              <a:t>Give the 8 digit grid coordinate for each of the following:</a:t>
            </a:r>
          </a:p>
          <a:p>
            <a:pPr>
              <a:spcBef>
                <a:spcPct val="0"/>
              </a:spcBef>
              <a:buFontTx/>
              <a:buNone/>
            </a:pPr>
            <a:endParaRPr lang="en-US" altLang="en-US" sz="2000" b="1"/>
          </a:p>
          <a:p>
            <a:pPr>
              <a:spcBef>
                <a:spcPct val="0"/>
              </a:spcBef>
              <a:buFontTx/>
              <a:buNone/>
            </a:pPr>
            <a:r>
              <a:rPr lang="en-US" altLang="en-US" sz="2000" b="1"/>
              <a:t>1. Coordinates_________	Object:  BM 253 north of Castle Hills</a:t>
            </a:r>
          </a:p>
          <a:p>
            <a:pPr>
              <a:spcBef>
                <a:spcPct val="0"/>
              </a:spcBef>
              <a:buFontTx/>
              <a:buNone/>
            </a:pPr>
            <a:r>
              <a:rPr lang="en-US" altLang="en-US" sz="2000" b="1"/>
              <a:t>2. Coordinates_________	Object:  Saint Andrew Church, SA</a:t>
            </a:r>
          </a:p>
          <a:p>
            <a:pPr>
              <a:spcBef>
                <a:spcPct val="0"/>
              </a:spcBef>
              <a:buFontTx/>
              <a:buNone/>
            </a:pPr>
            <a:r>
              <a:rPr lang="en-US" altLang="en-US" sz="2000" b="1"/>
              <a:t>3. Coordinates_________	Object:  Convent in Grey Forest (left side)</a:t>
            </a:r>
          </a:p>
        </p:txBody>
      </p:sp>
      <p:sp>
        <p:nvSpPr>
          <p:cNvPr id="105476" name="Text Box 4"/>
          <p:cNvSpPr txBox="1">
            <a:spLocks noChangeArrowheads="1"/>
          </p:cNvSpPr>
          <p:nvPr/>
        </p:nvSpPr>
        <p:spPr bwMode="auto">
          <a:xfrm>
            <a:off x="2133600" y="2514600"/>
            <a:ext cx="159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NH 46467034</a:t>
            </a:r>
          </a:p>
        </p:txBody>
      </p:sp>
      <p:sp>
        <p:nvSpPr>
          <p:cNvPr id="105477" name="Text Box 5"/>
          <p:cNvSpPr txBox="1">
            <a:spLocks noChangeArrowheads="1"/>
          </p:cNvSpPr>
          <p:nvPr/>
        </p:nvSpPr>
        <p:spPr bwMode="auto">
          <a:xfrm>
            <a:off x="2133600" y="2895600"/>
            <a:ext cx="159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NH 43656520</a:t>
            </a:r>
          </a:p>
        </p:txBody>
      </p:sp>
      <p:sp>
        <p:nvSpPr>
          <p:cNvPr id="105478" name="Text Box 6"/>
          <p:cNvSpPr txBox="1">
            <a:spLocks noChangeArrowheads="1"/>
          </p:cNvSpPr>
          <p:nvPr/>
        </p:nvSpPr>
        <p:spPr bwMode="auto">
          <a:xfrm>
            <a:off x="2133600" y="3200400"/>
            <a:ext cx="159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NH 30277624</a:t>
            </a:r>
          </a:p>
        </p:txBody>
      </p:sp>
    </p:spTree>
  </p:cSld>
  <p:clrMapOvr>
    <a:masterClrMapping/>
  </p:clrMapOvr>
  <p:transition spd="med">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5476"/>
                                        </p:tgtEl>
                                        <p:attrNameLst>
                                          <p:attrName>style.visibility</p:attrName>
                                        </p:attrNameLst>
                                      </p:cBhvr>
                                      <p:to>
                                        <p:strVal val="visible"/>
                                      </p:to>
                                    </p:set>
                                    <p:animEffect transition="in" filter="circle(in)">
                                      <p:cBhvr>
                                        <p:cTn id="7" dur="2000"/>
                                        <p:tgtEl>
                                          <p:spTgt spid="1054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5477"/>
                                        </p:tgtEl>
                                        <p:attrNameLst>
                                          <p:attrName>style.visibility</p:attrName>
                                        </p:attrNameLst>
                                      </p:cBhvr>
                                      <p:to>
                                        <p:strVal val="visible"/>
                                      </p:to>
                                    </p:set>
                                    <p:animEffect transition="in" filter="circle(in)">
                                      <p:cBhvr>
                                        <p:cTn id="12" dur="2000"/>
                                        <p:tgtEl>
                                          <p:spTgt spid="10547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5478"/>
                                        </p:tgtEl>
                                        <p:attrNameLst>
                                          <p:attrName>style.visibility</p:attrName>
                                        </p:attrNameLst>
                                      </p:cBhvr>
                                      <p:to>
                                        <p:strVal val="visible"/>
                                      </p:to>
                                    </p:set>
                                    <p:animEffect transition="in" filter="circle(in)">
                                      <p:cBhvr>
                                        <p:cTn id="17" dur="2000"/>
                                        <p:tgtEl>
                                          <p:spTgt spid="1054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6" grpId="0"/>
      <p:bldP spid="105477" grpId="0"/>
      <p:bldP spid="105478"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Rectangle 2"/>
          <p:cNvSpPr>
            <a:spLocks noGrp="1" noChangeArrowheads="1"/>
          </p:cNvSpPr>
          <p:nvPr>
            <p:ph type="title"/>
          </p:nvPr>
        </p:nvSpPr>
        <p:spPr>
          <a:xfrm>
            <a:off x="457200" y="0"/>
            <a:ext cx="8229600" cy="1143000"/>
          </a:xfrm>
        </p:spPr>
        <p:txBody>
          <a:bodyPr/>
          <a:lstStyle/>
          <a:p>
            <a:pPr eaLnBrk="1" hangingPunct="1"/>
            <a:r>
              <a:rPr lang="en-US" altLang="en-US" smtClean="0"/>
              <a:t>Check on Learning</a:t>
            </a:r>
          </a:p>
        </p:txBody>
      </p:sp>
      <p:sp>
        <p:nvSpPr>
          <p:cNvPr id="107524" name="Rectangle 3"/>
          <p:cNvSpPr>
            <a:spLocks noGrp="1" noChangeArrowheads="1"/>
          </p:cNvSpPr>
          <p:nvPr>
            <p:ph type="body" sz="half" idx="1"/>
          </p:nvPr>
        </p:nvSpPr>
        <p:spPr>
          <a:xfrm>
            <a:off x="457200" y="1524000"/>
            <a:ext cx="8153400" cy="4343400"/>
          </a:xfrm>
        </p:spPr>
        <p:txBody>
          <a:bodyPr/>
          <a:lstStyle/>
          <a:p>
            <a:pPr marL="609600" indent="-609600" algn="ctr" eaLnBrk="1" hangingPunct="1">
              <a:buFontTx/>
              <a:buNone/>
            </a:pPr>
            <a:r>
              <a:rPr lang="en-US" altLang="en-US" sz="2400" b="1" smtClean="0"/>
              <a:t>Utilizing the map in front of you,</a:t>
            </a:r>
          </a:p>
          <a:p>
            <a:pPr marL="609600" indent="-609600" algn="ctr" eaLnBrk="1" hangingPunct="1">
              <a:buFontTx/>
              <a:buNone/>
            </a:pPr>
            <a:r>
              <a:rPr lang="en-US" altLang="en-US" sz="2400" b="1" smtClean="0"/>
              <a:t>answer the following questions:</a:t>
            </a:r>
          </a:p>
          <a:p>
            <a:pPr marL="609600" indent="-609600" algn="ctr" eaLnBrk="1" hangingPunct="1">
              <a:buFontTx/>
              <a:buNone/>
            </a:pPr>
            <a:endParaRPr lang="en-US" altLang="en-US" sz="2400" b="1" smtClean="0"/>
          </a:p>
          <a:p>
            <a:pPr marL="609600" indent="-609600" eaLnBrk="1" hangingPunct="1">
              <a:buFontTx/>
              <a:buAutoNum type="arabicPeriod"/>
            </a:pPr>
            <a:r>
              <a:rPr lang="en-US" altLang="en-US" sz="2400" b="1" smtClean="0"/>
              <a:t>Where do you find the grid zone designators?</a:t>
            </a:r>
          </a:p>
          <a:p>
            <a:pPr marL="609600" indent="-609600" eaLnBrk="1" hangingPunct="1">
              <a:buFontTx/>
              <a:buAutoNum type="arabicPeriod"/>
            </a:pPr>
            <a:r>
              <a:rPr lang="en-US" altLang="en-US" sz="2400" b="1" smtClean="0"/>
              <a:t>How close will a 6 digit grid coordinate put you to your point?</a:t>
            </a:r>
          </a:p>
          <a:p>
            <a:pPr marL="609600" indent="-609600" eaLnBrk="1" hangingPunct="1">
              <a:buFontTx/>
              <a:buAutoNum type="arabicPeriod"/>
            </a:pPr>
            <a:r>
              <a:rPr lang="en-US" altLang="en-US" sz="2400" b="1" smtClean="0"/>
              <a:t>How close will an 8 digit grid coordinate put you to your point?</a:t>
            </a:r>
          </a:p>
          <a:p>
            <a:pPr marL="609600" indent="-609600" eaLnBrk="1" hangingPunct="1">
              <a:buFontTx/>
              <a:buAutoNum type="arabicPeriod"/>
            </a:pPr>
            <a:r>
              <a:rPr lang="en-US" altLang="en-US" sz="2400" b="1" smtClean="0"/>
              <a:t>What is the golden rule of map reading?</a:t>
            </a:r>
          </a:p>
          <a:p>
            <a:pPr marL="609600" indent="-609600" eaLnBrk="1" hangingPunct="1">
              <a:buFontTx/>
              <a:buAutoNum type="arabicPeriod"/>
            </a:pPr>
            <a:r>
              <a:rPr lang="en-US" altLang="en-US" sz="2400" b="1" smtClean="0"/>
              <a:t>Who is your favorite EFMB Train-Up Instructor?</a:t>
            </a:r>
          </a:p>
        </p:txBody>
      </p:sp>
      <p:sp>
        <p:nvSpPr>
          <p:cNvPr id="107522" name="Footer Placeholder 5"/>
          <p:cNvSpPr>
            <a:spLocks noGrp="1"/>
          </p:cNvSpPr>
          <p:nvPr>
            <p:ph type="ftr" sz="quarter" idx="4294967295"/>
          </p:nvPr>
        </p:nvSpPr>
        <p:spPr>
          <a:xfrm>
            <a:off x="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2"/>
          <p:cNvSpPr>
            <a:spLocks noGrp="1" noChangeArrowheads="1"/>
          </p:cNvSpPr>
          <p:nvPr>
            <p:ph type="title"/>
          </p:nvPr>
        </p:nvSpPr>
        <p:spPr>
          <a:xfrm>
            <a:off x="457200" y="76200"/>
            <a:ext cx="8229600" cy="1143000"/>
          </a:xfrm>
        </p:spPr>
        <p:txBody>
          <a:bodyPr/>
          <a:lstStyle/>
          <a:p>
            <a:pPr eaLnBrk="1" hangingPunct="1"/>
            <a:r>
              <a:rPr lang="en-US" altLang="en-US" smtClean="0"/>
              <a:t>Determining Distance</a:t>
            </a:r>
          </a:p>
        </p:txBody>
      </p:sp>
      <p:sp>
        <p:nvSpPr>
          <p:cNvPr id="108548" name="Rectangle 3"/>
          <p:cNvSpPr>
            <a:spLocks noGrp="1" noChangeArrowheads="1"/>
          </p:cNvSpPr>
          <p:nvPr>
            <p:ph idx="1"/>
          </p:nvPr>
        </p:nvSpPr>
        <p:spPr>
          <a:xfrm>
            <a:off x="457200" y="1600200"/>
            <a:ext cx="8229600" cy="4876800"/>
          </a:xfrm>
        </p:spPr>
        <p:txBody>
          <a:bodyPr/>
          <a:lstStyle/>
          <a:p>
            <a:pPr marL="609600" indent="-609600" eaLnBrk="1" hangingPunct="1">
              <a:lnSpc>
                <a:spcPct val="80000"/>
              </a:lnSpc>
              <a:buFontTx/>
              <a:buNone/>
            </a:pPr>
            <a:r>
              <a:rPr lang="en-US" altLang="en-US" sz="2800" b="1" u="sng" smtClean="0"/>
              <a:t>Straight Line Method</a:t>
            </a:r>
          </a:p>
          <a:p>
            <a:pPr marL="609600" indent="-609600" eaLnBrk="1" hangingPunct="1">
              <a:lnSpc>
                <a:spcPct val="80000"/>
              </a:lnSpc>
              <a:buFontTx/>
              <a:buNone/>
            </a:pPr>
            <a:endParaRPr lang="en-US" altLang="en-US" sz="2800" b="1" u="sng" smtClean="0"/>
          </a:p>
          <a:p>
            <a:pPr marL="609600" indent="-609600" eaLnBrk="1" hangingPunct="1">
              <a:lnSpc>
                <a:spcPct val="80000"/>
              </a:lnSpc>
              <a:buFontTx/>
              <a:buNone/>
            </a:pPr>
            <a:r>
              <a:rPr lang="en-US" altLang="en-US" sz="2800" smtClean="0"/>
              <a:t>Used to measure</a:t>
            </a:r>
            <a:r>
              <a:rPr lang="en-US" altLang="en-US" sz="2800" b="1" smtClean="0"/>
              <a:t> </a:t>
            </a:r>
            <a:r>
              <a:rPr lang="en-US" altLang="en-US" sz="2800" smtClean="0"/>
              <a:t>the straight line distance between two points</a:t>
            </a:r>
          </a:p>
          <a:p>
            <a:pPr marL="609600" indent="-609600" eaLnBrk="1" hangingPunct="1">
              <a:lnSpc>
                <a:spcPct val="80000"/>
              </a:lnSpc>
              <a:buFontTx/>
              <a:buNone/>
            </a:pPr>
            <a:endParaRPr lang="en-US" altLang="en-US" sz="2800" smtClean="0"/>
          </a:p>
          <a:p>
            <a:pPr marL="609600" indent="-609600" eaLnBrk="1" hangingPunct="1">
              <a:lnSpc>
                <a:spcPct val="80000"/>
              </a:lnSpc>
              <a:buFontTx/>
              <a:buAutoNum type="arabicPeriod"/>
            </a:pPr>
            <a:r>
              <a:rPr lang="en-US" altLang="en-US" sz="2800" smtClean="0"/>
              <a:t>Take a piece of paper and line it up through your start and end points</a:t>
            </a:r>
          </a:p>
          <a:p>
            <a:pPr marL="609600" indent="-609600" eaLnBrk="1" hangingPunct="1">
              <a:lnSpc>
                <a:spcPct val="80000"/>
              </a:lnSpc>
              <a:buFontTx/>
              <a:buAutoNum type="arabicPeriod"/>
            </a:pPr>
            <a:r>
              <a:rPr lang="en-US" altLang="en-US" sz="2800" smtClean="0"/>
              <a:t>Put a small tick mark on the paper at each point</a:t>
            </a:r>
          </a:p>
          <a:p>
            <a:pPr marL="609600" indent="-609600" eaLnBrk="1" hangingPunct="1">
              <a:lnSpc>
                <a:spcPct val="80000"/>
              </a:lnSpc>
              <a:buFontTx/>
              <a:buAutoNum type="arabicPeriod"/>
            </a:pPr>
            <a:r>
              <a:rPr lang="en-US" altLang="en-US" sz="2800" smtClean="0"/>
              <a:t>Move the paper to the bar scale and determine the distance in meters between the two tick marks</a:t>
            </a:r>
          </a:p>
        </p:txBody>
      </p:sp>
      <p:sp>
        <p:nvSpPr>
          <p:cNvPr id="108546"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Tree>
  </p:cSld>
  <p:clrMapOvr>
    <a:masterClrMapping/>
  </p:clrMapOvr>
  <p:transition spd="med">
    <p:spli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a:xfrm>
            <a:off x="457200" y="0"/>
            <a:ext cx="8229600" cy="1143000"/>
          </a:xfrm>
        </p:spPr>
        <p:txBody>
          <a:bodyPr/>
          <a:lstStyle/>
          <a:p>
            <a:pPr eaLnBrk="1" hangingPunct="1"/>
            <a:r>
              <a:rPr lang="en-US" altLang="en-US" sz="4000" smtClean="0"/>
              <a:t>Land Nav Misc. Cont.</a:t>
            </a:r>
          </a:p>
        </p:txBody>
      </p:sp>
      <p:sp>
        <p:nvSpPr>
          <p:cNvPr id="18436" name="Rectangle 3"/>
          <p:cNvSpPr>
            <a:spLocks noGrp="1" noChangeArrowheads="1"/>
          </p:cNvSpPr>
          <p:nvPr>
            <p:ph idx="1"/>
          </p:nvPr>
        </p:nvSpPr>
        <p:spPr>
          <a:xfrm>
            <a:off x="457200" y="1143000"/>
            <a:ext cx="8229600" cy="5562600"/>
          </a:xfrm>
        </p:spPr>
        <p:txBody>
          <a:bodyPr/>
          <a:lstStyle/>
          <a:p>
            <a:pPr eaLnBrk="1" hangingPunct="1">
              <a:lnSpc>
                <a:spcPct val="80000"/>
              </a:lnSpc>
              <a:buFontTx/>
              <a:buNone/>
            </a:pPr>
            <a:r>
              <a:rPr lang="en-US" altLang="en-US" sz="2800" smtClean="0"/>
              <a:t>Candidates will:</a:t>
            </a:r>
          </a:p>
          <a:p>
            <a:pPr eaLnBrk="1" hangingPunct="1">
              <a:lnSpc>
                <a:spcPct val="80000"/>
              </a:lnSpc>
            </a:pPr>
            <a:r>
              <a:rPr lang="en-US" altLang="en-US" sz="2800" smtClean="0"/>
              <a:t>Carry a red lens flashlight and a chemical light stick during the night course.  The use of white light or chemical light stick is for EMERGENCIES ONLY.</a:t>
            </a:r>
          </a:p>
          <a:p>
            <a:pPr eaLnBrk="1" hangingPunct="1">
              <a:lnSpc>
                <a:spcPct val="80000"/>
              </a:lnSpc>
            </a:pPr>
            <a:r>
              <a:rPr lang="en-US" altLang="en-US" sz="2800" smtClean="0"/>
              <a:t>Be briefed, prior to testing, on their responsibility to provide first aid to other candidates if the need arises.  Candidates are NOT penalized for providing assistance.  They will be allowed to retake the test without penalty if they should fail as a result of rendering aid.</a:t>
            </a:r>
          </a:p>
        </p:txBody>
      </p:sp>
      <p:sp>
        <p:nvSpPr>
          <p:cNvPr id="18434"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Tree>
  </p:cSld>
  <p:clrMapOvr>
    <a:masterClrMapping/>
  </p:clrMapOvr>
  <p:transition spd="med">
    <p:split/>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Footer Placeholder 2"/>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pic>
        <p:nvPicPr>
          <p:cNvPr id="109571" name="Picture 2" descr="Mr1_fig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198563"/>
            <a:ext cx="5943600" cy="545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Rectangle 3"/>
          <p:cNvSpPr>
            <a:spLocks noChangeArrowheads="1"/>
          </p:cNvSpPr>
          <p:nvPr/>
        </p:nvSpPr>
        <p:spPr bwMode="auto">
          <a:xfrm>
            <a:off x="457200" y="762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400">
                <a:solidFill>
                  <a:schemeClr val="tx2"/>
                </a:solidFill>
              </a:rPr>
              <a:t>Straight Line Distance</a:t>
            </a:r>
          </a:p>
        </p:txBody>
      </p:sp>
    </p:spTree>
  </p:cSld>
  <p:clrMapOvr>
    <a:masterClrMapping/>
  </p:clrMapOvr>
  <p:transition spd="med">
    <p:split/>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Footer Placeholder 2"/>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
        <p:nvSpPr>
          <p:cNvPr id="110595" name="Rectangle 2"/>
          <p:cNvSpPr>
            <a:spLocks noChangeArrowheads="1"/>
          </p:cNvSpPr>
          <p:nvPr/>
        </p:nvSpPr>
        <p:spPr bwMode="auto">
          <a:xfrm>
            <a:off x="457200" y="762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400">
                <a:solidFill>
                  <a:schemeClr val="tx2"/>
                </a:solidFill>
              </a:rPr>
              <a:t>Straight Line Distance </a:t>
            </a:r>
            <a:br>
              <a:rPr lang="en-US" altLang="en-US" sz="4400">
                <a:solidFill>
                  <a:schemeClr val="tx2"/>
                </a:solidFill>
              </a:rPr>
            </a:br>
            <a:r>
              <a:rPr lang="en-US" altLang="en-US" sz="4400">
                <a:solidFill>
                  <a:schemeClr val="tx2"/>
                </a:solidFill>
              </a:rPr>
              <a:t>Check on Learning</a:t>
            </a:r>
          </a:p>
        </p:txBody>
      </p:sp>
      <p:pic>
        <p:nvPicPr>
          <p:cNvPr id="11059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30363"/>
            <a:ext cx="8686800"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7" name="Text Box 4"/>
          <p:cNvSpPr txBox="1">
            <a:spLocks noChangeArrowheads="1"/>
          </p:cNvSpPr>
          <p:nvPr/>
        </p:nvSpPr>
        <p:spPr bwMode="auto">
          <a:xfrm>
            <a:off x="2590800" y="3200400"/>
            <a:ext cx="1066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t>BM 253</a:t>
            </a:r>
          </a:p>
        </p:txBody>
      </p:sp>
      <p:sp>
        <p:nvSpPr>
          <p:cNvPr id="110598" name="Text Box 5"/>
          <p:cNvSpPr txBox="1">
            <a:spLocks noChangeArrowheads="1"/>
          </p:cNvSpPr>
          <p:nvPr/>
        </p:nvSpPr>
        <p:spPr bwMode="auto">
          <a:xfrm>
            <a:off x="6553200" y="3200400"/>
            <a:ext cx="1371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t>NH 4670</a:t>
            </a:r>
          </a:p>
        </p:txBody>
      </p:sp>
      <p:sp>
        <p:nvSpPr>
          <p:cNvPr id="110599" name="Text Box 6"/>
          <p:cNvSpPr txBox="1">
            <a:spLocks noChangeArrowheads="1"/>
          </p:cNvSpPr>
          <p:nvPr/>
        </p:nvSpPr>
        <p:spPr bwMode="auto">
          <a:xfrm>
            <a:off x="1524000" y="3657600"/>
            <a:ext cx="1066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t>BM 269</a:t>
            </a:r>
          </a:p>
        </p:txBody>
      </p:sp>
      <p:sp>
        <p:nvSpPr>
          <p:cNvPr id="110600" name="Text Box 7"/>
          <p:cNvSpPr txBox="1">
            <a:spLocks noChangeArrowheads="1"/>
          </p:cNvSpPr>
          <p:nvPr/>
        </p:nvSpPr>
        <p:spPr bwMode="auto">
          <a:xfrm>
            <a:off x="5334000" y="3657600"/>
            <a:ext cx="1371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t>NH 4269</a:t>
            </a:r>
          </a:p>
        </p:txBody>
      </p:sp>
      <p:sp>
        <p:nvSpPr>
          <p:cNvPr id="114696" name="Text Box 8"/>
          <p:cNvSpPr txBox="1">
            <a:spLocks noChangeArrowheads="1"/>
          </p:cNvSpPr>
          <p:nvPr/>
        </p:nvSpPr>
        <p:spPr bwMode="auto">
          <a:xfrm>
            <a:off x="7315200" y="3657600"/>
            <a:ext cx="762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t>4250</a:t>
            </a:r>
          </a:p>
        </p:txBody>
      </p:sp>
      <p:sp>
        <p:nvSpPr>
          <p:cNvPr id="110602" name="Text Box 9"/>
          <p:cNvSpPr txBox="1">
            <a:spLocks noChangeArrowheads="1"/>
          </p:cNvSpPr>
          <p:nvPr/>
        </p:nvSpPr>
        <p:spPr bwMode="auto">
          <a:xfrm>
            <a:off x="2667000" y="4572000"/>
            <a:ext cx="1066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t>BM 301</a:t>
            </a:r>
          </a:p>
        </p:txBody>
      </p:sp>
      <p:sp>
        <p:nvSpPr>
          <p:cNvPr id="110603" name="Text Box 10"/>
          <p:cNvSpPr txBox="1">
            <a:spLocks noChangeArrowheads="1"/>
          </p:cNvSpPr>
          <p:nvPr/>
        </p:nvSpPr>
        <p:spPr bwMode="auto">
          <a:xfrm>
            <a:off x="2209800" y="5029200"/>
            <a:ext cx="1066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t>BM 253</a:t>
            </a:r>
          </a:p>
        </p:txBody>
      </p:sp>
      <p:sp>
        <p:nvSpPr>
          <p:cNvPr id="110604" name="Text Box 11"/>
          <p:cNvSpPr txBox="1">
            <a:spLocks noChangeArrowheads="1"/>
          </p:cNvSpPr>
          <p:nvPr/>
        </p:nvSpPr>
        <p:spPr bwMode="auto">
          <a:xfrm>
            <a:off x="6705600" y="4572000"/>
            <a:ext cx="1371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t>NH 4072</a:t>
            </a:r>
          </a:p>
        </p:txBody>
      </p:sp>
      <p:sp>
        <p:nvSpPr>
          <p:cNvPr id="110605" name="Line 12"/>
          <p:cNvSpPr>
            <a:spLocks noChangeShapeType="1"/>
          </p:cNvSpPr>
          <p:nvPr/>
        </p:nvSpPr>
        <p:spPr bwMode="auto">
          <a:xfrm>
            <a:off x="6477000" y="4953000"/>
            <a:ext cx="1752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0606" name="Text Box 13"/>
          <p:cNvSpPr txBox="1">
            <a:spLocks noChangeArrowheads="1"/>
          </p:cNvSpPr>
          <p:nvPr/>
        </p:nvSpPr>
        <p:spPr bwMode="auto">
          <a:xfrm>
            <a:off x="5715000" y="4953000"/>
            <a:ext cx="1371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t>NH 4269</a:t>
            </a:r>
          </a:p>
        </p:txBody>
      </p:sp>
      <p:sp>
        <p:nvSpPr>
          <p:cNvPr id="110607" name="Line 14"/>
          <p:cNvSpPr>
            <a:spLocks noChangeShapeType="1"/>
          </p:cNvSpPr>
          <p:nvPr/>
        </p:nvSpPr>
        <p:spPr bwMode="auto">
          <a:xfrm>
            <a:off x="7696200" y="5334000"/>
            <a:ext cx="1143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4703" name="Text Box 15"/>
          <p:cNvSpPr txBox="1">
            <a:spLocks noChangeArrowheads="1"/>
          </p:cNvSpPr>
          <p:nvPr/>
        </p:nvSpPr>
        <p:spPr bwMode="auto">
          <a:xfrm>
            <a:off x="7848600" y="4953000"/>
            <a:ext cx="762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t>6400</a:t>
            </a:r>
          </a:p>
        </p:txBody>
      </p:sp>
    </p:spTree>
  </p:cSld>
  <p:clrMapOvr>
    <a:masterClrMapping/>
  </p:clrMapOvr>
  <p:transition spd="med">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114696"/>
                                        </p:tgtEl>
                                        <p:attrNameLst>
                                          <p:attrName>style.visibility</p:attrName>
                                        </p:attrNameLst>
                                      </p:cBhvr>
                                      <p:to>
                                        <p:strVal val="visible"/>
                                      </p:to>
                                    </p:set>
                                    <p:anim calcmode="lin" valueType="num">
                                      <p:cBhvr>
                                        <p:cTn id="7" dur="1000" fill="hold"/>
                                        <p:tgtEl>
                                          <p:spTgt spid="114696"/>
                                        </p:tgtEl>
                                        <p:attrNameLst>
                                          <p:attrName>ppt_w</p:attrName>
                                        </p:attrNameLst>
                                      </p:cBhvr>
                                      <p:tavLst>
                                        <p:tav tm="0">
                                          <p:val>
                                            <p:fltVal val="0"/>
                                          </p:val>
                                        </p:tav>
                                        <p:tav tm="100000">
                                          <p:val>
                                            <p:strVal val="#ppt_w"/>
                                          </p:val>
                                        </p:tav>
                                      </p:tavLst>
                                    </p:anim>
                                    <p:anim calcmode="lin" valueType="num">
                                      <p:cBhvr>
                                        <p:cTn id="8" dur="1000" fill="hold"/>
                                        <p:tgtEl>
                                          <p:spTgt spid="114696"/>
                                        </p:tgtEl>
                                        <p:attrNameLst>
                                          <p:attrName>ppt_h</p:attrName>
                                        </p:attrNameLst>
                                      </p:cBhvr>
                                      <p:tavLst>
                                        <p:tav tm="0">
                                          <p:val>
                                            <p:fltVal val="0"/>
                                          </p:val>
                                        </p:tav>
                                        <p:tav tm="100000">
                                          <p:val>
                                            <p:strVal val="#ppt_h"/>
                                          </p:val>
                                        </p:tav>
                                      </p:tavLst>
                                    </p:anim>
                                    <p:anim calcmode="lin" valueType="num">
                                      <p:cBhvr>
                                        <p:cTn id="9" dur="1000" fill="hold"/>
                                        <p:tgtEl>
                                          <p:spTgt spid="114696"/>
                                        </p:tgtEl>
                                        <p:attrNameLst>
                                          <p:attrName>style.rotation</p:attrName>
                                        </p:attrNameLst>
                                      </p:cBhvr>
                                      <p:tavLst>
                                        <p:tav tm="0">
                                          <p:val>
                                            <p:fltVal val="90"/>
                                          </p:val>
                                        </p:tav>
                                        <p:tav tm="100000">
                                          <p:val>
                                            <p:fltVal val="0"/>
                                          </p:val>
                                        </p:tav>
                                      </p:tavLst>
                                    </p:anim>
                                    <p:animEffect transition="in" filter="fade">
                                      <p:cBhvr>
                                        <p:cTn id="10" dur="1000"/>
                                        <p:tgtEl>
                                          <p:spTgt spid="11469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grpId="0" nodeType="clickEffect">
                                  <p:stCondLst>
                                    <p:cond delay="0"/>
                                  </p:stCondLst>
                                  <p:iterate type="lt">
                                    <p:tmPct val="5000"/>
                                  </p:iterate>
                                  <p:childTnLst>
                                    <p:set>
                                      <p:cBhvr>
                                        <p:cTn id="14" dur="1" fill="hold">
                                          <p:stCondLst>
                                            <p:cond delay="0"/>
                                          </p:stCondLst>
                                        </p:cTn>
                                        <p:tgtEl>
                                          <p:spTgt spid="114703"/>
                                        </p:tgtEl>
                                        <p:attrNameLst>
                                          <p:attrName>style.visibility</p:attrName>
                                        </p:attrNameLst>
                                      </p:cBhvr>
                                      <p:to>
                                        <p:strVal val="visible"/>
                                      </p:to>
                                    </p:set>
                                    <p:anim calcmode="lin" valueType="num">
                                      <p:cBhvr>
                                        <p:cTn id="15" dur="1000" fill="hold"/>
                                        <p:tgtEl>
                                          <p:spTgt spid="114703"/>
                                        </p:tgtEl>
                                        <p:attrNameLst>
                                          <p:attrName>ppt_w</p:attrName>
                                        </p:attrNameLst>
                                      </p:cBhvr>
                                      <p:tavLst>
                                        <p:tav tm="0">
                                          <p:val>
                                            <p:fltVal val="0"/>
                                          </p:val>
                                        </p:tav>
                                        <p:tav tm="100000">
                                          <p:val>
                                            <p:strVal val="#ppt_w"/>
                                          </p:val>
                                        </p:tav>
                                      </p:tavLst>
                                    </p:anim>
                                    <p:anim calcmode="lin" valueType="num">
                                      <p:cBhvr>
                                        <p:cTn id="16" dur="1000" fill="hold"/>
                                        <p:tgtEl>
                                          <p:spTgt spid="114703"/>
                                        </p:tgtEl>
                                        <p:attrNameLst>
                                          <p:attrName>ppt_h</p:attrName>
                                        </p:attrNameLst>
                                      </p:cBhvr>
                                      <p:tavLst>
                                        <p:tav tm="0">
                                          <p:val>
                                            <p:fltVal val="0"/>
                                          </p:val>
                                        </p:tav>
                                        <p:tav tm="100000">
                                          <p:val>
                                            <p:strVal val="#ppt_h"/>
                                          </p:val>
                                        </p:tav>
                                      </p:tavLst>
                                    </p:anim>
                                    <p:anim calcmode="lin" valueType="num">
                                      <p:cBhvr>
                                        <p:cTn id="17" dur="1000" fill="hold"/>
                                        <p:tgtEl>
                                          <p:spTgt spid="114703"/>
                                        </p:tgtEl>
                                        <p:attrNameLst>
                                          <p:attrName>style.rotation</p:attrName>
                                        </p:attrNameLst>
                                      </p:cBhvr>
                                      <p:tavLst>
                                        <p:tav tm="0">
                                          <p:val>
                                            <p:fltVal val="90"/>
                                          </p:val>
                                        </p:tav>
                                        <p:tav tm="100000">
                                          <p:val>
                                            <p:fltVal val="0"/>
                                          </p:val>
                                        </p:tav>
                                      </p:tavLst>
                                    </p:anim>
                                    <p:animEffect transition="in" filter="fade">
                                      <p:cBhvr>
                                        <p:cTn id="18" dur="1000"/>
                                        <p:tgtEl>
                                          <p:spTgt spid="1147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6" grpId="0"/>
      <p:bldP spid="114703"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2"/>
          <p:cNvSpPr>
            <a:spLocks noGrp="1" noChangeArrowheads="1"/>
          </p:cNvSpPr>
          <p:nvPr>
            <p:ph type="title"/>
          </p:nvPr>
        </p:nvSpPr>
        <p:spPr>
          <a:xfrm>
            <a:off x="457200" y="76200"/>
            <a:ext cx="8229600" cy="1143000"/>
          </a:xfrm>
        </p:spPr>
        <p:txBody>
          <a:bodyPr/>
          <a:lstStyle/>
          <a:p>
            <a:pPr eaLnBrk="1" hangingPunct="1"/>
            <a:r>
              <a:rPr lang="en-US" altLang="en-US" sz="4000" smtClean="0"/>
              <a:t>Determining Distance</a:t>
            </a:r>
            <a:br>
              <a:rPr lang="en-US" altLang="en-US" sz="4000" smtClean="0"/>
            </a:br>
            <a:r>
              <a:rPr lang="en-US" altLang="en-US" sz="4000" smtClean="0"/>
              <a:t>On a Map</a:t>
            </a:r>
          </a:p>
        </p:txBody>
      </p:sp>
      <p:sp>
        <p:nvSpPr>
          <p:cNvPr id="111620" name="Rectangle 3"/>
          <p:cNvSpPr>
            <a:spLocks noGrp="1" noChangeArrowheads="1"/>
          </p:cNvSpPr>
          <p:nvPr>
            <p:ph idx="1"/>
          </p:nvPr>
        </p:nvSpPr>
        <p:spPr>
          <a:xfrm>
            <a:off x="457200" y="1600200"/>
            <a:ext cx="8229600" cy="5257800"/>
          </a:xfrm>
        </p:spPr>
        <p:txBody>
          <a:bodyPr/>
          <a:lstStyle/>
          <a:p>
            <a:pPr marL="609600" indent="-609600" eaLnBrk="1" hangingPunct="1">
              <a:lnSpc>
                <a:spcPct val="80000"/>
              </a:lnSpc>
              <a:buFontTx/>
              <a:buNone/>
            </a:pPr>
            <a:r>
              <a:rPr lang="en-US" altLang="en-US" sz="2400" b="1" u="sng" smtClean="0"/>
              <a:t>Curved or Road Method</a:t>
            </a:r>
            <a:endParaRPr lang="en-US" altLang="en-US" sz="2400" smtClean="0"/>
          </a:p>
          <a:p>
            <a:pPr marL="609600" indent="-609600" eaLnBrk="1" hangingPunct="1">
              <a:lnSpc>
                <a:spcPct val="80000"/>
              </a:lnSpc>
              <a:buFontTx/>
              <a:buNone/>
            </a:pPr>
            <a:endParaRPr lang="en-US" altLang="en-US" sz="2400" smtClean="0"/>
          </a:p>
          <a:p>
            <a:pPr marL="609600" indent="-609600" eaLnBrk="1" hangingPunct="1">
              <a:lnSpc>
                <a:spcPct val="80000"/>
              </a:lnSpc>
              <a:buFontTx/>
              <a:buNone/>
            </a:pPr>
            <a:r>
              <a:rPr lang="en-US" altLang="en-US" sz="2400" smtClean="0"/>
              <a:t>Used to measure distance between two points, normally on a road</a:t>
            </a:r>
          </a:p>
          <a:p>
            <a:pPr marL="609600" indent="-609600" algn="ctr" eaLnBrk="1" hangingPunct="1">
              <a:lnSpc>
                <a:spcPct val="80000"/>
              </a:lnSpc>
              <a:buFontTx/>
              <a:buNone/>
            </a:pPr>
            <a:r>
              <a:rPr lang="en-US" altLang="en-US" sz="2400" u="sng" smtClean="0"/>
              <a:t>Utilizing a Piece of Paper</a:t>
            </a:r>
          </a:p>
          <a:p>
            <a:pPr marL="609600" indent="-609600" eaLnBrk="1" hangingPunct="1">
              <a:lnSpc>
                <a:spcPct val="80000"/>
              </a:lnSpc>
              <a:buFontTx/>
              <a:buAutoNum type="arabicPeriod"/>
            </a:pPr>
            <a:r>
              <a:rPr lang="en-US" altLang="en-US" sz="2400" smtClean="0"/>
              <a:t>Place a piece of paper next to your start point and put a small tick mark</a:t>
            </a:r>
          </a:p>
          <a:p>
            <a:pPr marL="609600" indent="-609600" eaLnBrk="1" hangingPunct="1">
              <a:lnSpc>
                <a:spcPct val="80000"/>
              </a:lnSpc>
              <a:buFontTx/>
              <a:buAutoNum type="arabicPeriod"/>
            </a:pPr>
            <a:r>
              <a:rPr lang="en-US" altLang="en-US" sz="2400" smtClean="0"/>
              <a:t>Align the paper with the roads edge until you come to a curve and make another tick mark on the map and paper</a:t>
            </a:r>
          </a:p>
          <a:p>
            <a:pPr marL="609600" indent="-609600" eaLnBrk="1" hangingPunct="1">
              <a:lnSpc>
                <a:spcPct val="80000"/>
              </a:lnSpc>
              <a:buFontTx/>
              <a:buAutoNum type="arabicPeriod"/>
            </a:pPr>
            <a:r>
              <a:rPr lang="en-US" altLang="en-US" sz="2400" smtClean="0"/>
              <a:t>Pivot the paper along the road’s edge and repeat Step 2 until you reach the end point and mark it again</a:t>
            </a:r>
          </a:p>
          <a:p>
            <a:pPr marL="609600" indent="-609600" eaLnBrk="1" hangingPunct="1">
              <a:lnSpc>
                <a:spcPct val="80000"/>
              </a:lnSpc>
              <a:buFontTx/>
              <a:buAutoNum type="arabicPeriod"/>
            </a:pPr>
            <a:r>
              <a:rPr lang="en-US" altLang="en-US" sz="2400" smtClean="0"/>
              <a:t>Move the paper to the bar scale and determine the distance</a:t>
            </a:r>
          </a:p>
          <a:p>
            <a:pPr marL="609600" indent="-609600" algn="ctr" eaLnBrk="1" hangingPunct="1">
              <a:lnSpc>
                <a:spcPct val="80000"/>
              </a:lnSpc>
              <a:buFontTx/>
              <a:buNone/>
            </a:pPr>
            <a:r>
              <a:rPr lang="en-US" altLang="en-US" sz="2400" b="1" smtClean="0"/>
              <a:t>Note:  Always stay on the same side of the road!!!!</a:t>
            </a:r>
          </a:p>
          <a:p>
            <a:pPr marL="609600" indent="-609600" eaLnBrk="1" hangingPunct="1">
              <a:lnSpc>
                <a:spcPct val="80000"/>
              </a:lnSpc>
              <a:buFontTx/>
              <a:buAutoNum type="arabicPeriod"/>
            </a:pPr>
            <a:endParaRPr lang="en-US" altLang="en-US" sz="2400" b="1" smtClean="0"/>
          </a:p>
        </p:txBody>
      </p:sp>
      <p:sp>
        <p:nvSpPr>
          <p:cNvPr id="111618"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Tree>
  </p:cSld>
  <p:clrMapOvr>
    <a:masterClrMapping/>
  </p:clrMapOvr>
  <p:transition spd="med">
    <p:split/>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Rectangle 2"/>
          <p:cNvSpPr>
            <a:spLocks noGrp="1" noChangeArrowheads="1"/>
          </p:cNvSpPr>
          <p:nvPr>
            <p:ph type="title"/>
          </p:nvPr>
        </p:nvSpPr>
        <p:spPr>
          <a:xfrm>
            <a:off x="457200" y="76200"/>
            <a:ext cx="8229600" cy="1143000"/>
          </a:xfrm>
        </p:spPr>
        <p:txBody>
          <a:bodyPr/>
          <a:lstStyle/>
          <a:p>
            <a:pPr eaLnBrk="1" hangingPunct="1"/>
            <a:r>
              <a:rPr lang="en-US" altLang="en-US" sz="4000" smtClean="0"/>
              <a:t>Measuring a </a:t>
            </a:r>
            <a:br>
              <a:rPr lang="en-US" altLang="en-US" sz="4000" smtClean="0"/>
            </a:br>
            <a:r>
              <a:rPr lang="en-US" altLang="en-US" sz="4000" smtClean="0"/>
              <a:t>Curved Line Distance</a:t>
            </a:r>
          </a:p>
        </p:txBody>
      </p:sp>
      <p:pic>
        <p:nvPicPr>
          <p:cNvPr id="112644" name="Picture 3" descr="Mr1_fig29"/>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43000" y="1524000"/>
            <a:ext cx="6781800" cy="50688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42"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Tree>
  </p:cSld>
  <p:clrMapOvr>
    <a:masterClrMapping/>
  </p:clrMapOvr>
  <p:transition spd="med">
    <p:split/>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Rectangle 2"/>
          <p:cNvSpPr>
            <a:spLocks noGrp="1" noChangeArrowheads="1"/>
          </p:cNvSpPr>
          <p:nvPr>
            <p:ph type="title"/>
          </p:nvPr>
        </p:nvSpPr>
        <p:spPr>
          <a:xfrm>
            <a:off x="457200" y="76200"/>
            <a:ext cx="8229600" cy="1143000"/>
          </a:xfrm>
        </p:spPr>
        <p:txBody>
          <a:bodyPr/>
          <a:lstStyle/>
          <a:p>
            <a:pPr eaLnBrk="1" hangingPunct="1"/>
            <a:r>
              <a:rPr lang="en-US" altLang="en-US" sz="4000" smtClean="0"/>
              <a:t>Determining Distance</a:t>
            </a:r>
            <a:br>
              <a:rPr lang="en-US" altLang="en-US" sz="4000" smtClean="0"/>
            </a:br>
            <a:r>
              <a:rPr lang="en-US" altLang="en-US" sz="4000" smtClean="0"/>
              <a:t>On a Map</a:t>
            </a:r>
          </a:p>
        </p:txBody>
      </p:sp>
      <p:sp>
        <p:nvSpPr>
          <p:cNvPr id="113668" name="Rectangle 3"/>
          <p:cNvSpPr>
            <a:spLocks noGrp="1" noChangeArrowheads="1"/>
          </p:cNvSpPr>
          <p:nvPr>
            <p:ph idx="1"/>
          </p:nvPr>
        </p:nvSpPr>
        <p:spPr>
          <a:xfrm>
            <a:off x="457200" y="1600200"/>
            <a:ext cx="8229600" cy="5257800"/>
          </a:xfrm>
        </p:spPr>
        <p:txBody>
          <a:bodyPr/>
          <a:lstStyle/>
          <a:p>
            <a:pPr marL="609600" indent="-609600" eaLnBrk="1" hangingPunct="1">
              <a:lnSpc>
                <a:spcPct val="80000"/>
              </a:lnSpc>
              <a:buFontTx/>
              <a:buNone/>
            </a:pPr>
            <a:r>
              <a:rPr lang="en-US" altLang="en-US" sz="2400" b="1" u="sng" smtClean="0"/>
              <a:t>Curved or Road Method</a:t>
            </a:r>
            <a:endParaRPr lang="en-US" altLang="en-US" sz="2400" smtClean="0"/>
          </a:p>
          <a:p>
            <a:pPr marL="609600" indent="-609600" eaLnBrk="1" hangingPunct="1">
              <a:lnSpc>
                <a:spcPct val="80000"/>
              </a:lnSpc>
              <a:buFontTx/>
              <a:buNone/>
            </a:pPr>
            <a:endParaRPr lang="en-US" altLang="en-US" sz="2400" smtClean="0"/>
          </a:p>
          <a:p>
            <a:pPr marL="609600" indent="-609600" eaLnBrk="1" hangingPunct="1">
              <a:lnSpc>
                <a:spcPct val="80000"/>
              </a:lnSpc>
              <a:buFontTx/>
              <a:buNone/>
            </a:pPr>
            <a:r>
              <a:rPr lang="en-US" altLang="en-US" sz="2400" smtClean="0"/>
              <a:t>Used to measure distance between two points, normally on a road</a:t>
            </a:r>
          </a:p>
          <a:p>
            <a:pPr marL="609600" indent="-609600" algn="ctr" eaLnBrk="1" hangingPunct="1">
              <a:lnSpc>
                <a:spcPct val="80000"/>
              </a:lnSpc>
              <a:buFontTx/>
              <a:buNone/>
            </a:pPr>
            <a:r>
              <a:rPr lang="en-US" altLang="en-US" sz="2400" u="sng" smtClean="0"/>
              <a:t>Utilizing a Piece of Dental Floss or String</a:t>
            </a:r>
          </a:p>
          <a:p>
            <a:pPr marL="609600" indent="-609600" eaLnBrk="1" hangingPunct="1">
              <a:lnSpc>
                <a:spcPct val="80000"/>
              </a:lnSpc>
              <a:buFontTx/>
              <a:buAutoNum type="arabicPeriod"/>
            </a:pPr>
            <a:r>
              <a:rPr lang="en-US" altLang="en-US" sz="2400" smtClean="0"/>
              <a:t>Place a piece of floss next to your start point and put a small tick mark on the floss</a:t>
            </a:r>
          </a:p>
          <a:p>
            <a:pPr marL="609600" indent="-609600" eaLnBrk="1" hangingPunct="1">
              <a:lnSpc>
                <a:spcPct val="80000"/>
              </a:lnSpc>
              <a:buFontTx/>
              <a:buAutoNum type="arabicPeriod"/>
            </a:pPr>
            <a:r>
              <a:rPr lang="en-US" altLang="en-US" sz="2400" smtClean="0"/>
              <a:t>Align the floss with the roads edge until you come to a curve and then bend the floss along with the curvature of the road</a:t>
            </a:r>
          </a:p>
          <a:p>
            <a:pPr marL="609600" indent="-609600" eaLnBrk="1" hangingPunct="1">
              <a:lnSpc>
                <a:spcPct val="80000"/>
              </a:lnSpc>
              <a:buFontTx/>
              <a:buAutoNum type="arabicPeriod"/>
            </a:pPr>
            <a:r>
              <a:rPr lang="en-US" altLang="en-US" sz="2400" smtClean="0"/>
              <a:t>Pivot the floss along the road’s edge until you reach the end point and put a tick mark on the floss</a:t>
            </a:r>
          </a:p>
          <a:p>
            <a:pPr marL="609600" indent="-609600" eaLnBrk="1" hangingPunct="1">
              <a:lnSpc>
                <a:spcPct val="80000"/>
              </a:lnSpc>
              <a:buFontTx/>
              <a:buAutoNum type="arabicPeriod"/>
            </a:pPr>
            <a:r>
              <a:rPr lang="en-US" altLang="en-US" sz="2400" smtClean="0"/>
              <a:t>Straighten the floss out and move the floss to the bar scale and determine the distance</a:t>
            </a:r>
          </a:p>
          <a:p>
            <a:pPr marL="609600" indent="-609600" algn="ctr" eaLnBrk="1" hangingPunct="1">
              <a:lnSpc>
                <a:spcPct val="80000"/>
              </a:lnSpc>
              <a:buFontTx/>
              <a:buNone/>
            </a:pPr>
            <a:r>
              <a:rPr lang="en-US" altLang="en-US" sz="2400" b="1" smtClean="0"/>
              <a:t>Note:  Always stay on the same side of the road!!!!</a:t>
            </a:r>
          </a:p>
          <a:p>
            <a:pPr marL="609600" indent="-609600" eaLnBrk="1" hangingPunct="1">
              <a:lnSpc>
                <a:spcPct val="80000"/>
              </a:lnSpc>
              <a:buFontTx/>
              <a:buAutoNum type="arabicPeriod"/>
            </a:pPr>
            <a:endParaRPr lang="en-US" altLang="en-US" sz="2400" b="1" smtClean="0"/>
          </a:p>
        </p:txBody>
      </p:sp>
      <p:sp>
        <p:nvSpPr>
          <p:cNvPr id="113666"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Tree>
  </p:cSld>
  <p:clrMapOvr>
    <a:masterClrMapping/>
  </p:clrMapOvr>
  <p:transition spd="med">
    <p:split/>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Footer Placeholder 2"/>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
        <p:nvSpPr>
          <p:cNvPr id="114691" name="Rectangle 2"/>
          <p:cNvSpPr>
            <a:spLocks noChangeArrowheads="1"/>
          </p:cNvSpPr>
          <p:nvPr/>
        </p:nvSpPr>
        <p:spPr bwMode="auto">
          <a:xfrm>
            <a:off x="457200" y="762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400">
                <a:solidFill>
                  <a:schemeClr val="tx2"/>
                </a:solidFill>
              </a:rPr>
              <a:t>Curved Line Distance</a:t>
            </a:r>
            <a:br>
              <a:rPr lang="en-US" altLang="en-US" sz="4400">
                <a:solidFill>
                  <a:schemeClr val="tx2"/>
                </a:solidFill>
              </a:rPr>
            </a:br>
            <a:r>
              <a:rPr lang="en-US" altLang="en-US" sz="4400">
                <a:solidFill>
                  <a:schemeClr val="tx2"/>
                </a:solidFill>
              </a:rPr>
              <a:t>Check on Learning</a:t>
            </a:r>
          </a:p>
        </p:txBody>
      </p:sp>
      <p:sp>
        <p:nvSpPr>
          <p:cNvPr id="114692" name="Text Box 3"/>
          <p:cNvSpPr txBox="1">
            <a:spLocks noChangeArrowheads="1"/>
          </p:cNvSpPr>
          <p:nvPr/>
        </p:nvSpPr>
        <p:spPr bwMode="auto">
          <a:xfrm>
            <a:off x="381000" y="1524000"/>
            <a:ext cx="8610600"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t>Measure the road distance in the following:</a:t>
            </a:r>
          </a:p>
          <a:p>
            <a:pPr>
              <a:spcBef>
                <a:spcPct val="0"/>
              </a:spcBef>
              <a:buFontTx/>
              <a:buNone/>
            </a:pPr>
            <a:endParaRPr lang="en-US" altLang="en-US" sz="2400" b="1"/>
          </a:p>
          <a:p>
            <a:pPr>
              <a:spcBef>
                <a:spcPct val="0"/>
              </a:spcBef>
              <a:buFontTx/>
              <a:buNone/>
            </a:pPr>
            <a:r>
              <a:rPr lang="en-US" altLang="en-US" sz="2400" b="1"/>
              <a:t>1.  From the road junction in grid square_______</a:t>
            </a:r>
          </a:p>
          <a:p>
            <a:pPr>
              <a:spcBef>
                <a:spcPct val="0"/>
              </a:spcBef>
              <a:buFontTx/>
              <a:buNone/>
            </a:pPr>
            <a:r>
              <a:rPr lang="en-US" altLang="en-US" sz="2400" b="1"/>
              <a:t>to the intersection in grid square______is_____</a:t>
            </a:r>
          </a:p>
          <a:p>
            <a:pPr>
              <a:spcBef>
                <a:spcPct val="0"/>
              </a:spcBef>
              <a:buFontTx/>
              <a:buNone/>
            </a:pPr>
            <a:r>
              <a:rPr lang="en-US" altLang="en-US" sz="2400" b="1"/>
              <a:t>kilometers.</a:t>
            </a:r>
          </a:p>
          <a:p>
            <a:pPr>
              <a:spcBef>
                <a:spcPct val="0"/>
              </a:spcBef>
              <a:buFontTx/>
              <a:buNone/>
            </a:pPr>
            <a:endParaRPr lang="en-US" altLang="en-US" sz="2400" b="1"/>
          </a:p>
          <a:p>
            <a:pPr>
              <a:spcBef>
                <a:spcPct val="0"/>
              </a:spcBef>
              <a:buFontTx/>
              <a:buNone/>
            </a:pPr>
            <a:r>
              <a:rPr lang="en-US" altLang="en-US" sz="2400" b="1"/>
              <a:t>2.  From the intersection in grid square_______</a:t>
            </a:r>
          </a:p>
          <a:p>
            <a:pPr>
              <a:spcBef>
                <a:spcPct val="0"/>
              </a:spcBef>
              <a:buFontTx/>
              <a:buNone/>
            </a:pPr>
            <a:r>
              <a:rPr lang="en-US" altLang="en-US" sz="2400" b="1"/>
              <a:t>to the intersection in grid square______is_____</a:t>
            </a:r>
          </a:p>
          <a:p>
            <a:pPr>
              <a:spcBef>
                <a:spcPct val="0"/>
              </a:spcBef>
              <a:buFontTx/>
              <a:buNone/>
            </a:pPr>
            <a:r>
              <a:rPr lang="en-US" altLang="en-US" sz="2400" b="1"/>
              <a:t>meters.</a:t>
            </a:r>
            <a:endParaRPr lang="en-US" altLang="en-US" sz="2400" b="1">
              <a:latin typeface="Times New Roman" panose="02020603050405020304" pitchFamily="18" charset="0"/>
            </a:endParaRPr>
          </a:p>
        </p:txBody>
      </p:sp>
      <p:sp>
        <p:nvSpPr>
          <p:cNvPr id="114693" name="Text Box 4"/>
          <p:cNvSpPr txBox="1">
            <a:spLocks noChangeArrowheads="1"/>
          </p:cNvSpPr>
          <p:nvPr/>
        </p:nvSpPr>
        <p:spPr bwMode="auto">
          <a:xfrm>
            <a:off x="6400800" y="2209800"/>
            <a:ext cx="1371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b="1"/>
              <a:t>NH 4282</a:t>
            </a:r>
          </a:p>
        </p:txBody>
      </p:sp>
      <p:sp>
        <p:nvSpPr>
          <p:cNvPr id="114694" name="Text Box 5"/>
          <p:cNvSpPr txBox="1">
            <a:spLocks noChangeArrowheads="1"/>
          </p:cNvSpPr>
          <p:nvPr/>
        </p:nvSpPr>
        <p:spPr bwMode="auto">
          <a:xfrm>
            <a:off x="6096000" y="3657600"/>
            <a:ext cx="1371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b="1"/>
              <a:t>NH 4775</a:t>
            </a:r>
          </a:p>
        </p:txBody>
      </p:sp>
      <p:sp>
        <p:nvSpPr>
          <p:cNvPr id="114695" name="Text Box 6"/>
          <p:cNvSpPr txBox="1">
            <a:spLocks noChangeArrowheads="1"/>
          </p:cNvSpPr>
          <p:nvPr/>
        </p:nvSpPr>
        <p:spPr bwMode="auto">
          <a:xfrm>
            <a:off x="5029200" y="4114800"/>
            <a:ext cx="1371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b="1"/>
              <a:t>NH 4274</a:t>
            </a:r>
          </a:p>
        </p:txBody>
      </p:sp>
      <p:sp>
        <p:nvSpPr>
          <p:cNvPr id="114696" name="Text Box 7"/>
          <p:cNvSpPr txBox="1">
            <a:spLocks noChangeArrowheads="1"/>
          </p:cNvSpPr>
          <p:nvPr/>
        </p:nvSpPr>
        <p:spPr bwMode="auto">
          <a:xfrm>
            <a:off x="6324600" y="4114800"/>
            <a:ext cx="1371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b="1"/>
              <a:t>5500</a:t>
            </a:r>
          </a:p>
        </p:txBody>
      </p:sp>
      <p:sp>
        <p:nvSpPr>
          <p:cNvPr id="114697" name="Text Box 8"/>
          <p:cNvSpPr txBox="1">
            <a:spLocks noChangeArrowheads="1"/>
          </p:cNvSpPr>
          <p:nvPr/>
        </p:nvSpPr>
        <p:spPr bwMode="auto">
          <a:xfrm>
            <a:off x="5029200" y="2590800"/>
            <a:ext cx="1371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b="1"/>
              <a:t>NH 4083</a:t>
            </a:r>
          </a:p>
        </p:txBody>
      </p:sp>
      <p:sp>
        <p:nvSpPr>
          <p:cNvPr id="114698" name="Text Box 9"/>
          <p:cNvSpPr txBox="1">
            <a:spLocks noChangeArrowheads="1"/>
          </p:cNvSpPr>
          <p:nvPr/>
        </p:nvSpPr>
        <p:spPr bwMode="auto">
          <a:xfrm>
            <a:off x="6400800" y="2667000"/>
            <a:ext cx="1371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b="1"/>
              <a:t>2150</a:t>
            </a:r>
          </a:p>
        </p:txBody>
      </p:sp>
    </p:spTree>
  </p:cSld>
  <p:clrMapOvr>
    <a:masterClrMapping/>
  </p:clrMapOvr>
  <p:transition spd="med">
    <p:split/>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2"/>
          <p:cNvSpPr>
            <a:spLocks noGrp="1" noChangeArrowheads="1"/>
          </p:cNvSpPr>
          <p:nvPr>
            <p:ph type="title"/>
          </p:nvPr>
        </p:nvSpPr>
        <p:spPr>
          <a:xfrm>
            <a:off x="457200" y="76200"/>
            <a:ext cx="8229600" cy="1143000"/>
          </a:xfrm>
        </p:spPr>
        <p:txBody>
          <a:bodyPr/>
          <a:lstStyle/>
          <a:p>
            <a:pPr eaLnBrk="1" hangingPunct="1"/>
            <a:r>
              <a:rPr lang="en-US" altLang="en-US" smtClean="0"/>
              <a:t>Obtaining a Grid Azimuth</a:t>
            </a:r>
          </a:p>
        </p:txBody>
      </p:sp>
      <p:sp>
        <p:nvSpPr>
          <p:cNvPr id="115716" name="Rectangle 3"/>
          <p:cNvSpPr>
            <a:spLocks noGrp="1" noChangeArrowheads="1"/>
          </p:cNvSpPr>
          <p:nvPr>
            <p:ph idx="1"/>
          </p:nvPr>
        </p:nvSpPr>
        <p:spPr>
          <a:xfrm>
            <a:off x="457200" y="1600200"/>
            <a:ext cx="8229600" cy="5257800"/>
          </a:xfrm>
        </p:spPr>
        <p:txBody>
          <a:bodyPr/>
          <a:lstStyle/>
          <a:p>
            <a:pPr marL="609600" indent="-609600" eaLnBrk="1" hangingPunct="1">
              <a:lnSpc>
                <a:spcPct val="90000"/>
              </a:lnSpc>
              <a:buFontTx/>
              <a:buAutoNum type="arabicPeriod"/>
            </a:pPr>
            <a:r>
              <a:rPr lang="en-US" altLang="en-US" sz="2800" smtClean="0"/>
              <a:t>Plot your start and other points on the map</a:t>
            </a:r>
          </a:p>
          <a:p>
            <a:pPr marL="609600" indent="-609600" eaLnBrk="1" hangingPunct="1">
              <a:lnSpc>
                <a:spcPct val="90000"/>
              </a:lnSpc>
              <a:buFontTx/>
              <a:buAutoNum type="arabicPeriod"/>
            </a:pPr>
            <a:r>
              <a:rPr lang="en-US" altLang="en-US" sz="2800" smtClean="0"/>
              <a:t>Center the cross hairs of your protractor on the start point</a:t>
            </a:r>
          </a:p>
          <a:p>
            <a:pPr marL="990600" lvl="1" indent="-533400" eaLnBrk="1" hangingPunct="1">
              <a:lnSpc>
                <a:spcPct val="90000"/>
              </a:lnSpc>
            </a:pPr>
            <a:r>
              <a:rPr lang="en-US" altLang="en-US" sz="2400" smtClean="0"/>
              <a:t>Ensure that the protractor is parallel with the map</a:t>
            </a:r>
          </a:p>
          <a:p>
            <a:pPr marL="990600" lvl="1" indent="-533400" eaLnBrk="1" hangingPunct="1">
              <a:lnSpc>
                <a:spcPct val="90000"/>
              </a:lnSpc>
            </a:pPr>
            <a:r>
              <a:rPr lang="en-US" altLang="en-US" sz="2400" smtClean="0"/>
              <a:t>Use the lines on the protractor with the grid lines on the map</a:t>
            </a:r>
          </a:p>
          <a:p>
            <a:pPr marL="609600" indent="-609600" eaLnBrk="1" hangingPunct="1">
              <a:lnSpc>
                <a:spcPct val="90000"/>
              </a:lnSpc>
              <a:buFontTx/>
              <a:buAutoNum type="arabicPeriod"/>
            </a:pPr>
            <a:r>
              <a:rPr lang="en-US" altLang="en-US" sz="2800" smtClean="0"/>
              <a:t>Take a piece of paper or a ruler and run it from the start point (cross hairs) through your end point</a:t>
            </a:r>
          </a:p>
          <a:p>
            <a:pPr marL="990600" lvl="1" indent="-533400" eaLnBrk="1" hangingPunct="1">
              <a:lnSpc>
                <a:spcPct val="90000"/>
              </a:lnSpc>
            </a:pPr>
            <a:r>
              <a:rPr lang="en-US" altLang="en-US" sz="2400" smtClean="0"/>
              <a:t>You can make a penciled in line on your map</a:t>
            </a:r>
          </a:p>
          <a:p>
            <a:pPr marL="609600" indent="-609600" eaLnBrk="1" hangingPunct="1">
              <a:lnSpc>
                <a:spcPct val="90000"/>
              </a:lnSpc>
              <a:buFontTx/>
              <a:buAutoNum type="arabicPeriod"/>
            </a:pPr>
            <a:r>
              <a:rPr lang="en-US" altLang="en-US" sz="2800" smtClean="0"/>
              <a:t>Look on the inner circle (degrees), where the line crosses it.  That is your grid azimuth</a:t>
            </a:r>
          </a:p>
        </p:txBody>
      </p:sp>
      <p:sp>
        <p:nvSpPr>
          <p:cNvPr id="115714"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Tree>
  </p:cSld>
  <p:clrMapOvr>
    <a:masterClrMapping/>
  </p:clrMapOvr>
  <p:transition spd="med">
    <p:split/>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40" name="Rectangle 3"/>
          <p:cNvSpPr>
            <a:spLocks noGrp="1" noChangeArrowheads="1"/>
          </p:cNvSpPr>
          <p:nvPr>
            <p:ph type="title"/>
          </p:nvPr>
        </p:nvSpPr>
        <p:spPr>
          <a:xfrm>
            <a:off x="457200" y="76200"/>
            <a:ext cx="8229600" cy="1143000"/>
          </a:xfrm>
        </p:spPr>
        <p:txBody>
          <a:bodyPr/>
          <a:lstStyle/>
          <a:p>
            <a:pPr eaLnBrk="1" hangingPunct="1"/>
            <a:r>
              <a:rPr lang="en-US" altLang="en-US" smtClean="0"/>
              <a:t>Obtaining a Grid Azimuth</a:t>
            </a:r>
          </a:p>
        </p:txBody>
      </p:sp>
      <p:pic>
        <p:nvPicPr>
          <p:cNvPr id="116739" name="Picture 2" descr="MAP LEFT CORNER"/>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2393598"/>
            <a:ext cx="4038600" cy="293916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6741" name="Picture 4" descr="Protractor GTA"/>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029200" y="2590800"/>
            <a:ext cx="2514600" cy="25098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6738" name="Footer Placeholder 5"/>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
        <p:nvSpPr>
          <p:cNvPr id="120837" name="Text Box 5"/>
          <p:cNvSpPr txBox="1">
            <a:spLocks noChangeArrowheads="1"/>
          </p:cNvSpPr>
          <p:nvPr/>
        </p:nvSpPr>
        <p:spPr bwMode="auto">
          <a:xfrm>
            <a:off x="1905000" y="3810000"/>
            <a:ext cx="533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t>SP</a:t>
            </a:r>
          </a:p>
        </p:txBody>
      </p:sp>
      <p:sp>
        <p:nvSpPr>
          <p:cNvPr id="120838" name="Line 6"/>
          <p:cNvSpPr>
            <a:spLocks noChangeShapeType="1"/>
          </p:cNvSpPr>
          <p:nvPr/>
        </p:nvSpPr>
        <p:spPr bwMode="auto">
          <a:xfrm>
            <a:off x="2286000" y="4038600"/>
            <a:ext cx="685800" cy="609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0839" name="Text Box 7"/>
          <p:cNvSpPr txBox="1">
            <a:spLocks noChangeArrowheads="1"/>
          </p:cNvSpPr>
          <p:nvPr/>
        </p:nvSpPr>
        <p:spPr bwMode="auto">
          <a:xfrm>
            <a:off x="2667000" y="2209800"/>
            <a:ext cx="533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t>EP</a:t>
            </a:r>
          </a:p>
        </p:txBody>
      </p:sp>
      <p:sp>
        <p:nvSpPr>
          <p:cNvPr id="120840" name="Line 8"/>
          <p:cNvSpPr>
            <a:spLocks noChangeShapeType="1"/>
          </p:cNvSpPr>
          <p:nvPr/>
        </p:nvSpPr>
        <p:spPr bwMode="auto">
          <a:xfrm>
            <a:off x="3048000" y="2438400"/>
            <a:ext cx="1524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0841" name="Oval 9"/>
          <p:cNvSpPr>
            <a:spLocks noChangeArrowheads="1"/>
          </p:cNvSpPr>
          <p:nvPr/>
        </p:nvSpPr>
        <p:spPr bwMode="auto">
          <a:xfrm>
            <a:off x="2971800" y="4648200"/>
            <a:ext cx="76200" cy="762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20842" name="Oval 10"/>
          <p:cNvSpPr>
            <a:spLocks noChangeArrowheads="1"/>
          </p:cNvSpPr>
          <p:nvPr/>
        </p:nvSpPr>
        <p:spPr bwMode="auto">
          <a:xfrm>
            <a:off x="4648200" y="2362200"/>
            <a:ext cx="76200" cy="762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16748" name="Text Box 11"/>
          <p:cNvSpPr txBox="1">
            <a:spLocks noChangeArrowheads="1"/>
          </p:cNvSpPr>
          <p:nvPr/>
        </p:nvSpPr>
        <p:spPr bwMode="auto">
          <a:xfrm>
            <a:off x="1752600" y="1676400"/>
            <a:ext cx="4343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t>Plot your Start Point and End Point.</a:t>
            </a:r>
          </a:p>
        </p:txBody>
      </p:sp>
    </p:spTree>
  </p:cSld>
  <p:clrMapOvr>
    <a:masterClrMapping/>
  </p:clrMapOvr>
  <p:transition spd="med">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083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083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084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120839"/>
                                        </p:tgtEl>
                                        <p:attrNameLst>
                                          <p:attrName>style.visibility</p:attrName>
                                        </p:attrNameLst>
                                      </p:cBhvr>
                                      <p:to>
                                        <p:strVal val="visible"/>
                                      </p:to>
                                    </p:set>
                                    <p:animEffect transition="in" filter="box(in)">
                                      <p:cBhvr>
                                        <p:cTn id="19" dur="500"/>
                                        <p:tgtEl>
                                          <p:spTgt spid="12083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120840"/>
                                        </p:tgtEl>
                                        <p:attrNameLst>
                                          <p:attrName>style.visibility</p:attrName>
                                        </p:attrNameLst>
                                      </p:cBhvr>
                                      <p:to>
                                        <p:strVal val="visible"/>
                                      </p:to>
                                    </p:set>
                                    <p:animEffect transition="in" filter="box(in)">
                                      <p:cBhvr>
                                        <p:cTn id="24" dur="500"/>
                                        <p:tgtEl>
                                          <p:spTgt spid="12084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120842"/>
                                        </p:tgtEl>
                                        <p:attrNameLst>
                                          <p:attrName>style.visibility</p:attrName>
                                        </p:attrNameLst>
                                      </p:cBhvr>
                                      <p:to>
                                        <p:strVal val="visible"/>
                                      </p:to>
                                    </p:set>
                                    <p:animEffect transition="in" filter="box(in)">
                                      <p:cBhvr>
                                        <p:cTn id="29" dur="500"/>
                                        <p:tgtEl>
                                          <p:spTgt spid="1208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7" grpId="0"/>
      <p:bldP spid="120838" grpId="0" animBg="1"/>
      <p:bldP spid="120839" grpId="0"/>
      <p:bldP spid="120840" grpId="0" animBg="1"/>
      <p:bldP spid="120841" grpId="0" animBg="1"/>
      <p:bldP spid="120842"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4" name="Rectangle 3"/>
          <p:cNvSpPr>
            <a:spLocks noGrp="1" noChangeArrowheads="1"/>
          </p:cNvSpPr>
          <p:nvPr>
            <p:ph type="title"/>
          </p:nvPr>
        </p:nvSpPr>
        <p:spPr>
          <a:xfrm>
            <a:off x="457200" y="76200"/>
            <a:ext cx="8229600" cy="1143000"/>
          </a:xfrm>
        </p:spPr>
        <p:txBody>
          <a:bodyPr/>
          <a:lstStyle/>
          <a:p>
            <a:pPr eaLnBrk="1" hangingPunct="1"/>
            <a:r>
              <a:rPr lang="en-US" altLang="en-US" smtClean="0"/>
              <a:t>Obtaining a Grid Azimuth</a:t>
            </a:r>
          </a:p>
        </p:txBody>
      </p:sp>
      <p:pic>
        <p:nvPicPr>
          <p:cNvPr id="117763" name="Picture 2" descr="MAP LEFT CORNER"/>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2393598"/>
            <a:ext cx="4038600" cy="293916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1860" name="Picture 4" descr="Protractor GTA"/>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752600" y="3429000"/>
            <a:ext cx="2514600" cy="25098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7762" name="Footer Placeholder 5"/>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
        <p:nvSpPr>
          <p:cNvPr id="117766" name="Text Box 5"/>
          <p:cNvSpPr txBox="1">
            <a:spLocks noChangeArrowheads="1"/>
          </p:cNvSpPr>
          <p:nvPr/>
        </p:nvSpPr>
        <p:spPr bwMode="auto">
          <a:xfrm>
            <a:off x="1905000" y="3810000"/>
            <a:ext cx="533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t>SP</a:t>
            </a:r>
          </a:p>
        </p:txBody>
      </p:sp>
      <p:sp>
        <p:nvSpPr>
          <p:cNvPr id="117767" name="Line 6"/>
          <p:cNvSpPr>
            <a:spLocks noChangeShapeType="1"/>
          </p:cNvSpPr>
          <p:nvPr/>
        </p:nvSpPr>
        <p:spPr bwMode="auto">
          <a:xfrm>
            <a:off x="2286000" y="4038600"/>
            <a:ext cx="685800" cy="609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768" name="Text Box 7"/>
          <p:cNvSpPr txBox="1">
            <a:spLocks noChangeArrowheads="1"/>
          </p:cNvSpPr>
          <p:nvPr/>
        </p:nvSpPr>
        <p:spPr bwMode="auto">
          <a:xfrm>
            <a:off x="2667000" y="2209800"/>
            <a:ext cx="533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t>EP</a:t>
            </a:r>
          </a:p>
        </p:txBody>
      </p:sp>
      <p:sp>
        <p:nvSpPr>
          <p:cNvPr id="117769" name="Line 8"/>
          <p:cNvSpPr>
            <a:spLocks noChangeShapeType="1"/>
          </p:cNvSpPr>
          <p:nvPr/>
        </p:nvSpPr>
        <p:spPr bwMode="auto">
          <a:xfrm>
            <a:off x="3048000" y="2438400"/>
            <a:ext cx="1524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770" name="Oval 9"/>
          <p:cNvSpPr>
            <a:spLocks noChangeArrowheads="1"/>
          </p:cNvSpPr>
          <p:nvPr/>
        </p:nvSpPr>
        <p:spPr bwMode="auto">
          <a:xfrm>
            <a:off x="2971800" y="46482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17771" name="Oval 10"/>
          <p:cNvSpPr>
            <a:spLocks noChangeArrowheads="1"/>
          </p:cNvSpPr>
          <p:nvPr/>
        </p:nvSpPr>
        <p:spPr bwMode="auto">
          <a:xfrm>
            <a:off x="4648200" y="23622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17772" name="Text Box 11"/>
          <p:cNvSpPr txBox="1">
            <a:spLocks noChangeArrowheads="1"/>
          </p:cNvSpPr>
          <p:nvPr/>
        </p:nvSpPr>
        <p:spPr bwMode="auto">
          <a:xfrm>
            <a:off x="1752600" y="1676400"/>
            <a:ext cx="5715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t>Place cross hairs of protractor over Start Point.</a:t>
            </a:r>
          </a:p>
        </p:txBody>
      </p:sp>
    </p:spTree>
  </p:cSld>
  <p:clrMapOvr>
    <a:masterClrMapping/>
  </p:clrMapOvr>
  <p:transition spd="med">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21860"/>
                                        </p:tgtEl>
                                        <p:attrNameLst>
                                          <p:attrName>style.visibility</p:attrName>
                                        </p:attrNameLst>
                                      </p:cBhvr>
                                      <p:to>
                                        <p:strVal val="visible"/>
                                      </p:to>
                                    </p:set>
                                    <p:anim calcmode="lin" valueType="num">
                                      <p:cBhvr additive="base">
                                        <p:cTn id="7" dur="1000" fill="hold"/>
                                        <p:tgtEl>
                                          <p:spTgt spid="121860"/>
                                        </p:tgtEl>
                                        <p:attrNameLst>
                                          <p:attrName>ppt_x</p:attrName>
                                        </p:attrNameLst>
                                      </p:cBhvr>
                                      <p:tavLst>
                                        <p:tav tm="0">
                                          <p:val>
                                            <p:strVal val="1+#ppt_w/2"/>
                                          </p:val>
                                        </p:tav>
                                        <p:tav tm="100000">
                                          <p:val>
                                            <p:strVal val="#ppt_x"/>
                                          </p:val>
                                        </p:tav>
                                      </p:tavLst>
                                    </p:anim>
                                    <p:anim calcmode="lin" valueType="num">
                                      <p:cBhvr additive="base">
                                        <p:cTn id="8" dur="1000" fill="hold"/>
                                        <p:tgtEl>
                                          <p:spTgt spid="1218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8" name="Rectangle 3"/>
          <p:cNvSpPr>
            <a:spLocks noGrp="1" noChangeArrowheads="1"/>
          </p:cNvSpPr>
          <p:nvPr>
            <p:ph type="title"/>
          </p:nvPr>
        </p:nvSpPr>
        <p:spPr>
          <a:xfrm>
            <a:off x="457200" y="76200"/>
            <a:ext cx="8229600" cy="1143000"/>
          </a:xfrm>
        </p:spPr>
        <p:txBody>
          <a:bodyPr/>
          <a:lstStyle/>
          <a:p>
            <a:pPr eaLnBrk="1" hangingPunct="1"/>
            <a:r>
              <a:rPr lang="en-US" altLang="en-US" smtClean="0"/>
              <a:t>Obtaining a Grid Azimuth</a:t>
            </a:r>
          </a:p>
        </p:txBody>
      </p:sp>
      <p:pic>
        <p:nvPicPr>
          <p:cNvPr id="118787" name="Picture 2" descr="MAP LEFT CORNER"/>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2393598"/>
            <a:ext cx="4038600" cy="293916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8789" name="Picture 4" descr="Protractor GTA"/>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752600" y="3429000"/>
            <a:ext cx="2514600" cy="25098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8786" name="Footer Placeholder 5"/>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
        <p:nvSpPr>
          <p:cNvPr id="118790" name="Text Box 5"/>
          <p:cNvSpPr txBox="1">
            <a:spLocks noChangeArrowheads="1"/>
          </p:cNvSpPr>
          <p:nvPr/>
        </p:nvSpPr>
        <p:spPr bwMode="auto">
          <a:xfrm>
            <a:off x="1905000" y="3810000"/>
            <a:ext cx="533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t>SP</a:t>
            </a:r>
          </a:p>
        </p:txBody>
      </p:sp>
      <p:sp>
        <p:nvSpPr>
          <p:cNvPr id="118791" name="Line 6"/>
          <p:cNvSpPr>
            <a:spLocks noChangeShapeType="1"/>
          </p:cNvSpPr>
          <p:nvPr/>
        </p:nvSpPr>
        <p:spPr bwMode="auto">
          <a:xfrm>
            <a:off x="2286000" y="4038600"/>
            <a:ext cx="685800" cy="609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792" name="Text Box 7"/>
          <p:cNvSpPr txBox="1">
            <a:spLocks noChangeArrowheads="1"/>
          </p:cNvSpPr>
          <p:nvPr/>
        </p:nvSpPr>
        <p:spPr bwMode="auto">
          <a:xfrm>
            <a:off x="2667000" y="2209800"/>
            <a:ext cx="533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t>EP</a:t>
            </a:r>
          </a:p>
        </p:txBody>
      </p:sp>
      <p:sp>
        <p:nvSpPr>
          <p:cNvPr id="118793" name="Line 8"/>
          <p:cNvSpPr>
            <a:spLocks noChangeShapeType="1"/>
          </p:cNvSpPr>
          <p:nvPr/>
        </p:nvSpPr>
        <p:spPr bwMode="auto">
          <a:xfrm>
            <a:off x="3048000" y="2438400"/>
            <a:ext cx="1524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794" name="Oval 9"/>
          <p:cNvSpPr>
            <a:spLocks noChangeArrowheads="1"/>
          </p:cNvSpPr>
          <p:nvPr/>
        </p:nvSpPr>
        <p:spPr bwMode="auto">
          <a:xfrm>
            <a:off x="2971800" y="46482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18795" name="Oval 10"/>
          <p:cNvSpPr>
            <a:spLocks noChangeArrowheads="1"/>
          </p:cNvSpPr>
          <p:nvPr/>
        </p:nvSpPr>
        <p:spPr bwMode="auto">
          <a:xfrm>
            <a:off x="4648200" y="23622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18796" name="Text Box 11"/>
          <p:cNvSpPr txBox="1">
            <a:spLocks noChangeArrowheads="1"/>
          </p:cNvSpPr>
          <p:nvPr/>
        </p:nvSpPr>
        <p:spPr bwMode="auto">
          <a:xfrm>
            <a:off x="1752600" y="1676400"/>
            <a:ext cx="403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t>Draw a straight line from SP to EP.</a:t>
            </a:r>
          </a:p>
        </p:txBody>
      </p:sp>
      <p:sp>
        <p:nvSpPr>
          <p:cNvPr id="122892" name="Line 12"/>
          <p:cNvSpPr>
            <a:spLocks noChangeShapeType="1"/>
          </p:cNvSpPr>
          <p:nvPr/>
        </p:nvSpPr>
        <p:spPr bwMode="auto">
          <a:xfrm flipV="1">
            <a:off x="3048000" y="2133600"/>
            <a:ext cx="1828800" cy="2514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893" name="Text Box 13"/>
          <p:cNvSpPr txBox="1">
            <a:spLocks noChangeArrowheads="1"/>
          </p:cNvSpPr>
          <p:nvPr/>
        </p:nvSpPr>
        <p:spPr bwMode="auto">
          <a:xfrm>
            <a:off x="4572000" y="3321050"/>
            <a:ext cx="3429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t>Where the line bisects the degrees is your grid azimuth.</a:t>
            </a:r>
          </a:p>
        </p:txBody>
      </p:sp>
      <p:sp>
        <p:nvSpPr>
          <p:cNvPr id="122894" name="Text Box 14"/>
          <p:cNvSpPr txBox="1">
            <a:spLocks noChangeArrowheads="1"/>
          </p:cNvSpPr>
          <p:nvPr/>
        </p:nvSpPr>
        <p:spPr bwMode="auto">
          <a:xfrm>
            <a:off x="5334000" y="4038600"/>
            <a:ext cx="1981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a:solidFill>
                  <a:srgbClr val="FF0000"/>
                </a:solidFill>
              </a:rPr>
              <a:t>36 degrees</a:t>
            </a:r>
          </a:p>
        </p:txBody>
      </p:sp>
      <p:sp>
        <p:nvSpPr>
          <p:cNvPr id="122895" name="Line 15"/>
          <p:cNvSpPr>
            <a:spLocks noChangeShapeType="1"/>
          </p:cNvSpPr>
          <p:nvPr/>
        </p:nvSpPr>
        <p:spPr bwMode="auto">
          <a:xfrm flipH="1">
            <a:off x="3886200" y="3581400"/>
            <a:ext cx="609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spd="med">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892"/>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22893"/>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12289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28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92" grpId="0" animBg="1"/>
      <p:bldP spid="122893" grpId="0"/>
      <p:bldP spid="122894" grpId="0"/>
      <p:bldP spid="12289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a:xfrm>
            <a:off x="457200" y="0"/>
            <a:ext cx="8229600" cy="1143000"/>
          </a:xfrm>
        </p:spPr>
        <p:txBody>
          <a:bodyPr/>
          <a:lstStyle/>
          <a:p>
            <a:pPr eaLnBrk="1" hangingPunct="1"/>
            <a:r>
              <a:rPr lang="en-US" altLang="en-US" sz="4000" smtClean="0"/>
              <a:t>Land Nav Misc. Cont.</a:t>
            </a:r>
          </a:p>
        </p:txBody>
      </p:sp>
      <p:sp>
        <p:nvSpPr>
          <p:cNvPr id="20484" name="Rectangle 3"/>
          <p:cNvSpPr>
            <a:spLocks noGrp="1" noChangeArrowheads="1"/>
          </p:cNvSpPr>
          <p:nvPr>
            <p:ph idx="1"/>
          </p:nvPr>
        </p:nvSpPr>
        <p:spPr>
          <a:xfrm>
            <a:off x="457200" y="1143000"/>
            <a:ext cx="8229600" cy="5562600"/>
          </a:xfrm>
        </p:spPr>
        <p:txBody>
          <a:bodyPr/>
          <a:lstStyle/>
          <a:p>
            <a:pPr eaLnBrk="1" hangingPunct="1">
              <a:lnSpc>
                <a:spcPct val="80000"/>
              </a:lnSpc>
              <a:buFontTx/>
              <a:buNone/>
            </a:pPr>
            <a:r>
              <a:rPr lang="en-US" altLang="en-US" sz="2800" smtClean="0"/>
              <a:t>Candidates will:</a:t>
            </a:r>
          </a:p>
          <a:p>
            <a:pPr eaLnBrk="1" hangingPunct="1">
              <a:lnSpc>
                <a:spcPct val="80000"/>
              </a:lnSpc>
            </a:pPr>
            <a:r>
              <a:rPr lang="en-US" altLang="en-US" sz="2800" smtClean="0"/>
              <a:t>Be checked by host units for unauthorized test aids before and after the start of both the day and night courses.</a:t>
            </a:r>
          </a:p>
          <a:p>
            <a:pPr eaLnBrk="1" hangingPunct="1">
              <a:lnSpc>
                <a:spcPct val="80000"/>
              </a:lnSpc>
            </a:pPr>
            <a:r>
              <a:rPr lang="en-US" altLang="en-US" sz="2800" smtClean="0"/>
              <a:t>Without assistance, must negotiate each course within the time specified in the respective standard.  They will NOT be penalized for the time it takes to move from the end point to the score sheet collection point.  Evaluators must be present at the end points to annotate the candidate’s end time.</a:t>
            </a:r>
          </a:p>
          <a:p>
            <a:pPr eaLnBrk="1" hangingPunct="1">
              <a:lnSpc>
                <a:spcPct val="80000"/>
              </a:lnSpc>
            </a:pPr>
            <a:endParaRPr lang="en-US" altLang="en-US" sz="2800" smtClean="0"/>
          </a:p>
        </p:txBody>
      </p:sp>
      <p:sp>
        <p:nvSpPr>
          <p:cNvPr id="20482"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Tree>
  </p:cSld>
  <p:clrMapOvr>
    <a:masterClrMapping/>
  </p:clrMapOvr>
  <p:transition spd="med">
    <p:split/>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1" name="Rectangle 2"/>
          <p:cNvSpPr>
            <a:spLocks noGrp="1" noChangeArrowheads="1"/>
          </p:cNvSpPr>
          <p:nvPr>
            <p:ph type="title"/>
          </p:nvPr>
        </p:nvSpPr>
        <p:spPr>
          <a:xfrm>
            <a:off x="457200" y="76200"/>
            <a:ext cx="8229600" cy="1143000"/>
          </a:xfrm>
        </p:spPr>
        <p:txBody>
          <a:bodyPr/>
          <a:lstStyle/>
          <a:p>
            <a:pPr eaLnBrk="1" hangingPunct="1"/>
            <a:r>
              <a:rPr lang="en-US" altLang="en-US" sz="4000" smtClean="0"/>
              <a:t>Changing Grid Azimuth </a:t>
            </a:r>
            <a:br>
              <a:rPr lang="en-US" altLang="en-US" sz="4000" smtClean="0"/>
            </a:br>
            <a:r>
              <a:rPr lang="en-US" altLang="en-US" sz="4000" smtClean="0"/>
              <a:t>to Magnetic Azimuth</a:t>
            </a:r>
          </a:p>
        </p:txBody>
      </p:sp>
      <p:sp>
        <p:nvSpPr>
          <p:cNvPr id="119812" name="Rectangle 3"/>
          <p:cNvSpPr>
            <a:spLocks noGrp="1" noChangeArrowheads="1"/>
          </p:cNvSpPr>
          <p:nvPr>
            <p:ph idx="1"/>
          </p:nvPr>
        </p:nvSpPr>
        <p:spPr>
          <a:xfrm>
            <a:off x="457200" y="1600200"/>
            <a:ext cx="8229600" cy="4953000"/>
          </a:xfrm>
        </p:spPr>
        <p:txBody>
          <a:bodyPr/>
          <a:lstStyle/>
          <a:p>
            <a:pPr marL="609600" indent="-609600" eaLnBrk="1" hangingPunct="1">
              <a:lnSpc>
                <a:spcPct val="90000"/>
              </a:lnSpc>
              <a:buFontTx/>
              <a:buNone/>
            </a:pPr>
            <a:r>
              <a:rPr lang="en-US" altLang="en-US" sz="2800" smtClean="0"/>
              <a:t>For land navigation, you must change your grid azimuths (from map) to magnetic azimuths (for your compass)</a:t>
            </a:r>
          </a:p>
          <a:p>
            <a:pPr marL="609600" indent="-609600" eaLnBrk="1" hangingPunct="1">
              <a:lnSpc>
                <a:spcPct val="90000"/>
              </a:lnSpc>
              <a:buFontTx/>
              <a:buNone/>
            </a:pPr>
            <a:endParaRPr lang="en-US" altLang="en-US" sz="2800" smtClean="0"/>
          </a:p>
          <a:p>
            <a:pPr marL="609600" indent="-609600" eaLnBrk="1" hangingPunct="1">
              <a:lnSpc>
                <a:spcPct val="90000"/>
              </a:lnSpc>
              <a:buFontTx/>
              <a:buAutoNum type="arabicPeriod"/>
            </a:pPr>
            <a:r>
              <a:rPr lang="en-US" altLang="en-US" sz="2800" smtClean="0"/>
              <a:t>Look at your GM Angle on the map</a:t>
            </a:r>
          </a:p>
          <a:p>
            <a:pPr marL="609600" indent="-609600" eaLnBrk="1" hangingPunct="1">
              <a:lnSpc>
                <a:spcPct val="90000"/>
              </a:lnSpc>
              <a:buFontTx/>
              <a:buAutoNum type="arabicPeriod"/>
            </a:pPr>
            <a:r>
              <a:rPr lang="en-US" altLang="en-US" sz="2800" smtClean="0"/>
              <a:t>Take your grid azimuths and Add or Subtract the GM Angle from it</a:t>
            </a:r>
          </a:p>
          <a:p>
            <a:pPr marL="990600" lvl="1" indent="-533400" eaLnBrk="1" hangingPunct="1">
              <a:lnSpc>
                <a:spcPct val="90000"/>
              </a:lnSpc>
            </a:pPr>
            <a:r>
              <a:rPr lang="en-US" altLang="en-US" sz="2400" smtClean="0"/>
              <a:t>Dependent on your location on earth</a:t>
            </a:r>
          </a:p>
          <a:p>
            <a:pPr marL="990600" lvl="1" indent="-533400" eaLnBrk="1" hangingPunct="1">
              <a:lnSpc>
                <a:spcPct val="90000"/>
              </a:lnSpc>
            </a:pPr>
            <a:r>
              <a:rPr lang="en-US" altLang="en-US" sz="2400" smtClean="0"/>
              <a:t>Your map will tell you what to do</a:t>
            </a:r>
          </a:p>
          <a:p>
            <a:pPr marL="609600" indent="-609600" eaLnBrk="1" hangingPunct="1">
              <a:lnSpc>
                <a:spcPct val="90000"/>
              </a:lnSpc>
              <a:buFontTx/>
              <a:buAutoNum type="arabicPeriod"/>
            </a:pPr>
            <a:r>
              <a:rPr lang="en-US" altLang="en-US" sz="2800" smtClean="0"/>
              <a:t>This will give you your magnetic azimuths to navigate the land navigation course</a:t>
            </a:r>
          </a:p>
        </p:txBody>
      </p:sp>
      <p:sp>
        <p:nvSpPr>
          <p:cNvPr id="119810"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Tree>
  </p:cSld>
  <p:clrMapOvr>
    <a:masterClrMapping/>
  </p:clrMapOvr>
  <p:transition spd="med">
    <p:split/>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5" name="Rectangle 2"/>
          <p:cNvSpPr>
            <a:spLocks noGrp="1" noChangeArrowheads="1"/>
          </p:cNvSpPr>
          <p:nvPr>
            <p:ph type="title"/>
          </p:nvPr>
        </p:nvSpPr>
        <p:spPr>
          <a:xfrm>
            <a:off x="457200" y="76200"/>
            <a:ext cx="8229600" cy="1143000"/>
          </a:xfrm>
        </p:spPr>
        <p:txBody>
          <a:bodyPr/>
          <a:lstStyle/>
          <a:p>
            <a:pPr eaLnBrk="1" hangingPunct="1"/>
            <a:r>
              <a:rPr lang="en-US" altLang="en-US" sz="4000" smtClean="0"/>
              <a:t>GM Angle</a:t>
            </a:r>
          </a:p>
        </p:txBody>
      </p:sp>
      <p:sp>
        <p:nvSpPr>
          <p:cNvPr id="120836" name="Rectangle 3"/>
          <p:cNvSpPr>
            <a:spLocks noGrp="1" noChangeArrowheads="1"/>
          </p:cNvSpPr>
          <p:nvPr>
            <p:ph type="body" sz="half" idx="1"/>
          </p:nvPr>
        </p:nvSpPr>
        <p:spPr>
          <a:xfrm>
            <a:off x="304800" y="1143000"/>
            <a:ext cx="5791200" cy="5410200"/>
          </a:xfrm>
        </p:spPr>
        <p:txBody>
          <a:bodyPr/>
          <a:lstStyle/>
          <a:p>
            <a:pPr eaLnBrk="1" hangingPunct="1">
              <a:lnSpc>
                <a:spcPct val="90000"/>
              </a:lnSpc>
            </a:pPr>
            <a:r>
              <a:rPr lang="en-US" altLang="en-US" sz="2000" smtClean="0"/>
              <a:t>The GM Angle for the map to the right is 8 degrees</a:t>
            </a:r>
          </a:p>
          <a:p>
            <a:pPr eaLnBrk="1" hangingPunct="1">
              <a:lnSpc>
                <a:spcPct val="90000"/>
              </a:lnSpc>
            </a:pPr>
            <a:endParaRPr lang="en-US" altLang="en-US" sz="2000" smtClean="0"/>
          </a:p>
          <a:p>
            <a:pPr eaLnBrk="1" hangingPunct="1">
              <a:lnSpc>
                <a:spcPct val="90000"/>
              </a:lnSpc>
            </a:pPr>
            <a:r>
              <a:rPr lang="en-US" altLang="en-US" sz="2000" smtClean="0"/>
              <a:t>The GM Angle for the map you have is ___ degrees</a:t>
            </a:r>
          </a:p>
          <a:p>
            <a:pPr eaLnBrk="1" hangingPunct="1">
              <a:lnSpc>
                <a:spcPct val="90000"/>
              </a:lnSpc>
              <a:buFontTx/>
              <a:buNone/>
            </a:pPr>
            <a:endParaRPr lang="en-US" altLang="en-US" sz="2000" smtClean="0"/>
          </a:p>
          <a:p>
            <a:pPr eaLnBrk="1" hangingPunct="1">
              <a:lnSpc>
                <a:spcPct val="90000"/>
              </a:lnSpc>
            </a:pPr>
            <a:r>
              <a:rPr lang="en-US" altLang="en-US" sz="2000" smtClean="0"/>
              <a:t>Magnetic=Major     Grid= General</a:t>
            </a:r>
          </a:p>
          <a:p>
            <a:pPr eaLnBrk="1" hangingPunct="1">
              <a:lnSpc>
                <a:spcPct val="90000"/>
              </a:lnSpc>
              <a:buFontTx/>
              <a:buNone/>
            </a:pPr>
            <a:endParaRPr lang="en-US" altLang="en-US" sz="1200" smtClean="0"/>
          </a:p>
          <a:p>
            <a:pPr eaLnBrk="1" hangingPunct="1">
              <a:lnSpc>
                <a:spcPct val="90000"/>
              </a:lnSpc>
            </a:pPr>
            <a:r>
              <a:rPr lang="en-US" altLang="en-US" sz="2000" smtClean="0"/>
              <a:t>To convert magnetic to grid azimuth (In U.S.)</a:t>
            </a:r>
          </a:p>
          <a:p>
            <a:pPr lvl="1" eaLnBrk="1" hangingPunct="1">
              <a:lnSpc>
                <a:spcPct val="90000"/>
              </a:lnSpc>
            </a:pPr>
            <a:r>
              <a:rPr lang="en-US" altLang="en-US" sz="1800" b="1" smtClean="0"/>
              <a:t>Add GM Angle</a:t>
            </a:r>
          </a:p>
          <a:p>
            <a:pPr lvl="2" eaLnBrk="1" hangingPunct="1">
              <a:lnSpc>
                <a:spcPct val="90000"/>
              </a:lnSpc>
            </a:pPr>
            <a:r>
              <a:rPr lang="en-US" altLang="en-US" sz="1600" b="1" smtClean="0"/>
              <a:t>Going Major to General is a adding rank</a:t>
            </a:r>
          </a:p>
          <a:p>
            <a:pPr lvl="2" eaLnBrk="1" hangingPunct="1">
              <a:lnSpc>
                <a:spcPct val="90000"/>
              </a:lnSpc>
              <a:buFontTx/>
              <a:buNone/>
            </a:pPr>
            <a:endParaRPr lang="en-US" altLang="en-US" sz="1600" b="1" smtClean="0"/>
          </a:p>
          <a:p>
            <a:pPr eaLnBrk="1" hangingPunct="1">
              <a:lnSpc>
                <a:spcPct val="90000"/>
              </a:lnSpc>
            </a:pPr>
            <a:r>
              <a:rPr lang="en-US" altLang="en-US" sz="2000" smtClean="0"/>
              <a:t>To convert grid to magnetic azimuth (In U.S.)</a:t>
            </a:r>
          </a:p>
          <a:p>
            <a:pPr lvl="1" eaLnBrk="1" hangingPunct="1">
              <a:lnSpc>
                <a:spcPct val="90000"/>
              </a:lnSpc>
            </a:pPr>
            <a:r>
              <a:rPr lang="en-US" altLang="en-US" sz="1800" b="1" smtClean="0"/>
              <a:t>Subtract GM Angle</a:t>
            </a:r>
          </a:p>
          <a:p>
            <a:pPr lvl="2" eaLnBrk="1" hangingPunct="1">
              <a:lnSpc>
                <a:spcPct val="90000"/>
              </a:lnSpc>
            </a:pPr>
            <a:r>
              <a:rPr lang="en-US" altLang="en-US" sz="1600" b="1" smtClean="0"/>
              <a:t>Going General to Major is losing rank</a:t>
            </a:r>
          </a:p>
          <a:p>
            <a:pPr lvl="2" eaLnBrk="1" hangingPunct="1">
              <a:lnSpc>
                <a:spcPct val="90000"/>
              </a:lnSpc>
            </a:pPr>
            <a:endParaRPr lang="en-US" altLang="en-US" sz="1600" b="1" smtClean="0"/>
          </a:p>
          <a:p>
            <a:pPr lvl="2" eaLnBrk="1" hangingPunct="1">
              <a:lnSpc>
                <a:spcPct val="90000"/>
              </a:lnSpc>
              <a:buFontTx/>
              <a:buNone/>
            </a:pPr>
            <a:r>
              <a:rPr lang="en-US" altLang="en-US" sz="1600" b="1" smtClean="0">
                <a:solidFill>
                  <a:srgbClr val="CC3300"/>
                </a:solidFill>
              </a:rPr>
              <a:t>Note:  It is the opposite if you are on the other side of the earth (i.e. Germany)</a:t>
            </a:r>
          </a:p>
        </p:txBody>
      </p:sp>
      <p:sp>
        <p:nvSpPr>
          <p:cNvPr id="120834" name="Footer Placeholder 5"/>
          <p:cNvSpPr>
            <a:spLocks noGrp="1"/>
          </p:cNvSpPr>
          <p:nvPr>
            <p:ph type="ftr" sz="quarter" idx="4294967295"/>
          </p:nvPr>
        </p:nvSpPr>
        <p:spPr>
          <a:xfrm>
            <a:off x="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grpSp>
        <p:nvGrpSpPr>
          <p:cNvPr id="120837" name="Group 6"/>
          <p:cNvGrpSpPr>
            <a:grpSpLocks/>
          </p:cNvGrpSpPr>
          <p:nvPr/>
        </p:nvGrpSpPr>
        <p:grpSpPr bwMode="auto">
          <a:xfrm>
            <a:off x="6130925" y="1143000"/>
            <a:ext cx="2870200" cy="5715000"/>
            <a:chOff x="3862" y="720"/>
            <a:chExt cx="1808" cy="3600"/>
          </a:xfrm>
        </p:grpSpPr>
        <p:pic>
          <p:nvPicPr>
            <p:cNvPr id="120838" name="Picture 4" descr="DECLINATION DIAGRA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62" y="720"/>
              <a:ext cx="1808" cy="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0839" name="AutoShape 5"/>
            <p:cNvSpPr>
              <a:spLocks noChangeArrowheads="1"/>
            </p:cNvSpPr>
            <p:nvPr/>
          </p:nvSpPr>
          <p:spPr bwMode="auto">
            <a:xfrm rot="-5732695">
              <a:off x="4926" y="3088"/>
              <a:ext cx="432" cy="108"/>
            </a:xfrm>
            <a:prstGeom prst="notchedRightArrow">
              <a:avLst>
                <a:gd name="adj1" fmla="val 50000"/>
                <a:gd name="adj2" fmla="val 100000"/>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Rectangle 2"/>
          <p:cNvSpPr>
            <a:spLocks noGrp="1" noChangeArrowheads="1"/>
          </p:cNvSpPr>
          <p:nvPr>
            <p:ph type="title"/>
          </p:nvPr>
        </p:nvSpPr>
        <p:spPr>
          <a:xfrm>
            <a:off x="457200" y="76200"/>
            <a:ext cx="8229600" cy="1143000"/>
          </a:xfrm>
        </p:spPr>
        <p:txBody>
          <a:bodyPr/>
          <a:lstStyle/>
          <a:p>
            <a:pPr eaLnBrk="1" hangingPunct="1"/>
            <a:r>
              <a:rPr lang="en-US" altLang="en-US" smtClean="0"/>
              <a:t>Compass</a:t>
            </a:r>
          </a:p>
        </p:txBody>
      </p:sp>
      <p:sp>
        <p:nvSpPr>
          <p:cNvPr id="121858"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pic>
        <p:nvPicPr>
          <p:cNvPr id="121860" name="Picture 5" descr="Compa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066800"/>
            <a:ext cx="7239000"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plit/>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7" name="Rectangle 2"/>
          <p:cNvSpPr>
            <a:spLocks noGrp="1" noChangeArrowheads="1"/>
          </p:cNvSpPr>
          <p:nvPr>
            <p:ph type="title"/>
          </p:nvPr>
        </p:nvSpPr>
        <p:spPr>
          <a:xfrm>
            <a:off x="457200" y="76200"/>
            <a:ext cx="8229600" cy="1143000"/>
          </a:xfrm>
        </p:spPr>
        <p:txBody>
          <a:bodyPr/>
          <a:lstStyle/>
          <a:p>
            <a:pPr eaLnBrk="1" hangingPunct="1"/>
            <a:r>
              <a:rPr lang="en-US" altLang="en-US" smtClean="0"/>
              <a:t>Using a Compass</a:t>
            </a:r>
          </a:p>
        </p:txBody>
      </p:sp>
      <p:sp>
        <p:nvSpPr>
          <p:cNvPr id="123906"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
        <p:nvSpPr>
          <p:cNvPr id="123908" name="Rectangle 4"/>
          <p:cNvSpPr>
            <a:spLocks noChangeArrowheads="1"/>
          </p:cNvSpPr>
          <p:nvPr/>
        </p:nvSpPr>
        <p:spPr bwMode="auto">
          <a:xfrm>
            <a:off x="609600" y="2284413"/>
            <a:ext cx="7848600" cy="155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a:t>Compass to Check Method</a:t>
            </a:r>
          </a:p>
          <a:p>
            <a:pPr eaLnBrk="1" hangingPunct="1">
              <a:spcBef>
                <a:spcPct val="0"/>
              </a:spcBef>
              <a:buFontTx/>
              <a:buNone/>
            </a:pPr>
            <a:endParaRPr lang="en-US" altLang="en-US"/>
          </a:p>
          <a:p>
            <a:pPr eaLnBrk="1" hangingPunct="1">
              <a:spcBef>
                <a:spcPct val="0"/>
              </a:spcBef>
              <a:buFontTx/>
              <a:buNone/>
            </a:pPr>
            <a:r>
              <a:rPr lang="en-US" altLang="en-US"/>
              <a:t>Centerhold Method</a:t>
            </a:r>
          </a:p>
        </p:txBody>
      </p:sp>
    </p:spTree>
  </p:cSld>
  <p:clrMapOvr>
    <a:masterClrMapping/>
  </p:clrMapOvr>
  <p:transition spd="med">
    <p:split/>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5" name="Rectangle 2"/>
          <p:cNvSpPr>
            <a:spLocks noGrp="1" noChangeArrowheads="1"/>
          </p:cNvSpPr>
          <p:nvPr>
            <p:ph type="title"/>
          </p:nvPr>
        </p:nvSpPr>
        <p:spPr>
          <a:xfrm>
            <a:off x="457200" y="76200"/>
            <a:ext cx="8229600" cy="1143000"/>
          </a:xfrm>
        </p:spPr>
        <p:txBody>
          <a:bodyPr/>
          <a:lstStyle/>
          <a:p>
            <a:pPr eaLnBrk="1" hangingPunct="1"/>
            <a:r>
              <a:rPr lang="en-US" altLang="en-US" smtClean="0"/>
              <a:t>Compass to Cheek Method</a:t>
            </a:r>
          </a:p>
        </p:txBody>
      </p:sp>
      <p:sp>
        <p:nvSpPr>
          <p:cNvPr id="125954"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pic>
        <p:nvPicPr>
          <p:cNvPr id="125956" name="Picture 4" descr="Che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143000"/>
            <a:ext cx="6096000" cy="528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plit/>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3" name="Rectangle 2"/>
          <p:cNvSpPr>
            <a:spLocks noGrp="1" noChangeArrowheads="1"/>
          </p:cNvSpPr>
          <p:nvPr>
            <p:ph type="title"/>
          </p:nvPr>
        </p:nvSpPr>
        <p:spPr>
          <a:xfrm>
            <a:off x="457200" y="76200"/>
            <a:ext cx="8229600" cy="1143000"/>
          </a:xfrm>
        </p:spPr>
        <p:txBody>
          <a:bodyPr/>
          <a:lstStyle/>
          <a:p>
            <a:pPr eaLnBrk="1" hangingPunct="1"/>
            <a:r>
              <a:rPr lang="en-US" altLang="en-US" smtClean="0"/>
              <a:t>Compass to Cheek Method</a:t>
            </a:r>
          </a:p>
        </p:txBody>
      </p:sp>
      <p:sp>
        <p:nvSpPr>
          <p:cNvPr id="128002"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pic>
        <p:nvPicPr>
          <p:cNvPr id="128004" name="Picture 4" descr="DSC023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012825"/>
            <a:ext cx="7467600"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plit/>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1" name="Rectangle 2"/>
          <p:cNvSpPr>
            <a:spLocks noGrp="1" noChangeArrowheads="1"/>
          </p:cNvSpPr>
          <p:nvPr>
            <p:ph type="title"/>
          </p:nvPr>
        </p:nvSpPr>
        <p:spPr>
          <a:xfrm>
            <a:off x="457200" y="76200"/>
            <a:ext cx="8229600" cy="1143000"/>
          </a:xfrm>
        </p:spPr>
        <p:txBody>
          <a:bodyPr/>
          <a:lstStyle/>
          <a:p>
            <a:pPr eaLnBrk="1" hangingPunct="1"/>
            <a:r>
              <a:rPr lang="en-US" altLang="en-US" smtClean="0"/>
              <a:t>Center Hold Method</a:t>
            </a:r>
          </a:p>
        </p:txBody>
      </p:sp>
      <p:sp>
        <p:nvSpPr>
          <p:cNvPr id="130050"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pic>
        <p:nvPicPr>
          <p:cNvPr id="130052" name="Picture 4" descr="Centerho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036638"/>
            <a:ext cx="6248400" cy="545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plit/>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9" name="Rectangle 2"/>
          <p:cNvSpPr>
            <a:spLocks noGrp="1" noChangeArrowheads="1"/>
          </p:cNvSpPr>
          <p:nvPr>
            <p:ph type="title"/>
          </p:nvPr>
        </p:nvSpPr>
        <p:spPr>
          <a:xfrm>
            <a:off x="457200" y="76200"/>
            <a:ext cx="8229600" cy="1143000"/>
          </a:xfrm>
        </p:spPr>
        <p:txBody>
          <a:bodyPr/>
          <a:lstStyle/>
          <a:p>
            <a:pPr eaLnBrk="1" hangingPunct="1"/>
            <a:r>
              <a:rPr lang="en-US" altLang="en-US" smtClean="0"/>
              <a:t>Center Hold Method</a:t>
            </a:r>
          </a:p>
        </p:txBody>
      </p:sp>
      <p:sp>
        <p:nvSpPr>
          <p:cNvPr id="132098"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pic>
        <p:nvPicPr>
          <p:cNvPr id="132100" name="Picture 4" descr="DSC020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162050"/>
            <a:ext cx="7239000"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1" name="WordArt 5"/>
          <p:cNvSpPr>
            <a:spLocks noChangeArrowheads="1" noChangeShapeType="1" noTextEdit="1"/>
          </p:cNvSpPr>
          <p:nvPr/>
        </p:nvSpPr>
        <p:spPr bwMode="auto">
          <a:xfrm>
            <a:off x="5200650" y="1219200"/>
            <a:ext cx="2876550" cy="17145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gradFill rotWithShape="1">
                  <a:gsLst>
                    <a:gs pos="0">
                      <a:srgbClr val="FFFF00"/>
                    </a:gs>
                    <a:gs pos="100000">
                      <a:srgbClr val="FF0000"/>
                    </a:gs>
                  </a:gsLst>
                  <a:path path="rect">
                    <a:fillToRect r="100000" b="100000"/>
                  </a:path>
                </a:gradFill>
                <a:effectLst>
                  <a:outerShdw dist="35921" dir="2700000" algn="ctr" rotWithShape="0">
                    <a:srgbClr val="C0C0C0">
                      <a:alpha val="79999"/>
                    </a:srgbClr>
                  </a:outerShdw>
                </a:effectLst>
                <a:latin typeface="Impact" panose="020B0806030902050204" pitchFamily="34" charset="0"/>
              </a:rPr>
              <a:t>Use both hands</a:t>
            </a:r>
          </a:p>
          <a:p>
            <a:pPr algn="ctr"/>
            <a:r>
              <a:rPr lang="en-US" sz="3600" kern="10">
                <a:gradFill rotWithShape="1">
                  <a:gsLst>
                    <a:gs pos="0">
                      <a:srgbClr val="FFFF00"/>
                    </a:gs>
                    <a:gs pos="100000">
                      <a:srgbClr val="FF0000"/>
                    </a:gs>
                  </a:gsLst>
                  <a:path path="rect">
                    <a:fillToRect r="100000" b="100000"/>
                  </a:path>
                </a:gradFill>
                <a:effectLst>
                  <a:outerShdw dist="35921" dir="2700000" algn="ctr" rotWithShape="0">
                    <a:srgbClr val="C0C0C0">
                      <a:alpha val="79999"/>
                    </a:srgbClr>
                  </a:outerShdw>
                </a:effectLst>
                <a:latin typeface="Impact" panose="020B0806030902050204" pitchFamily="34" charset="0"/>
              </a:rPr>
              <a:t>for</a:t>
            </a:r>
          </a:p>
          <a:p>
            <a:pPr algn="ctr"/>
            <a:r>
              <a:rPr lang="en-US" sz="3600" kern="10">
                <a:gradFill rotWithShape="1">
                  <a:gsLst>
                    <a:gs pos="0">
                      <a:srgbClr val="FFFF00"/>
                    </a:gs>
                    <a:gs pos="100000">
                      <a:srgbClr val="FF0000"/>
                    </a:gs>
                  </a:gsLst>
                  <a:path path="rect">
                    <a:fillToRect r="100000" b="100000"/>
                  </a:path>
                </a:gradFill>
                <a:effectLst>
                  <a:outerShdw dist="35921" dir="2700000" algn="ctr" rotWithShape="0">
                    <a:srgbClr val="C0C0C0">
                      <a:alpha val="79999"/>
                    </a:srgbClr>
                  </a:outerShdw>
                </a:effectLst>
                <a:latin typeface="Impact" panose="020B0806030902050204" pitchFamily="34" charset="0"/>
              </a:rPr>
              <a:t>stability</a:t>
            </a:r>
          </a:p>
        </p:txBody>
      </p:sp>
    </p:spTree>
  </p:cSld>
  <p:clrMapOvr>
    <a:masterClrMapping/>
  </p:clrMapOvr>
  <p:transition spd="med">
    <p:split/>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7" name="Rectangle 2"/>
          <p:cNvSpPr>
            <a:spLocks noGrp="1" noChangeArrowheads="1"/>
          </p:cNvSpPr>
          <p:nvPr>
            <p:ph type="title"/>
          </p:nvPr>
        </p:nvSpPr>
        <p:spPr>
          <a:xfrm>
            <a:off x="457200" y="76200"/>
            <a:ext cx="8229600" cy="1143000"/>
          </a:xfrm>
        </p:spPr>
        <p:txBody>
          <a:bodyPr/>
          <a:lstStyle/>
          <a:p>
            <a:pPr eaLnBrk="1" hangingPunct="1"/>
            <a:r>
              <a:rPr lang="en-US" altLang="en-US" sz="4000" smtClean="0"/>
              <a:t>Shooting a Magnetic </a:t>
            </a:r>
            <a:br>
              <a:rPr lang="en-US" altLang="en-US" sz="4000" smtClean="0"/>
            </a:br>
            <a:r>
              <a:rPr lang="en-US" altLang="en-US" sz="4000" smtClean="0"/>
              <a:t>Azimuth with a Compass</a:t>
            </a:r>
          </a:p>
        </p:txBody>
      </p:sp>
      <p:sp>
        <p:nvSpPr>
          <p:cNvPr id="134146"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sp>
        <p:nvSpPr>
          <p:cNvPr id="134148" name="Rectangle 3"/>
          <p:cNvSpPr>
            <a:spLocks noChangeArrowheads="1"/>
          </p:cNvSpPr>
          <p:nvPr/>
        </p:nvSpPr>
        <p:spPr bwMode="auto">
          <a:xfrm>
            <a:off x="457200" y="1447800"/>
            <a:ext cx="8305800"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en-US" sz="2400"/>
              <a:t>  To determine a direction, point the compass in the direction you want to go or want to determine.  </a:t>
            </a:r>
          </a:p>
          <a:p>
            <a:pPr eaLnBrk="1" hangingPunct="1">
              <a:spcBef>
                <a:spcPct val="0"/>
              </a:spcBef>
            </a:pPr>
            <a:endParaRPr lang="en-US" altLang="en-US" sz="2400"/>
          </a:p>
          <a:p>
            <a:pPr eaLnBrk="1" hangingPunct="1">
              <a:spcBef>
                <a:spcPct val="0"/>
              </a:spcBef>
            </a:pPr>
            <a:r>
              <a:rPr lang="en-US" altLang="en-US" sz="2400"/>
              <a:t>  Look beneath the index line on the outer glass cover and estimate to the nearest 3 degrees or 10 mils the position of the index line over the red or black scale.</a:t>
            </a:r>
          </a:p>
          <a:p>
            <a:pPr eaLnBrk="1" hangingPunct="1">
              <a:spcBef>
                <a:spcPct val="0"/>
              </a:spcBef>
            </a:pPr>
            <a:endParaRPr lang="en-US" altLang="en-US" sz="2400"/>
          </a:p>
          <a:p>
            <a:pPr eaLnBrk="1" hangingPunct="1">
              <a:spcBef>
                <a:spcPct val="0"/>
              </a:spcBef>
            </a:pPr>
            <a:r>
              <a:rPr lang="en-US" altLang="en-US" sz="2400"/>
              <a:t> Be careful to hold the compass still and level so that the dial remains stationary while you are reading the scale.  </a:t>
            </a:r>
          </a:p>
          <a:p>
            <a:pPr eaLnBrk="1" hangingPunct="1">
              <a:spcBef>
                <a:spcPct val="0"/>
              </a:spcBef>
            </a:pPr>
            <a:endParaRPr lang="en-US" altLang="en-US" sz="2400"/>
          </a:p>
          <a:p>
            <a:pPr eaLnBrk="1" hangingPunct="1">
              <a:spcBef>
                <a:spcPct val="0"/>
              </a:spcBef>
            </a:pPr>
            <a:r>
              <a:rPr lang="en-US" altLang="en-US" sz="2400"/>
              <a:t>  If you understand these readings and can apply either of the holding and sighting techniques of shooting an azimuth, you will be proficient in performing this task.</a:t>
            </a:r>
          </a:p>
        </p:txBody>
      </p:sp>
    </p:spTree>
  </p:cSld>
  <p:clrMapOvr>
    <a:masterClrMapping/>
  </p:clrMapOvr>
  <p:transition spd="med">
    <p:split/>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Rectangle 2"/>
          <p:cNvSpPr>
            <a:spLocks noGrp="1" noChangeArrowheads="1"/>
          </p:cNvSpPr>
          <p:nvPr>
            <p:ph type="title"/>
          </p:nvPr>
        </p:nvSpPr>
        <p:spPr>
          <a:xfrm>
            <a:off x="457200" y="76200"/>
            <a:ext cx="8229600" cy="1143000"/>
          </a:xfrm>
        </p:spPr>
        <p:txBody>
          <a:bodyPr/>
          <a:lstStyle/>
          <a:p>
            <a:pPr eaLnBrk="1" hangingPunct="1"/>
            <a:r>
              <a:rPr lang="en-US" altLang="en-US" smtClean="0"/>
              <a:t>Shooting an Azimuth</a:t>
            </a:r>
          </a:p>
        </p:txBody>
      </p:sp>
      <p:sp>
        <p:nvSpPr>
          <p:cNvPr id="136194" name="Footer Placeholder 4"/>
          <p:cNvSpPr>
            <a:spLocks noGrp="1"/>
          </p:cNvSpPr>
          <p:nvPr>
            <p:ph type="ftr" sz="quarter" idx="11"/>
          </p:nvPr>
        </p:nvSpPr>
        <p:spPr>
          <a:xfrm>
            <a:off x="2590800" y="6613525"/>
            <a:ext cx="3962400" cy="244475"/>
          </a:xfrm>
          <a:prstGeom prst="rect">
            <a:avLst/>
          </a:prstGeo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Expert Field Medical Badge Test Control Office</a:t>
            </a:r>
          </a:p>
        </p:txBody>
      </p:sp>
      <p:pic>
        <p:nvPicPr>
          <p:cNvPr id="136196" name="Picture 4" descr="Shoot an Azimut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985838"/>
            <a:ext cx="7162800" cy="564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plit/>
  </p:transition>
  <p:timing>
    <p:tnLst>
      <p:par>
        <p:cTn id="1" dur="indefinite" restart="never" nodeType="tmRoot"/>
      </p:par>
    </p:tnLst>
  </p:timing>
</p:sld>
</file>

<file path=ppt/theme/theme1.xml><?xml version="1.0" encoding="utf-8"?>
<a:theme xmlns:a="http://schemas.openxmlformats.org/drawingml/2006/main" name="PPTClass-lt">
  <a:themeElements>
    <a:clrScheme name="2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2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PTClass-lt" id="{C55B5B9B-4C21-47C3-A6C9-4F0F2F034091}" vid="{22FCD5A6-9CF2-486B-B003-1108412664F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PPTClass-lt</Template>
  <TotalTime>3425</TotalTime>
  <Words>8149</Words>
  <Application>Microsoft Office PowerPoint</Application>
  <PresentationFormat>On-screen Show (4:3)</PresentationFormat>
  <Paragraphs>1179</Paragraphs>
  <Slides>137</Slides>
  <Notes>38</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137</vt:i4>
      </vt:variant>
    </vt:vector>
  </HeadingPairs>
  <TitlesOfParts>
    <vt:vector size="143" baseType="lpstr">
      <vt:lpstr>Arial</vt:lpstr>
      <vt:lpstr>Times New Roman</vt:lpstr>
      <vt:lpstr>Bradley Hand ITC</vt:lpstr>
      <vt:lpstr>Tempus Sans ITC</vt:lpstr>
      <vt:lpstr>PPTClass-lt</vt:lpstr>
      <vt:lpstr>Microsoft Word Document</vt:lpstr>
      <vt:lpstr>LAND NAVIGATION  Navigate from One Point to Another During the Day and Night</vt:lpstr>
      <vt:lpstr>Topics</vt:lpstr>
      <vt:lpstr>References</vt:lpstr>
      <vt:lpstr>Objective</vt:lpstr>
      <vt:lpstr>Requirements</vt:lpstr>
      <vt:lpstr>Land Nav Misc.</vt:lpstr>
      <vt:lpstr>Land Nav Misc. Cont.</vt:lpstr>
      <vt:lpstr>Land Nav Misc. Cont.</vt:lpstr>
      <vt:lpstr>Land Nav Misc. Cont.</vt:lpstr>
      <vt:lpstr>Land Nav Misc. Cont.</vt:lpstr>
      <vt:lpstr>Land Nav Signs</vt:lpstr>
      <vt:lpstr>Task</vt:lpstr>
      <vt:lpstr>Conditions</vt:lpstr>
      <vt:lpstr>Standards</vt:lpstr>
      <vt:lpstr>Day Land Nav</vt:lpstr>
      <vt:lpstr>Performance Steps</vt:lpstr>
      <vt:lpstr>Performance Measures</vt:lpstr>
      <vt:lpstr>Task</vt:lpstr>
      <vt:lpstr>Conditions</vt:lpstr>
      <vt:lpstr>Standards</vt:lpstr>
      <vt:lpstr>Night Land Nav</vt:lpstr>
      <vt:lpstr>Night Land Nav Cont.</vt:lpstr>
      <vt:lpstr>Performance Steps</vt:lpstr>
      <vt:lpstr>Performance Measures</vt:lpstr>
      <vt:lpstr>Map Reading Basics</vt:lpstr>
      <vt:lpstr>What is a Map?</vt:lpstr>
      <vt:lpstr>Colors on a Map</vt:lpstr>
      <vt:lpstr>Topographic Map</vt:lpstr>
      <vt:lpstr>PowerPoint Presentation</vt:lpstr>
      <vt:lpstr>Parts of a Map</vt:lpstr>
      <vt:lpstr>Legend</vt:lpstr>
      <vt:lpstr>Contour Interval  Grid Reference Box</vt:lpstr>
      <vt:lpstr>Bar Scale</vt:lpstr>
      <vt:lpstr>Scale of Map</vt:lpstr>
      <vt:lpstr>PowerPoint Presentation</vt:lpstr>
      <vt:lpstr>Declination Diagram</vt:lpstr>
      <vt:lpstr>Additional Information</vt:lpstr>
      <vt:lpstr>Terrain Features</vt:lpstr>
      <vt:lpstr>PowerPoint Presentation</vt:lpstr>
      <vt:lpstr>PowerPoint Presentation</vt:lpstr>
      <vt:lpstr>PowerPoint Presentation</vt:lpstr>
      <vt:lpstr>PowerPoint Presentation</vt:lpstr>
      <vt:lpstr>PowerPoint Presentation</vt:lpstr>
      <vt:lpstr>PowerPoint Presentation</vt:lpstr>
      <vt:lpstr>Ridge</vt:lpstr>
      <vt:lpstr>Ridge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Contour Lines</vt:lpstr>
      <vt:lpstr>Determining Relief and Elevation</vt:lpstr>
      <vt:lpstr>Determining Relief and Elevation</vt:lpstr>
      <vt:lpstr>Relief and Elevation PE</vt:lpstr>
      <vt:lpstr>Check on Learning</vt:lpstr>
      <vt:lpstr>Protractor</vt:lpstr>
      <vt:lpstr>PowerPoint Presentation</vt:lpstr>
      <vt:lpstr>Grid Coordinates</vt:lpstr>
      <vt:lpstr>1000 Meter Grid Square</vt:lpstr>
      <vt:lpstr>PowerPoint Presentation</vt:lpstr>
      <vt:lpstr>Golden Rule of  Map Reading</vt:lpstr>
      <vt:lpstr>Finding a 4 Digit</vt:lpstr>
      <vt:lpstr>PowerPoint Presentation</vt:lpstr>
      <vt:lpstr>Plotting a 4 Digit PE</vt:lpstr>
      <vt:lpstr>Finding a 6 Digit</vt:lpstr>
      <vt:lpstr>PowerPoint Presentation</vt:lpstr>
      <vt:lpstr>PowerPoint Presentation</vt:lpstr>
      <vt:lpstr>PowerPoint Presentation</vt:lpstr>
      <vt:lpstr>Plotting a 6 Digit PE</vt:lpstr>
      <vt:lpstr>Finding an 8 Digit</vt:lpstr>
      <vt:lpstr>PowerPoint Presentation</vt:lpstr>
      <vt:lpstr>Plotting an 8 Digit PE</vt:lpstr>
      <vt:lpstr>Check on Learning</vt:lpstr>
      <vt:lpstr>Determining Distance</vt:lpstr>
      <vt:lpstr>PowerPoint Presentation</vt:lpstr>
      <vt:lpstr>PowerPoint Presentation</vt:lpstr>
      <vt:lpstr>Determining Distance On a Map</vt:lpstr>
      <vt:lpstr>Measuring a  Curved Line Distance</vt:lpstr>
      <vt:lpstr>Determining Distance On a Map</vt:lpstr>
      <vt:lpstr>PowerPoint Presentation</vt:lpstr>
      <vt:lpstr>Obtaining a Grid Azimuth</vt:lpstr>
      <vt:lpstr>Obtaining a Grid Azimuth</vt:lpstr>
      <vt:lpstr>Obtaining a Grid Azimuth</vt:lpstr>
      <vt:lpstr>Obtaining a Grid Azimuth</vt:lpstr>
      <vt:lpstr>Changing Grid Azimuth  to Magnetic Azimuth</vt:lpstr>
      <vt:lpstr>GM Angle</vt:lpstr>
      <vt:lpstr>Compass</vt:lpstr>
      <vt:lpstr>Using a Compass</vt:lpstr>
      <vt:lpstr>Compass to Cheek Method</vt:lpstr>
      <vt:lpstr>Compass to Cheek Method</vt:lpstr>
      <vt:lpstr>Center Hold Method</vt:lpstr>
      <vt:lpstr>Center Hold Method</vt:lpstr>
      <vt:lpstr>Shooting a Magnetic  Azimuth with a Compass</vt:lpstr>
      <vt:lpstr>Shooting an Azimuth</vt:lpstr>
      <vt:lpstr>Back Azimuth</vt:lpstr>
      <vt:lpstr>Pace Count</vt:lpstr>
      <vt:lpstr>Determining Your  100 Meter Pace Count</vt:lpstr>
      <vt:lpstr>Using Your 100 Meter  Pace Count on the Course</vt:lpstr>
      <vt:lpstr>Time to Put it All Together</vt:lpstr>
      <vt:lpstr>PCIs for Land Nav</vt:lpstr>
      <vt:lpstr>Issue Map and Grade Sheet</vt:lpstr>
      <vt:lpstr>Land Navigation Grade Sheet</vt:lpstr>
      <vt:lpstr>Plot Your Points</vt:lpstr>
      <vt:lpstr>Double Check Your Plotting</vt:lpstr>
      <vt:lpstr>Negotiate In Order</vt:lpstr>
      <vt:lpstr>Negotiating Your Course</vt:lpstr>
      <vt:lpstr>Terrain Association</vt:lpstr>
      <vt:lpstr>Plotting Your Course</vt:lpstr>
      <vt:lpstr>Plotting Your Course Cont.</vt:lpstr>
      <vt:lpstr>Plotting Your Course Cont.</vt:lpstr>
      <vt:lpstr>Plotting Your Course Cont.</vt:lpstr>
      <vt:lpstr>Plotting Your Course Cont.</vt:lpstr>
      <vt:lpstr>Plotting Your Course Cont.</vt:lpstr>
      <vt:lpstr>Plotting Your Course Cont.</vt:lpstr>
      <vt:lpstr>Securing Your Equipment</vt:lpstr>
      <vt:lpstr>Navigating to Your Point</vt:lpstr>
      <vt:lpstr>Navigating to Your Point</vt:lpstr>
      <vt:lpstr>Searching for Your Point</vt:lpstr>
      <vt:lpstr>Searching for Your Point</vt:lpstr>
      <vt:lpstr>Can’t Find Your Point or  Forget Your Pace Count</vt:lpstr>
      <vt:lpstr>Boxing an Obstacle</vt:lpstr>
      <vt:lpstr>How to Box an Obstacle</vt:lpstr>
      <vt:lpstr>How to Box an Obstacle Cont.</vt:lpstr>
      <vt:lpstr>How to Box an Obstacle Cont.</vt:lpstr>
      <vt:lpstr>Recording Your Point</vt:lpstr>
      <vt:lpstr>Continue Navigating  to Your Other Points</vt:lpstr>
      <vt:lpstr>Receive Your Go or No Go</vt:lpstr>
      <vt:lpstr>Tips For Success</vt:lpstr>
      <vt:lpstr>Tips For Success Cont.</vt:lpstr>
      <vt:lpstr>Tips For Success Cont.</vt:lpstr>
      <vt:lpstr>Questions</vt:lpstr>
      <vt:lpstr>Time to Practice</vt:lpstr>
    </vt:vector>
  </TitlesOfParts>
  <Company>U. S. Army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chasebc</dc:creator>
  <cp:lastModifiedBy>Dan Elder</cp:lastModifiedBy>
  <cp:revision>267</cp:revision>
  <dcterms:created xsi:type="dcterms:W3CDTF">2004-10-01T13:47:07Z</dcterms:created>
  <dcterms:modified xsi:type="dcterms:W3CDTF">2016-04-04T11:33:45Z</dcterms:modified>
</cp:coreProperties>
</file>